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4.jpg" ContentType="image/jpeg"/>
  <Override PartName="/ppt/media/image6.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33.jpg" ContentType="image/jpeg"/>
  <Override PartName="/ppt/media/image34.jp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136.jpg" ContentType="image/jpeg"/>
  <Override PartName="/ppt/media/image137.jpg" ContentType="image/jpeg"/>
  <Override PartName="/ppt/media/image138.jpg" ContentType="image/jpeg"/>
  <Override PartName="/ppt/media/image152.jpg" ContentType="image/jpeg"/>
  <Override PartName="/ppt/media/image15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8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8" r:id="rId21"/>
    <p:sldId id="289" r:id="rId22"/>
    <p:sldId id="290" r:id="rId23"/>
    <p:sldId id="291" r:id="rId24"/>
    <p:sldId id="292" r:id="rId25"/>
    <p:sldId id="293" r:id="rId26"/>
    <p:sldId id="294" r:id="rId27"/>
    <p:sldId id="295" r:id="rId28"/>
    <p:sldId id="275" r:id="rId29"/>
    <p:sldId id="276" r:id="rId30"/>
    <p:sldId id="296" r:id="rId31"/>
    <p:sldId id="298" r:id="rId32"/>
    <p:sldId id="297" r:id="rId33"/>
    <p:sldId id="277" r:id="rId34"/>
    <p:sldId id="299" r:id="rId35"/>
    <p:sldId id="278" r:id="rId36"/>
    <p:sldId id="279" r:id="rId37"/>
    <p:sldId id="300" r:id="rId38"/>
    <p:sldId id="317" r:id="rId39"/>
    <p:sldId id="301" r:id="rId40"/>
    <p:sldId id="302" r:id="rId41"/>
    <p:sldId id="303" r:id="rId42"/>
    <p:sldId id="304" r:id="rId43"/>
    <p:sldId id="305" r:id="rId44"/>
    <p:sldId id="280" r:id="rId45"/>
    <p:sldId id="281" r:id="rId46"/>
    <p:sldId id="306" r:id="rId47"/>
    <p:sldId id="307" r:id="rId48"/>
    <p:sldId id="308" r:id="rId49"/>
    <p:sldId id="282" r:id="rId50"/>
    <p:sldId id="309" r:id="rId51"/>
    <p:sldId id="283" r:id="rId52"/>
    <p:sldId id="310" r:id="rId53"/>
    <p:sldId id="284" r:id="rId54"/>
    <p:sldId id="285" r:id="rId55"/>
    <p:sldId id="312" r:id="rId56"/>
    <p:sldId id="313" r:id="rId57"/>
    <p:sldId id="314" r:id="rId58"/>
    <p:sldId id="315" r:id="rId59"/>
    <p:sldId id="316" r:id="rId60"/>
    <p:sldId id="286" r:id="rId61"/>
    <p:sldId id="318" r:id="rId62"/>
    <p:sldId id="320" r:id="rId63"/>
    <p:sldId id="322" r:id="rId64"/>
    <p:sldId id="323" r:id="rId65"/>
    <p:sldId id="324" r:id="rId66"/>
    <p:sldId id="321" r:id="rId67"/>
    <p:sldId id="325" r:id="rId68"/>
    <p:sldId id="319" r:id="rId69"/>
    <p:sldId id="326" r:id="rId70"/>
    <p:sldId id="328" r:id="rId71"/>
    <p:sldId id="329" r:id="rId72"/>
    <p:sldId id="330" r:id="rId73"/>
    <p:sldId id="331" r:id="rId74"/>
    <p:sldId id="332" r:id="rId75"/>
    <p:sldId id="333" r:id="rId76"/>
    <p:sldId id="334" r:id="rId77"/>
    <p:sldId id="335" r:id="rId78"/>
    <p:sldId id="337" r:id="rId79"/>
    <p:sldId id="338" r:id="rId80"/>
    <p:sldId id="339" r:id="rId81"/>
    <p:sldId id="340" r:id="rId82"/>
    <p:sldId id="341" r:id="rId83"/>
    <p:sldId id="342" r:id="rId84"/>
    <p:sldId id="336" r:id="rId85"/>
    <p:sldId id="344" r:id="rId86"/>
    <p:sldId id="345" r:id="rId87"/>
    <p:sldId id="343" r:id="rId88"/>
    <p:sldId id="347" r:id="rId89"/>
    <p:sldId id="348" r:id="rId90"/>
    <p:sldId id="349" r:id="rId91"/>
    <p:sldId id="350" r:id="rId92"/>
    <p:sldId id="351" r:id="rId93"/>
    <p:sldId id="352" r:id="rId94"/>
    <p:sldId id="353" r:id="rId95"/>
    <p:sldId id="354" r:id="rId96"/>
    <p:sldId id="355"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27" r:id="rId158"/>
    <p:sldId id="417" r:id="rId159"/>
    <p:sldId id="418" r:id="rId160"/>
    <p:sldId id="419" r:id="rId161"/>
    <p:sldId id="420" r:id="rId162"/>
    <p:sldId id="421" r:id="rId163"/>
    <p:sldId id="422" r:id="rId164"/>
    <p:sldId id="423" r:id="rId165"/>
    <p:sldId id="424" r:id="rId166"/>
    <p:sldId id="425"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346" r:id="rId190"/>
    <p:sldId id="450" r:id="rId191"/>
    <p:sldId id="451" r:id="rId192"/>
    <p:sldId id="452" r:id="rId193"/>
    <p:sldId id="453" r:id="rId194"/>
    <p:sldId id="454" r:id="rId195"/>
    <p:sldId id="455" r:id="rId196"/>
    <p:sldId id="456" r:id="rId197"/>
    <p:sldId id="457" r:id="rId198"/>
    <p:sldId id="458" r:id="rId199"/>
    <p:sldId id="459"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1" r:id="rId220"/>
    <p:sldId id="616" r:id="rId221"/>
    <p:sldId id="510" r:id="rId222"/>
    <p:sldId id="511" r:id="rId223"/>
    <p:sldId id="505" r:id="rId224"/>
    <p:sldId id="506" r:id="rId225"/>
    <p:sldId id="507" r:id="rId226"/>
    <p:sldId id="508" r:id="rId227"/>
    <p:sldId id="617"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7" r:id="rId267"/>
    <p:sldId id="538" r:id="rId268"/>
    <p:sldId id="567" r:id="rId269"/>
    <p:sldId id="573" r:id="rId270"/>
    <p:sldId id="576" r:id="rId271"/>
    <p:sldId id="579" r:id="rId272"/>
    <p:sldId id="580" r:id="rId273"/>
    <p:sldId id="586" r:id="rId274"/>
    <p:sldId id="587" r:id="rId275"/>
    <p:sldId id="588" r:id="rId276"/>
    <p:sldId id="589" r:id="rId277"/>
    <p:sldId id="590" r:id="rId278"/>
    <p:sldId id="591" r:id="rId279"/>
    <p:sldId id="592" r:id="rId280"/>
    <p:sldId id="593" r:id="rId281"/>
    <p:sldId id="600" r:id="rId282"/>
    <p:sldId id="603" r:id="rId283"/>
    <p:sldId id="606" r:id="rId284"/>
    <p:sldId id="609" r:id="rId285"/>
    <p:sldId id="610" r:id="rId286"/>
    <p:sldId id="611" r:id="rId287"/>
    <p:sldId id="612" r:id="rId288"/>
    <p:sldId id="613" r:id="rId289"/>
    <p:sldId id="614" r:id="rId290"/>
    <p:sldId id="618" r:id="rId291"/>
    <p:sldId id="619" r:id="rId292"/>
    <p:sldId id="620" r:id="rId293"/>
    <p:sldId id="621" r:id="rId294"/>
    <p:sldId id="622" r:id="rId295"/>
    <p:sldId id="624" r:id="rId296"/>
    <p:sldId id="625" r:id="rId297"/>
    <p:sldId id="627" r:id="rId298"/>
    <p:sldId id="628" r:id="rId299"/>
    <p:sldId id="629" r:id="rId300"/>
    <p:sldId id="630" r:id="rId301"/>
    <p:sldId id="631" r:id="rId302"/>
    <p:sldId id="632" r:id="rId303"/>
    <p:sldId id="633" r:id="rId304"/>
    <p:sldId id="634" r:id="rId305"/>
    <p:sldId id="635" r:id="rId306"/>
    <p:sldId id="636" r:id="rId307"/>
    <p:sldId id="637" r:id="rId308"/>
    <p:sldId id="638" r:id="rId309"/>
    <p:sldId id="639" r:id="rId310"/>
    <p:sldId id="640" r:id="rId311"/>
    <p:sldId id="642" r:id="rId312"/>
    <p:sldId id="645" r:id="rId313"/>
    <p:sldId id="646" r:id="rId314"/>
    <p:sldId id="647" r:id="rId315"/>
    <p:sldId id="648" r:id="rId316"/>
    <p:sldId id="649" r:id="rId317"/>
    <p:sldId id="650" r:id="rId318"/>
    <p:sldId id="651" r:id="rId319"/>
    <p:sldId id="652" r:id="rId320"/>
    <p:sldId id="653" r:id="rId321"/>
    <p:sldId id="654" r:id="rId322"/>
    <p:sldId id="657" r:id="rId323"/>
    <p:sldId id="658" r:id="rId324"/>
    <p:sldId id="659" r:id="rId325"/>
    <p:sldId id="660" r:id="rId326"/>
    <p:sldId id="661" r:id="rId327"/>
    <p:sldId id="662" r:id="rId328"/>
    <p:sldId id="663" r:id="rId329"/>
    <p:sldId id="664" r:id="rId330"/>
    <p:sldId id="665" r:id="rId331"/>
    <p:sldId id="666" r:id="rId332"/>
    <p:sldId id="667" r:id="rId333"/>
    <p:sldId id="668" r:id="rId334"/>
    <p:sldId id="669" r:id="rId335"/>
    <p:sldId id="670" r:id="rId336"/>
    <p:sldId id="671" r:id="rId337"/>
    <p:sldId id="672" r:id="rId338"/>
    <p:sldId id="673" r:id="rId339"/>
    <p:sldId id="674" r:id="rId340"/>
    <p:sldId id="675" r:id="rId341"/>
    <p:sldId id="676" r:id="rId342"/>
    <p:sldId id="677" r:id="rId343"/>
    <p:sldId id="678" r:id="rId344"/>
    <p:sldId id="679" r:id="rId345"/>
    <p:sldId id="680" r:id="rId346"/>
    <p:sldId id="681" r:id="rId347"/>
    <p:sldId id="682" r:id="rId348"/>
    <p:sldId id="683" r:id="rId349"/>
    <p:sldId id="684" r:id="rId350"/>
    <p:sldId id="685" r:id="rId351"/>
    <p:sldId id="686" r:id="rId352"/>
    <p:sldId id="687" r:id="rId353"/>
    <p:sldId id="688" r:id="rId354"/>
    <p:sldId id="689" r:id="rId355"/>
    <p:sldId id="690" r:id="rId356"/>
    <p:sldId id="691" r:id="rId357"/>
    <p:sldId id="692" r:id="rId358"/>
    <p:sldId id="693" r:id="rId359"/>
    <p:sldId id="694" r:id="rId360"/>
    <p:sldId id="695" r:id="rId361"/>
    <p:sldId id="696" r:id="rId362"/>
    <p:sldId id="697" r:id="rId363"/>
    <p:sldId id="698" r:id="rId364"/>
    <p:sldId id="699" r:id="rId365"/>
    <p:sldId id="700" r:id="rId366"/>
    <p:sldId id="701" r:id="rId367"/>
    <p:sldId id="702" r:id="rId368"/>
    <p:sldId id="703" r:id="rId369"/>
    <p:sldId id="704" r:id="rId370"/>
    <p:sldId id="705" r:id="rId371"/>
    <p:sldId id="706" r:id="rId372"/>
    <p:sldId id="707" r:id="rId373"/>
    <p:sldId id="708" r:id="rId374"/>
    <p:sldId id="709" r:id="rId375"/>
    <p:sldId id="710" r:id="rId376"/>
    <p:sldId id="711" r:id="rId377"/>
    <p:sldId id="712" r:id="rId378"/>
    <p:sldId id="713" r:id="rId379"/>
    <p:sldId id="714" r:id="rId380"/>
    <p:sldId id="715" r:id="rId381"/>
    <p:sldId id="716" r:id="rId382"/>
    <p:sldId id="717" r:id="rId383"/>
    <p:sldId id="718" r:id="rId384"/>
    <p:sldId id="719" r:id="rId385"/>
    <p:sldId id="720" r:id="rId386"/>
    <p:sldId id="721" r:id="rId387"/>
    <p:sldId id="722" r:id="rId388"/>
    <p:sldId id="723" r:id="rId389"/>
    <p:sldId id="724" r:id="rId390"/>
    <p:sldId id="725" r:id="rId391"/>
    <p:sldId id="726" r:id="rId392"/>
    <p:sldId id="727" r:id="rId393"/>
    <p:sldId id="728" r:id="rId394"/>
    <p:sldId id="729" r:id="rId395"/>
    <p:sldId id="730" r:id="rId396"/>
    <p:sldId id="731" r:id="rId397"/>
    <p:sldId id="732" r:id="rId398"/>
    <p:sldId id="733" r:id="rId399"/>
    <p:sldId id="734" r:id="rId400"/>
    <p:sldId id="735" r:id="rId401"/>
    <p:sldId id="736" r:id="rId402"/>
    <p:sldId id="737" r:id="rId403"/>
    <p:sldId id="738" r:id="rId404"/>
    <p:sldId id="739" r:id="rId405"/>
    <p:sldId id="740" r:id="rId406"/>
    <p:sldId id="741" r:id="rId407"/>
    <p:sldId id="742" r:id="rId408"/>
    <p:sldId id="743" r:id="rId409"/>
    <p:sldId id="744" r:id="rId410"/>
    <p:sldId id="745" r:id="rId411"/>
    <p:sldId id="746" r:id="rId412"/>
    <p:sldId id="747" r:id="rId413"/>
    <p:sldId id="748" r:id="rId414"/>
    <p:sldId id="749" r:id="rId415"/>
    <p:sldId id="750" r:id="rId416"/>
    <p:sldId id="751" r:id="rId417"/>
    <p:sldId id="752" r:id="rId418"/>
    <p:sldId id="753" r:id="rId419"/>
    <p:sldId id="754" r:id="rId420"/>
    <p:sldId id="755" r:id="rId421"/>
    <p:sldId id="756" r:id="rId422"/>
    <p:sldId id="757" r:id="rId423"/>
    <p:sldId id="758" r:id="rId424"/>
    <p:sldId id="759" r:id="rId425"/>
    <p:sldId id="760" r:id="rId426"/>
    <p:sldId id="761" r:id="rId427"/>
    <p:sldId id="762" r:id="rId428"/>
    <p:sldId id="763" r:id="rId429"/>
    <p:sldId id="764" r:id="rId430"/>
    <p:sldId id="765" r:id="rId431"/>
    <p:sldId id="766" r:id="rId432"/>
    <p:sldId id="767" r:id="rId433"/>
    <p:sldId id="768" r:id="rId434"/>
    <p:sldId id="769" r:id="rId435"/>
    <p:sldId id="770" r:id="rId436"/>
    <p:sldId id="771" r:id="rId437"/>
    <p:sldId id="772" r:id="rId438"/>
    <p:sldId id="773" r:id="rId439"/>
    <p:sldId id="774" r:id="rId440"/>
    <p:sldId id="775" r:id="rId441"/>
    <p:sldId id="776" r:id="rId442"/>
    <p:sldId id="777" r:id="rId443"/>
    <p:sldId id="778" r:id="rId444"/>
    <p:sldId id="779" r:id="rId445"/>
    <p:sldId id="780" r:id="rId446"/>
    <p:sldId id="781" r:id="rId447"/>
    <p:sldId id="782" r:id="rId448"/>
    <p:sldId id="783" r:id="rId449"/>
    <p:sldId id="784" r:id="rId450"/>
    <p:sldId id="785" r:id="rId451"/>
    <p:sldId id="823" r:id="rId452"/>
    <p:sldId id="824" r:id="rId453"/>
    <p:sldId id="828" r:id="rId454"/>
    <p:sldId id="786" r:id="rId455"/>
    <p:sldId id="787" r:id="rId456"/>
    <p:sldId id="789" r:id="rId457"/>
    <p:sldId id="790" r:id="rId458"/>
    <p:sldId id="791" r:id="rId459"/>
    <p:sldId id="792" r:id="rId460"/>
    <p:sldId id="793" r:id="rId461"/>
    <p:sldId id="794" r:id="rId462"/>
    <p:sldId id="795" r:id="rId463"/>
    <p:sldId id="796" r:id="rId464"/>
    <p:sldId id="797" r:id="rId465"/>
    <p:sldId id="798" r:id="rId466"/>
    <p:sldId id="799" r:id="rId467"/>
    <p:sldId id="800" r:id="rId468"/>
    <p:sldId id="801" r:id="rId469"/>
    <p:sldId id="802" r:id="rId470"/>
    <p:sldId id="803" r:id="rId471"/>
    <p:sldId id="804" r:id="rId472"/>
    <p:sldId id="805" r:id="rId473"/>
    <p:sldId id="806" r:id="rId474"/>
    <p:sldId id="807" r:id="rId475"/>
    <p:sldId id="808" r:id="rId476"/>
    <p:sldId id="809" r:id="rId477"/>
    <p:sldId id="810" r:id="rId478"/>
    <p:sldId id="811" r:id="rId479"/>
    <p:sldId id="812" r:id="rId480"/>
    <p:sldId id="813" r:id="rId481"/>
    <p:sldId id="814" r:id="rId482"/>
    <p:sldId id="815" r:id="rId483"/>
    <p:sldId id="816" r:id="rId484"/>
    <p:sldId id="817" r:id="rId485"/>
    <p:sldId id="818" r:id="rId486"/>
    <p:sldId id="819" r:id="rId487"/>
    <p:sldId id="820" r:id="rId488"/>
    <p:sldId id="821" r:id="rId489"/>
    <p:sldId id="822" r:id="rId490"/>
    <p:sldId id="825" r:id="rId491"/>
    <p:sldId id="829" r:id="rId492"/>
    <p:sldId id="830" r:id="rId493"/>
    <p:sldId id="876" r:id="rId494"/>
    <p:sldId id="878" r:id="rId495"/>
    <p:sldId id="879" r:id="rId496"/>
    <p:sldId id="880" r:id="rId497"/>
    <p:sldId id="881" r:id="rId498"/>
    <p:sldId id="882" r:id="rId499"/>
    <p:sldId id="883" r:id="rId500"/>
    <p:sldId id="884" r:id="rId501"/>
    <p:sldId id="885" r:id="rId502"/>
    <p:sldId id="886" r:id="rId503"/>
    <p:sldId id="887" r:id="rId504"/>
    <p:sldId id="888" r:id="rId505"/>
    <p:sldId id="889" r:id="rId506"/>
    <p:sldId id="890" r:id="rId507"/>
    <p:sldId id="891" r:id="rId508"/>
    <p:sldId id="892" r:id="rId509"/>
    <p:sldId id="893" r:id="rId510"/>
    <p:sldId id="894" r:id="rId511"/>
    <p:sldId id="895" r:id="rId512"/>
    <p:sldId id="898" r:id="rId513"/>
    <p:sldId id="899" r:id="rId514"/>
    <p:sldId id="900" r:id="rId515"/>
    <p:sldId id="901" r:id="rId516"/>
    <p:sldId id="902" r:id="rId517"/>
    <p:sldId id="903" r:id="rId518"/>
    <p:sldId id="904" r:id="rId519"/>
    <p:sldId id="905" r:id="rId520"/>
    <p:sldId id="906" r:id="rId521"/>
    <p:sldId id="907" r:id="rId522"/>
    <p:sldId id="908" r:id="rId523"/>
    <p:sldId id="909" r:id="rId524"/>
    <p:sldId id="910" r:id="rId525"/>
    <p:sldId id="911" r:id="rId526"/>
    <p:sldId id="912" r:id="rId527"/>
    <p:sldId id="913" r:id="rId528"/>
    <p:sldId id="914" r:id="rId529"/>
    <p:sldId id="915" r:id="rId530"/>
    <p:sldId id="916" r:id="rId531"/>
    <p:sldId id="831" r:id="rId532"/>
    <p:sldId id="834" r:id="rId533"/>
    <p:sldId id="835" r:id="rId534"/>
    <p:sldId id="836" r:id="rId535"/>
    <p:sldId id="837" r:id="rId536"/>
    <p:sldId id="838" r:id="rId537"/>
    <p:sldId id="839" r:id="rId538"/>
    <p:sldId id="840" r:id="rId539"/>
    <p:sldId id="841" r:id="rId540"/>
    <p:sldId id="842" r:id="rId541"/>
    <p:sldId id="843" r:id="rId542"/>
    <p:sldId id="844" r:id="rId543"/>
    <p:sldId id="845" r:id="rId544"/>
    <p:sldId id="846" r:id="rId545"/>
    <p:sldId id="847" r:id="rId546"/>
    <p:sldId id="848" r:id="rId547"/>
    <p:sldId id="849" r:id="rId548"/>
    <p:sldId id="850" r:id="rId549"/>
    <p:sldId id="851" r:id="rId550"/>
    <p:sldId id="852" r:id="rId551"/>
    <p:sldId id="853" r:id="rId552"/>
    <p:sldId id="854" r:id="rId553"/>
    <p:sldId id="855" r:id="rId554"/>
    <p:sldId id="856" r:id="rId555"/>
    <p:sldId id="857" r:id="rId556"/>
    <p:sldId id="858" r:id="rId557"/>
    <p:sldId id="859" r:id="rId558"/>
    <p:sldId id="860" r:id="rId559"/>
    <p:sldId id="861" r:id="rId560"/>
    <p:sldId id="862" r:id="rId561"/>
    <p:sldId id="863" r:id="rId562"/>
    <p:sldId id="864" r:id="rId563"/>
    <p:sldId id="865" r:id="rId564"/>
    <p:sldId id="866" r:id="rId565"/>
    <p:sldId id="867" r:id="rId566"/>
    <p:sldId id="868" r:id="rId567"/>
    <p:sldId id="869" r:id="rId568"/>
    <p:sldId id="870" r:id="rId569"/>
    <p:sldId id="871" r:id="rId570"/>
    <p:sldId id="872" r:id="rId571"/>
    <p:sldId id="873" r:id="rId572"/>
    <p:sldId id="874" r:id="rId573"/>
    <p:sldId id="875" r:id="rId574"/>
    <p:sldId id="918" r:id="rId575"/>
    <p:sldId id="920" r:id="rId576"/>
    <p:sldId id="922" r:id="rId577"/>
    <p:sldId id="923" r:id="rId578"/>
    <p:sldId id="924" r:id="rId579"/>
    <p:sldId id="925" r:id="rId580"/>
    <p:sldId id="926" r:id="rId581"/>
    <p:sldId id="927" r:id="rId582"/>
    <p:sldId id="928" r:id="rId5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notesMaster" Target="notesMasters/notesMaster1.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D4AD3-D49D-48D7-9CF8-A8F2FDF3576C}" type="datetimeFigureOut">
              <a:rPr lang="zh-CN" altLang="en-US" smtClean="0"/>
              <a:t>2019/4/11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2B4E8-0662-4D87-9B58-C3B84407CE0D}" type="slidenum">
              <a:rPr lang="zh-CN" altLang="en-US" smtClean="0"/>
              <a:t>‹#›</a:t>
            </a:fld>
            <a:endParaRPr lang="zh-CN" altLang="en-US"/>
          </a:p>
        </p:txBody>
      </p:sp>
    </p:spTree>
    <p:extLst>
      <p:ext uri="{BB962C8B-B14F-4D97-AF65-F5344CB8AC3E}">
        <p14:creationId xmlns:p14="http://schemas.microsoft.com/office/powerpoint/2010/main" val="41899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F4D9E03F-1CB1-4624-BB07-05B5EE9F1DDB}" type="slidenum">
              <a:rPr lang="en-US" altLang="zh-CN" smtClean="0">
                <a:solidFill>
                  <a:schemeClr val="bg1"/>
                </a:solidFill>
                <a:latin typeface="Arial" pitchFamily="34" charset="0"/>
                <a:ea typeface="楷体_GB2312"/>
                <a:cs typeface="楷体_GB2312"/>
              </a:rPr>
              <a:pPr/>
              <a:t>20</a:t>
            </a:fld>
            <a:endParaRPr lang="en-US" altLang="zh-CN" smtClean="0">
              <a:solidFill>
                <a:schemeClr val="bg1"/>
              </a:solidFill>
              <a:latin typeface="Arial" pitchFamily="34" charset="0"/>
              <a:ea typeface="楷体_GB2312"/>
              <a:cs typeface="楷体_GB2312"/>
            </a:endParaRPr>
          </a:p>
        </p:txBody>
      </p:sp>
      <p:sp>
        <p:nvSpPr>
          <p:cNvPr id="802819" name="Rectangle 1026"/>
          <p:cNvSpPr>
            <a:spLocks noGrp="1" noRot="1" noChangeAspect="1" noChangeArrowheads="1" noTextEdit="1"/>
          </p:cNvSpPr>
          <p:nvPr>
            <p:ph type="sldImg"/>
          </p:nvPr>
        </p:nvSpPr>
        <p:spPr>
          <a:ln/>
        </p:spPr>
      </p:sp>
      <p:sp>
        <p:nvSpPr>
          <p:cNvPr id="802820"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803680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B350726E-A2B4-4D28-9ECB-1561A63B165E}" type="slidenum">
              <a:rPr lang="en-US" altLang="zh-CN" smtClean="0">
                <a:solidFill>
                  <a:schemeClr val="bg1"/>
                </a:solidFill>
                <a:latin typeface="Arial" pitchFamily="34" charset="0"/>
                <a:ea typeface="楷体_GB2312"/>
                <a:cs typeface="楷体_GB2312"/>
              </a:rPr>
              <a:pPr/>
              <a:t>40</a:t>
            </a:fld>
            <a:endParaRPr lang="en-US" altLang="zh-CN" smtClean="0">
              <a:solidFill>
                <a:schemeClr val="bg1"/>
              </a:solidFill>
              <a:latin typeface="Arial" pitchFamily="34" charset="0"/>
              <a:ea typeface="楷体_GB2312"/>
              <a:cs typeface="楷体_GB2312"/>
            </a:endParaRPr>
          </a:p>
        </p:txBody>
      </p:sp>
      <p:sp>
        <p:nvSpPr>
          <p:cNvPr id="932867" name="Rectangle 2"/>
          <p:cNvSpPr>
            <a:spLocks noGrp="1" noRot="1" noChangeAspect="1" noChangeArrowheads="1" noTextEdit="1"/>
          </p:cNvSpPr>
          <p:nvPr>
            <p:ph type="sldImg"/>
          </p:nvPr>
        </p:nvSpPr>
        <p:spPr>
          <a:ln/>
        </p:spPr>
      </p:sp>
      <p:sp>
        <p:nvSpPr>
          <p:cNvPr id="93286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918451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39440C6D-40D4-49BB-9E48-342FB11F1F13}" type="slidenum">
              <a:rPr lang="en-US" altLang="zh-CN" smtClean="0">
                <a:solidFill>
                  <a:schemeClr val="bg1"/>
                </a:solidFill>
                <a:latin typeface="Arial" pitchFamily="34" charset="0"/>
                <a:ea typeface="楷体_GB2312"/>
                <a:cs typeface="楷体_GB2312"/>
              </a:rPr>
              <a:pPr/>
              <a:t>41</a:t>
            </a:fld>
            <a:endParaRPr lang="en-US" altLang="zh-CN" smtClean="0">
              <a:solidFill>
                <a:schemeClr val="bg1"/>
              </a:solidFill>
              <a:latin typeface="Arial" pitchFamily="34" charset="0"/>
              <a:ea typeface="楷体_GB2312"/>
              <a:cs typeface="楷体_GB2312"/>
            </a:endParaRPr>
          </a:p>
        </p:txBody>
      </p:sp>
      <p:sp>
        <p:nvSpPr>
          <p:cNvPr id="933891" name="Rectangle 2"/>
          <p:cNvSpPr>
            <a:spLocks noGrp="1" noRot="1" noChangeAspect="1" noChangeArrowheads="1" noTextEdit="1"/>
          </p:cNvSpPr>
          <p:nvPr>
            <p:ph type="sldImg"/>
          </p:nvPr>
        </p:nvSpPr>
        <p:spPr>
          <a:ln/>
        </p:spPr>
      </p:sp>
      <p:sp>
        <p:nvSpPr>
          <p:cNvPr id="933892"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38059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1A146A55-2667-4732-9C51-0C5D04CAA025}" type="slidenum">
              <a:rPr lang="en-US" altLang="zh-CN" smtClean="0">
                <a:solidFill>
                  <a:prstClr val="white"/>
                </a:solidFill>
                <a:latin typeface="Arial" pitchFamily="34" charset="0"/>
                <a:ea typeface="楷体_GB2312"/>
              </a:rPr>
              <a:pPr/>
              <a:t>42</a:t>
            </a:fld>
            <a:endParaRPr lang="en-US" altLang="zh-CN" smtClean="0">
              <a:solidFill>
                <a:prstClr val="white"/>
              </a:solidFill>
              <a:latin typeface="Arial" pitchFamily="34" charset="0"/>
              <a:ea typeface="楷体_GB2312"/>
            </a:endParaRPr>
          </a:p>
        </p:txBody>
      </p:sp>
      <p:sp>
        <p:nvSpPr>
          <p:cNvPr id="937987" name="Rectangle 2"/>
          <p:cNvSpPr>
            <a:spLocks noGrp="1" noRot="1" noChangeAspect="1" noChangeArrowheads="1" noTextEdit="1"/>
          </p:cNvSpPr>
          <p:nvPr>
            <p:ph type="sldImg"/>
          </p:nvPr>
        </p:nvSpPr>
        <p:spPr>
          <a:ln/>
        </p:spPr>
      </p:sp>
      <p:sp>
        <p:nvSpPr>
          <p:cNvPr id="93798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333845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3BBB2264-A412-40FD-906C-0146F2DA0EA9}" type="slidenum">
              <a:rPr lang="en-US" altLang="zh-CN" smtClean="0">
                <a:solidFill>
                  <a:schemeClr val="bg1"/>
                </a:solidFill>
                <a:latin typeface="Arial" pitchFamily="34" charset="0"/>
                <a:ea typeface="楷体_GB2312"/>
                <a:cs typeface="楷体_GB2312"/>
              </a:rPr>
              <a:pPr/>
              <a:t>43</a:t>
            </a:fld>
            <a:endParaRPr lang="en-US" altLang="zh-CN" smtClean="0">
              <a:solidFill>
                <a:schemeClr val="bg1"/>
              </a:solidFill>
              <a:latin typeface="Arial" pitchFamily="34" charset="0"/>
              <a:ea typeface="楷体_GB2312"/>
              <a:cs typeface="楷体_GB2312"/>
            </a:endParaRPr>
          </a:p>
        </p:txBody>
      </p:sp>
      <p:sp>
        <p:nvSpPr>
          <p:cNvPr id="939011" name="Rectangle 2"/>
          <p:cNvSpPr>
            <a:spLocks noGrp="1" noRot="1" noChangeAspect="1" noChangeArrowheads="1" noTextEdit="1"/>
          </p:cNvSpPr>
          <p:nvPr>
            <p:ph type="sldImg"/>
          </p:nvPr>
        </p:nvSpPr>
        <p:spPr>
          <a:ln/>
        </p:spPr>
      </p:sp>
      <p:sp>
        <p:nvSpPr>
          <p:cNvPr id="939012"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183669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4F1F402C-736D-49BD-8537-CACC772B58BA}" type="slidenum">
              <a:rPr lang="en-US" altLang="zh-CN" smtClean="0">
                <a:solidFill>
                  <a:schemeClr val="bg1"/>
                </a:solidFill>
                <a:latin typeface="Arial" pitchFamily="34" charset="0"/>
                <a:ea typeface="楷体_GB2312"/>
                <a:cs typeface="楷体_GB2312"/>
              </a:rPr>
              <a:pPr/>
              <a:t>50</a:t>
            </a:fld>
            <a:endParaRPr lang="en-US" altLang="zh-CN" smtClean="0">
              <a:solidFill>
                <a:schemeClr val="bg1"/>
              </a:solidFill>
              <a:latin typeface="Arial" pitchFamily="34" charset="0"/>
              <a:ea typeface="楷体_GB2312"/>
              <a:cs typeface="楷体_GB2312"/>
            </a:endParaRPr>
          </a:p>
        </p:txBody>
      </p:sp>
      <p:sp>
        <p:nvSpPr>
          <p:cNvPr id="983043" name="Rectangle 2"/>
          <p:cNvSpPr>
            <a:spLocks noGrp="1" noRot="1" noChangeAspect="1" noChangeArrowheads="1" noTextEdit="1"/>
          </p:cNvSpPr>
          <p:nvPr>
            <p:ph type="sldImg"/>
          </p:nvPr>
        </p:nvSpPr>
        <p:spPr>
          <a:ln/>
        </p:spPr>
      </p:sp>
      <p:sp>
        <p:nvSpPr>
          <p:cNvPr id="98304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99106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23EFDC5A-104A-4679-8661-47B9FA4257E6}" type="slidenum">
              <a:rPr lang="en-US" altLang="zh-CN" smtClean="0">
                <a:solidFill>
                  <a:prstClr val="white"/>
                </a:solidFill>
                <a:latin typeface="Arial" pitchFamily="34" charset="0"/>
                <a:ea typeface="楷体_GB2312"/>
              </a:rPr>
              <a:pPr/>
              <a:t>55</a:t>
            </a:fld>
            <a:endParaRPr lang="en-US" altLang="zh-CN" smtClean="0">
              <a:solidFill>
                <a:prstClr val="white"/>
              </a:solidFill>
              <a:latin typeface="Arial" pitchFamily="34" charset="0"/>
              <a:ea typeface="楷体_GB2312"/>
            </a:endParaRPr>
          </a:p>
        </p:txBody>
      </p:sp>
      <p:sp>
        <p:nvSpPr>
          <p:cNvPr id="1003523" name="Rectangle 2"/>
          <p:cNvSpPr>
            <a:spLocks noGrp="1" noRot="1" noChangeAspect="1" noChangeArrowheads="1" noTextEdit="1"/>
          </p:cNvSpPr>
          <p:nvPr>
            <p:ph type="sldImg"/>
          </p:nvPr>
        </p:nvSpPr>
        <p:spPr>
          <a:ln/>
        </p:spPr>
      </p:sp>
      <p:sp>
        <p:nvSpPr>
          <p:cNvPr id="100352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789534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23EFDC5A-104A-4679-8661-47B9FA4257E6}" type="slidenum">
              <a:rPr lang="en-US" altLang="zh-CN" smtClean="0">
                <a:solidFill>
                  <a:prstClr val="white"/>
                </a:solidFill>
                <a:latin typeface="Arial" pitchFamily="34" charset="0"/>
                <a:ea typeface="楷体_GB2312"/>
              </a:rPr>
              <a:pPr/>
              <a:t>56</a:t>
            </a:fld>
            <a:endParaRPr lang="en-US" altLang="zh-CN" smtClean="0">
              <a:solidFill>
                <a:prstClr val="white"/>
              </a:solidFill>
              <a:latin typeface="Arial" pitchFamily="34" charset="0"/>
              <a:ea typeface="楷体_GB2312"/>
            </a:endParaRPr>
          </a:p>
        </p:txBody>
      </p:sp>
      <p:sp>
        <p:nvSpPr>
          <p:cNvPr id="1003523" name="Rectangle 2"/>
          <p:cNvSpPr>
            <a:spLocks noGrp="1" noRot="1" noChangeAspect="1" noChangeArrowheads="1" noTextEdit="1"/>
          </p:cNvSpPr>
          <p:nvPr>
            <p:ph type="sldImg"/>
          </p:nvPr>
        </p:nvSpPr>
        <p:spPr>
          <a:ln/>
        </p:spPr>
      </p:sp>
      <p:sp>
        <p:nvSpPr>
          <p:cNvPr id="100352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0257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B61145A1-B32C-47E2-9E7B-3C0117B7886B}" type="slidenum">
              <a:rPr lang="en-US" altLang="zh-CN" smtClean="0">
                <a:solidFill>
                  <a:schemeClr val="bg1"/>
                </a:solidFill>
                <a:latin typeface="Arial" pitchFamily="34" charset="0"/>
                <a:ea typeface="楷体_GB2312"/>
                <a:cs typeface="楷体_GB2312"/>
              </a:rPr>
              <a:pPr/>
              <a:t>57</a:t>
            </a:fld>
            <a:endParaRPr lang="en-US" altLang="zh-CN" smtClean="0">
              <a:solidFill>
                <a:schemeClr val="bg1"/>
              </a:solidFill>
              <a:latin typeface="Arial" pitchFamily="34" charset="0"/>
              <a:ea typeface="楷体_GB2312"/>
              <a:cs typeface="楷体_GB2312"/>
            </a:endParaRPr>
          </a:p>
        </p:txBody>
      </p:sp>
      <p:sp>
        <p:nvSpPr>
          <p:cNvPr id="1004547" name="Rectangle 2"/>
          <p:cNvSpPr>
            <a:spLocks noGrp="1" noRot="1" noChangeAspect="1" noChangeArrowheads="1" noTextEdit="1"/>
          </p:cNvSpPr>
          <p:nvPr>
            <p:ph type="sldImg"/>
          </p:nvPr>
        </p:nvSpPr>
        <p:spPr>
          <a:ln/>
        </p:spPr>
      </p:sp>
      <p:sp>
        <p:nvSpPr>
          <p:cNvPr id="100454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485066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B61145A1-B32C-47E2-9E7B-3C0117B7886B}" type="slidenum">
              <a:rPr lang="en-US" altLang="zh-CN" smtClean="0">
                <a:solidFill>
                  <a:prstClr val="white"/>
                </a:solidFill>
                <a:latin typeface="Arial" pitchFamily="34" charset="0"/>
                <a:ea typeface="楷体_GB2312"/>
              </a:rPr>
              <a:pPr/>
              <a:t>58</a:t>
            </a:fld>
            <a:endParaRPr lang="en-US" altLang="zh-CN" smtClean="0">
              <a:solidFill>
                <a:prstClr val="white"/>
              </a:solidFill>
              <a:latin typeface="Arial" pitchFamily="34" charset="0"/>
              <a:ea typeface="楷体_GB2312"/>
            </a:endParaRPr>
          </a:p>
        </p:txBody>
      </p:sp>
      <p:sp>
        <p:nvSpPr>
          <p:cNvPr id="1004547" name="Rectangle 2"/>
          <p:cNvSpPr>
            <a:spLocks noGrp="1" noRot="1" noChangeAspect="1" noChangeArrowheads="1" noTextEdit="1"/>
          </p:cNvSpPr>
          <p:nvPr>
            <p:ph type="sldImg"/>
          </p:nvPr>
        </p:nvSpPr>
        <p:spPr>
          <a:ln/>
        </p:spPr>
      </p:sp>
      <p:sp>
        <p:nvSpPr>
          <p:cNvPr id="100454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33681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B61145A1-B32C-47E2-9E7B-3C0117B7886B}" type="slidenum">
              <a:rPr lang="en-US" altLang="zh-CN" smtClean="0">
                <a:solidFill>
                  <a:prstClr val="white"/>
                </a:solidFill>
                <a:latin typeface="Arial" pitchFamily="34" charset="0"/>
                <a:ea typeface="楷体_GB2312"/>
              </a:rPr>
              <a:pPr/>
              <a:t>59</a:t>
            </a:fld>
            <a:endParaRPr lang="en-US" altLang="zh-CN" smtClean="0">
              <a:solidFill>
                <a:prstClr val="white"/>
              </a:solidFill>
              <a:latin typeface="Arial" pitchFamily="34" charset="0"/>
              <a:ea typeface="楷体_GB2312"/>
            </a:endParaRPr>
          </a:p>
        </p:txBody>
      </p:sp>
      <p:sp>
        <p:nvSpPr>
          <p:cNvPr id="1004547" name="Rectangle 2"/>
          <p:cNvSpPr>
            <a:spLocks noGrp="1" noRot="1" noChangeAspect="1" noChangeArrowheads="1" noTextEdit="1"/>
          </p:cNvSpPr>
          <p:nvPr>
            <p:ph type="sldImg"/>
          </p:nvPr>
        </p:nvSpPr>
        <p:spPr>
          <a:ln/>
        </p:spPr>
      </p:sp>
      <p:sp>
        <p:nvSpPr>
          <p:cNvPr id="100454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01960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A5028BE7-BA6B-4394-9D56-BBFB49809D70}" type="slidenum">
              <a:rPr lang="en-US" altLang="zh-CN" smtClean="0">
                <a:solidFill>
                  <a:srgbClr val="FFFFFF"/>
                </a:solidFill>
                <a:latin typeface="Arial" pitchFamily="34" charset="0"/>
                <a:ea typeface="楷体_GB2312"/>
                <a:cs typeface="楷体_GB2312"/>
              </a:rPr>
              <a:pPr/>
              <a:t>21</a:t>
            </a:fld>
            <a:endParaRPr lang="en-US" altLang="zh-CN" smtClean="0">
              <a:solidFill>
                <a:srgbClr val="FFFFFF"/>
              </a:solidFill>
              <a:latin typeface="Arial" pitchFamily="34" charset="0"/>
              <a:ea typeface="楷体_GB2312"/>
              <a:cs typeface="楷体_GB2312"/>
            </a:endParaRPr>
          </a:p>
        </p:txBody>
      </p:sp>
      <p:sp>
        <p:nvSpPr>
          <p:cNvPr id="803843" name="Rectangle 1026"/>
          <p:cNvSpPr>
            <a:spLocks noGrp="1" noRot="1" noChangeAspect="1" noChangeArrowheads="1" noTextEdit="1"/>
          </p:cNvSpPr>
          <p:nvPr>
            <p:ph type="sldImg"/>
          </p:nvPr>
        </p:nvSpPr>
        <p:spPr>
          <a:ln/>
        </p:spPr>
      </p:sp>
      <p:sp>
        <p:nvSpPr>
          <p:cNvPr id="803844"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285779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6C48AE6-B89C-4413-A639-63E51CFB8EEA}" type="slidenum">
              <a:rPr lang="en-US" altLang="zh-CN" sz="1200"/>
              <a:pPr eaLnBrk="1" hangingPunct="1"/>
              <a:t>95</a:t>
            </a:fld>
            <a:endParaRPr lang="en-US" altLang="zh-CN" sz="1200"/>
          </a:p>
        </p:txBody>
      </p:sp>
      <p:sp>
        <p:nvSpPr>
          <p:cNvPr id="87043" name="Rectangle 2"/>
          <p:cNvSpPr>
            <a:spLocks noGrp="1" noRot="1" noChangeAspect="1" noChangeArrowheads="1" noTextEdit="1"/>
          </p:cNvSpPr>
          <p:nvPr>
            <p:ph type="sldImg"/>
          </p:nvPr>
        </p:nvSpPr>
        <p:spPr>
          <a:xfrm>
            <a:off x="1146175" y="687388"/>
            <a:ext cx="4567238" cy="3425825"/>
          </a:xfrm>
          <a:noFill/>
          <a:ln w="12700" cap="flat">
            <a:solidFill>
              <a:schemeClr val="tx1"/>
            </a:solidFill>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67181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BC0C17C2-2A45-4CAE-97F9-B1469BDCDEAA}" type="slidenum">
              <a:rPr lang="en-US" altLang="zh-CN" sz="1200"/>
              <a:pPr eaLnBrk="1" hangingPunct="1"/>
              <a:t>96</a:t>
            </a:fld>
            <a:endParaRPr lang="en-US" altLang="zh-CN" sz="1200"/>
          </a:p>
        </p:txBody>
      </p:sp>
      <p:sp>
        <p:nvSpPr>
          <p:cNvPr id="88067"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2392528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EBA4B4FB-595A-45B4-887E-B963D21CB115}" type="slidenum">
              <a:rPr lang="en-US" altLang="zh-CN" sz="1200"/>
              <a:pPr eaLnBrk="1" hangingPunct="1"/>
              <a:t>105</a:t>
            </a:fld>
            <a:endParaRPr lang="en-US" altLang="zh-CN" sz="1200"/>
          </a:p>
        </p:txBody>
      </p:sp>
      <p:sp>
        <p:nvSpPr>
          <p:cNvPr id="89091"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23461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8B1397B6-C9C6-4397-B18D-E3C6004741E6}" type="slidenum">
              <a:rPr lang="en-US" altLang="zh-CN" sz="1200"/>
              <a:pPr eaLnBrk="1" hangingPunct="1"/>
              <a:t>106</a:t>
            </a:fld>
            <a:endParaRPr lang="en-US" altLang="zh-CN" sz="1200"/>
          </a:p>
        </p:txBody>
      </p:sp>
      <p:sp>
        <p:nvSpPr>
          <p:cNvPr id="90115"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72336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6040E35D-76F6-4677-9EE4-53E6265437AC}" type="slidenum">
              <a:rPr lang="en-US" altLang="zh-CN" sz="1200"/>
              <a:pPr eaLnBrk="1" hangingPunct="1"/>
              <a:t>107</a:t>
            </a:fld>
            <a:endParaRPr lang="en-US" altLang="zh-CN" sz="1200"/>
          </a:p>
        </p:txBody>
      </p:sp>
      <p:sp>
        <p:nvSpPr>
          <p:cNvPr id="91139"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395448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88C8793-1D12-4549-8639-DBC42A4C6CB9}" type="slidenum">
              <a:rPr lang="en-US" altLang="zh-CN" sz="1200"/>
              <a:pPr eaLnBrk="1" hangingPunct="1"/>
              <a:t>108</a:t>
            </a:fld>
            <a:endParaRPr lang="en-US" altLang="zh-CN" sz="1200"/>
          </a:p>
        </p:txBody>
      </p:sp>
      <p:sp>
        <p:nvSpPr>
          <p:cNvPr id="92163"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3162784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C26EFB1-6F62-4696-AE2D-9A1DB1A1E297}" type="slidenum">
              <a:rPr lang="en-US" altLang="zh-CN" sz="1200"/>
              <a:pPr eaLnBrk="1" hangingPunct="1"/>
              <a:t>111</a:t>
            </a:fld>
            <a:endParaRPr lang="en-US" altLang="zh-CN" sz="1200"/>
          </a:p>
        </p:txBody>
      </p:sp>
      <p:sp>
        <p:nvSpPr>
          <p:cNvPr id="93187"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118174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C67C175-9C80-4ABB-99A8-5ED95E891E5F}" type="slidenum">
              <a:rPr lang="en-US" altLang="zh-CN" sz="1200"/>
              <a:pPr eaLnBrk="1" hangingPunct="1"/>
              <a:t>112</a:t>
            </a:fld>
            <a:endParaRPr lang="en-US" altLang="zh-CN" sz="1200"/>
          </a:p>
        </p:txBody>
      </p:sp>
      <p:sp>
        <p:nvSpPr>
          <p:cNvPr id="94211"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89920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31482C73-F42B-4A78-B6EB-B465AFCA2F8F}" type="slidenum">
              <a:rPr lang="en-US" altLang="zh-CN" sz="1200"/>
              <a:pPr eaLnBrk="1" hangingPunct="1"/>
              <a:t>114</a:t>
            </a:fld>
            <a:endParaRPr lang="en-US" altLang="zh-CN" sz="1200"/>
          </a:p>
        </p:txBody>
      </p:sp>
      <p:sp>
        <p:nvSpPr>
          <p:cNvPr id="95235"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814565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6140A401-40AD-4B93-BA0D-74D8313D2643}" type="slidenum">
              <a:rPr lang="en-US" altLang="zh-CN" sz="1200"/>
              <a:pPr eaLnBrk="1" hangingPunct="1"/>
              <a:t>124</a:t>
            </a:fld>
            <a:endParaRPr lang="en-US" altLang="zh-CN" sz="1200"/>
          </a:p>
        </p:txBody>
      </p:sp>
      <p:sp>
        <p:nvSpPr>
          <p:cNvPr id="96259"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62437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B1458DC7-3C6E-4A32-B1DB-36B0722A8132}" type="slidenum">
              <a:rPr lang="en-US" altLang="zh-CN" smtClean="0">
                <a:solidFill>
                  <a:srgbClr val="FFFFFF"/>
                </a:solidFill>
                <a:latin typeface="Arial" pitchFamily="34" charset="0"/>
                <a:ea typeface="楷体_GB2312"/>
                <a:cs typeface="楷体_GB2312"/>
              </a:rPr>
              <a:pPr/>
              <a:t>22</a:t>
            </a:fld>
            <a:endParaRPr lang="en-US" altLang="zh-CN" smtClean="0">
              <a:solidFill>
                <a:srgbClr val="FFFFFF"/>
              </a:solidFill>
              <a:latin typeface="Arial" pitchFamily="34" charset="0"/>
              <a:ea typeface="楷体_GB2312"/>
              <a:cs typeface="楷体_GB2312"/>
            </a:endParaRPr>
          </a:p>
        </p:txBody>
      </p:sp>
      <p:sp>
        <p:nvSpPr>
          <p:cNvPr id="804867" name="Rectangle 1026"/>
          <p:cNvSpPr>
            <a:spLocks noGrp="1" noRot="1" noChangeAspect="1" noChangeArrowheads="1" noTextEdit="1"/>
          </p:cNvSpPr>
          <p:nvPr>
            <p:ph type="sldImg"/>
          </p:nvPr>
        </p:nvSpPr>
        <p:spPr>
          <a:ln/>
        </p:spPr>
      </p:sp>
      <p:sp>
        <p:nvSpPr>
          <p:cNvPr id="804868"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647651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CD2FFD1-69CF-4004-8C33-767DDC8B1267}" type="slidenum">
              <a:rPr lang="en-US" altLang="zh-CN" sz="1200"/>
              <a:pPr eaLnBrk="1" hangingPunct="1"/>
              <a:t>125</a:t>
            </a:fld>
            <a:endParaRPr lang="en-US" altLang="zh-CN" sz="1200"/>
          </a:p>
        </p:txBody>
      </p:sp>
      <p:sp>
        <p:nvSpPr>
          <p:cNvPr id="97283"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3176519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27CE2DE-D1A9-42C0-AC4E-1F0CA594C893}" type="slidenum">
              <a:rPr lang="en-US" altLang="zh-CN" sz="1200"/>
              <a:pPr eaLnBrk="1" hangingPunct="1"/>
              <a:t>126</a:t>
            </a:fld>
            <a:endParaRPr lang="en-US" altLang="zh-CN" sz="1200"/>
          </a:p>
        </p:txBody>
      </p:sp>
      <p:sp>
        <p:nvSpPr>
          <p:cNvPr id="98307"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827007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A558B27-7036-4892-8A90-7CEC5BCBF921}" type="slidenum">
              <a:rPr lang="en-US" altLang="zh-CN" sz="1200"/>
              <a:pPr eaLnBrk="1" hangingPunct="1"/>
              <a:t>127</a:t>
            </a:fld>
            <a:endParaRPr lang="en-US" altLang="zh-CN" sz="1200"/>
          </a:p>
        </p:txBody>
      </p:sp>
      <p:sp>
        <p:nvSpPr>
          <p:cNvPr id="99331"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443565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C8CD72E-4876-46A8-9271-F21F551701BE}" type="slidenum">
              <a:rPr lang="en-US" altLang="zh-CN" sz="1200"/>
              <a:pPr eaLnBrk="1" hangingPunct="1"/>
              <a:t>128</a:t>
            </a:fld>
            <a:endParaRPr lang="en-US" altLang="zh-CN" sz="1200"/>
          </a:p>
        </p:txBody>
      </p:sp>
      <p:sp>
        <p:nvSpPr>
          <p:cNvPr id="100355"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251891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8E1EA406-0B49-4036-A479-7023240EAA46}" type="slidenum">
              <a:rPr lang="en-US" altLang="zh-CN" sz="1200"/>
              <a:pPr eaLnBrk="1" hangingPunct="1"/>
              <a:t>129</a:t>
            </a:fld>
            <a:endParaRPr lang="en-US" altLang="zh-CN" sz="1200"/>
          </a:p>
        </p:txBody>
      </p:sp>
      <p:sp>
        <p:nvSpPr>
          <p:cNvPr id="101379"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79486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CE7E9F0-7B95-4043-BA87-30DE3CC84D1A}" type="slidenum">
              <a:rPr lang="en-US" altLang="zh-CN" sz="1200"/>
              <a:pPr eaLnBrk="1" hangingPunct="1"/>
              <a:t>130</a:t>
            </a:fld>
            <a:endParaRPr lang="en-US" altLang="zh-CN" sz="1200"/>
          </a:p>
        </p:txBody>
      </p:sp>
      <p:sp>
        <p:nvSpPr>
          <p:cNvPr id="102403"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584403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E7B29DA2-1E1D-402D-9B76-D4028555E934}" type="slidenum">
              <a:rPr lang="en-US" altLang="zh-CN" sz="1200"/>
              <a:pPr eaLnBrk="1" hangingPunct="1"/>
              <a:t>132</a:t>
            </a:fld>
            <a:endParaRPr lang="en-US" altLang="zh-CN" sz="1200"/>
          </a:p>
        </p:txBody>
      </p:sp>
      <p:sp>
        <p:nvSpPr>
          <p:cNvPr id="103427"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778293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F456751A-C9D1-4F9A-9418-832AAE8FE5F2}" type="slidenum">
              <a:rPr lang="en-US" altLang="zh-CN" sz="1200"/>
              <a:pPr eaLnBrk="1" hangingPunct="1"/>
              <a:t>133</a:t>
            </a:fld>
            <a:endParaRPr lang="en-US" altLang="zh-CN" sz="1200"/>
          </a:p>
        </p:txBody>
      </p:sp>
      <p:sp>
        <p:nvSpPr>
          <p:cNvPr id="104451"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80667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88D8096A-4C39-4074-9398-A5CF11BC6120}" type="slidenum">
              <a:rPr lang="en-US" altLang="zh-CN" sz="1200"/>
              <a:pPr eaLnBrk="1" hangingPunct="1"/>
              <a:t>134</a:t>
            </a:fld>
            <a:endParaRPr lang="en-US" altLang="zh-CN" sz="1200"/>
          </a:p>
        </p:txBody>
      </p:sp>
      <p:sp>
        <p:nvSpPr>
          <p:cNvPr id="105475"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1357295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EE0BC371-633D-4DAF-90B1-99C18CA8C414}" type="slidenum">
              <a:rPr lang="en-US" altLang="zh-CN" sz="1200"/>
              <a:pPr eaLnBrk="1" hangingPunct="1"/>
              <a:t>135</a:t>
            </a:fld>
            <a:endParaRPr lang="en-US" altLang="zh-CN" sz="1200"/>
          </a:p>
        </p:txBody>
      </p:sp>
      <p:sp>
        <p:nvSpPr>
          <p:cNvPr id="106499" name="Rectangle 2"/>
          <p:cNvSpPr>
            <a:spLocks noGrp="1" noRot="1" noChangeAspect="1" noChangeArrowheads="1" noTextEdit="1"/>
          </p:cNvSpPr>
          <p:nvPr>
            <p:ph type="sldImg"/>
          </p:nvPr>
        </p:nvSpPr>
        <p:spPr>
          <a:xfrm>
            <a:off x="385763" y="687388"/>
            <a:ext cx="6088062" cy="3425825"/>
          </a:xfrm>
          <a:noFill/>
          <a:ln w="12700" cap="flat">
            <a:solidFill>
              <a:schemeClr val="tx1"/>
            </a:solidFill>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endParaRPr lang="zh-CN" altLang="zh-CN" smtClean="0"/>
          </a:p>
        </p:txBody>
      </p:sp>
    </p:spTree>
    <p:extLst>
      <p:ext uri="{BB962C8B-B14F-4D97-AF65-F5344CB8AC3E}">
        <p14:creationId xmlns:p14="http://schemas.microsoft.com/office/powerpoint/2010/main" val="278868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9C319F13-B283-4026-A82C-3F4899AABB22}" type="slidenum">
              <a:rPr lang="en-US" altLang="zh-CN" smtClean="0">
                <a:solidFill>
                  <a:srgbClr val="FFFFFF"/>
                </a:solidFill>
                <a:latin typeface="Arial" pitchFamily="34" charset="0"/>
                <a:ea typeface="楷体_GB2312"/>
                <a:cs typeface="楷体_GB2312"/>
              </a:rPr>
              <a:pPr/>
              <a:t>23</a:t>
            </a:fld>
            <a:endParaRPr lang="en-US" altLang="zh-CN" smtClean="0">
              <a:solidFill>
                <a:srgbClr val="FFFFFF"/>
              </a:solidFill>
              <a:latin typeface="Arial" pitchFamily="34" charset="0"/>
              <a:ea typeface="楷体_GB2312"/>
              <a:cs typeface="楷体_GB2312"/>
            </a:endParaRPr>
          </a:p>
        </p:txBody>
      </p:sp>
      <p:sp>
        <p:nvSpPr>
          <p:cNvPr id="805891" name="Rectangle 1026"/>
          <p:cNvSpPr>
            <a:spLocks noGrp="1" noRot="1" noChangeAspect="1" noChangeArrowheads="1" noTextEdit="1"/>
          </p:cNvSpPr>
          <p:nvPr>
            <p:ph type="sldImg"/>
          </p:nvPr>
        </p:nvSpPr>
        <p:spPr>
          <a:ln/>
        </p:spPr>
      </p:sp>
      <p:sp>
        <p:nvSpPr>
          <p:cNvPr id="805892"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517920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DDCBFE-3BFC-48A8-9628-376C53026B00}" type="slidenum">
              <a:rPr lang="en-US" altLang="zh-CN"/>
              <a:pPr/>
              <a:t>168</a:t>
            </a:fld>
            <a:endParaRPr lang="en-US" altLang="zh-CN"/>
          </a:p>
        </p:txBody>
      </p:sp>
      <p:sp>
        <p:nvSpPr>
          <p:cNvPr id="215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29371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A210B-76FB-45B6-89D8-DFA97209A02E}" type="slidenum">
              <a:rPr lang="en-US" altLang="zh-CN"/>
              <a:pPr/>
              <a:t>169</a:t>
            </a:fld>
            <a:endParaRPr lang="en-US" altLang="zh-CN"/>
          </a:p>
        </p:txBody>
      </p:sp>
      <p:sp>
        <p:nvSpPr>
          <p:cNvPr id="2355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5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41629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21229E-1F58-4C8D-B53B-C6788DD50666}" type="slidenum">
              <a:rPr lang="en-US" altLang="zh-CN"/>
              <a:pPr/>
              <a:t>170</a:t>
            </a:fld>
            <a:endParaRPr lang="en-US" altLang="zh-CN"/>
          </a:p>
        </p:txBody>
      </p:sp>
      <p:sp>
        <p:nvSpPr>
          <p:cNvPr id="25602"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483875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4DC267-E688-4A84-9A27-02F4F46F9938}" type="slidenum">
              <a:rPr lang="en-US" altLang="zh-CN"/>
              <a:pPr eaLnBrk="1" hangingPunct="1"/>
              <a:t>280</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935130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785AD7-DB57-4631-AADF-2C3B93626133}" type="slidenum">
              <a:rPr lang="en-US" altLang="zh-CN"/>
              <a:pPr eaLnBrk="1" hangingPunct="1"/>
              <a:t>281</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86980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B4A30115-1234-4F46-B686-F2D876342653}" type="slidenum">
              <a:rPr lang="en-US" altLang="zh-CN" smtClean="0">
                <a:solidFill>
                  <a:srgbClr val="FFFFFF"/>
                </a:solidFill>
                <a:latin typeface="Arial" pitchFamily="34" charset="0"/>
                <a:ea typeface="楷体_GB2312"/>
                <a:cs typeface="楷体_GB2312"/>
              </a:rPr>
              <a:pPr/>
              <a:t>24</a:t>
            </a:fld>
            <a:endParaRPr lang="en-US" altLang="zh-CN" smtClean="0">
              <a:solidFill>
                <a:srgbClr val="FFFFFF"/>
              </a:solidFill>
              <a:latin typeface="Arial" pitchFamily="34" charset="0"/>
              <a:ea typeface="楷体_GB2312"/>
              <a:cs typeface="楷体_GB2312"/>
            </a:endParaRPr>
          </a:p>
        </p:txBody>
      </p:sp>
      <p:sp>
        <p:nvSpPr>
          <p:cNvPr id="806915" name="Rectangle 1026"/>
          <p:cNvSpPr>
            <a:spLocks noGrp="1" noRot="1" noChangeAspect="1" noChangeArrowheads="1" noTextEdit="1"/>
          </p:cNvSpPr>
          <p:nvPr>
            <p:ph type="sldImg"/>
          </p:nvPr>
        </p:nvSpPr>
        <p:spPr>
          <a:ln/>
        </p:spPr>
      </p:sp>
      <p:sp>
        <p:nvSpPr>
          <p:cNvPr id="806916"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325394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ADADC0AC-0B08-46A3-8BA9-7A355CA4ADDE}" type="slidenum">
              <a:rPr lang="en-US" altLang="zh-CN" smtClean="0">
                <a:solidFill>
                  <a:schemeClr val="bg1"/>
                </a:solidFill>
                <a:latin typeface="Arial" pitchFamily="34" charset="0"/>
                <a:ea typeface="楷体_GB2312"/>
                <a:cs typeface="楷体_GB2312"/>
              </a:rPr>
              <a:pPr/>
              <a:t>25</a:t>
            </a:fld>
            <a:endParaRPr lang="en-US" altLang="zh-CN" smtClean="0">
              <a:solidFill>
                <a:schemeClr val="bg1"/>
              </a:solidFill>
              <a:latin typeface="Arial" pitchFamily="34" charset="0"/>
              <a:ea typeface="楷体_GB2312"/>
              <a:cs typeface="楷体_GB2312"/>
            </a:endParaRPr>
          </a:p>
        </p:txBody>
      </p:sp>
      <p:sp>
        <p:nvSpPr>
          <p:cNvPr id="807939" name="Rectangle 1026"/>
          <p:cNvSpPr>
            <a:spLocks noGrp="1" noRot="1" noChangeAspect="1" noChangeArrowheads="1" noTextEdit="1"/>
          </p:cNvSpPr>
          <p:nvPr>
            <p:ph type="sldImg"/>
          </p:nvPr>
        </p:nvSpPr>
        <p:spPr>
          <a:ln/>
        </p:spPr>
      </p:sp>
      <p:sp>
        <p:nvSpPr>
          <p:cNvPr id="807940"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5372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599DE9DE-5B6C-470A-A201-8E63C2A50851}" type="slidenum">
              <a:rPr lang="en-US" altLang="zh-CN" smtClean="0">
                <a:solidFill>
                  <a:srgbClr val="FFFFFF"/>
                </a:solidFill>
                <a:latin typeface="Arial" pitchFamily="34" charset="0"/>
                <a:ea typeface="楷体_GB2312"/>
                <a:cs typeface="楷体_GB2312"/>
              </a:rPr>
              <a:pPr/>
              <a:t>26</a:t>
            </a:fld>
            <a:endParaRPr lang="en-US" altLang="zh-CN" smtClean="0">
              <a:solidFill>
                <a:srgbClr val="FFFFFF"/>
              </a:solidFill>
              <a:latin typeface="Arial" pitchFamily="34" charset="0"/>
              <a:ea typeface="楷体_GB2312"/>
              <a:cs typeface="楷体_GB2312"/>
            </a:endParaRPr>
          </a:p>
        </p:txBody>
      </p:sp>
      <p:sp>
        <p:nvSpPr>
          <p:cNvPr id="808963" name="Rectangle 1026"/>
          <p:cNvSpPr>
            <a:spLocks noGrp="1" noRot="1" noChangeAspect="1" noChangeArrowheads="1" noTextEdit="1"/>
          </p:cNvSpPr>
          <p:nvPr>
            <p:ph type="sldImg"/>
          </p:nvPr>
        </p:nvSpPr>
        <p:spPr>
          <a:ln/>
        </p:spPr>
      </p:sp>
      <p:sp>
        <p:nvSpPr>
          <p:cNvPr id="808964"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447897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41DBBC08-F9F4-4B67-921E-5ED3A92AECD3}" type="slidenum">
              <a:rPr lang="en-US" altLang="zh-CN" smtClean="0">
                <a:solidFill>
                  <a:srgbClr val="FFFFFF"/>
                </a:solidFill>
                <a:latin typeface="Arial" pitchFamily="34" charset="0"/>
                <a:ea typeface="楷体_GB2312"/>
                <a:cs typeface="楷体_GB2312"/>
              </a:rPr>
              <a:pPr/>
              <a:t>27</a:t>
            </a:fld>
            <a:endParaRPr lang="en-US" altLang="zh-CN" smtClean="0">
              <a:solidFill>
                <a:srgbClr val="FFFFFF"/>
              </a:solidFill>
              <a:latin typeface="Arial" pitchFamily="34" charset="0"/>
              <a:ea typeface="楷体_GB2312"/>
              <a:cs typeface="楷体_GB2312"/>
            </a:endParaRPr>
          </a:p>
        </p:txBody>
      </p:sp>
      <p:sp>
        <p:nvSpPr>
          <p:cNvPr id="809987" name="Rectangle 1026"/>
          <p:cNvSpPr>
            <a:spLocks noGrp="1" noRot="1" noChangeAspect="1" noChangeArrowheads="1" noTextEdit="1"/>
          </p:cNvSpPr>
          <p:nvPr>
            <p:ph type="sldImg"/>
          </p:nvPr>
        </p:nvSpPr>
        <p:spPr>
          <a:ln/>
        </p:spPr>
      </p:sp>
      <p:sp>
        <p:nvSpPr>
          <p:cNvPr id="809988" name="Rectangle 1027"/>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415432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7"/>
          <p:cNvSpPr>
            <a:spLocks noGrp="1" noChangeArrowheads="1"/>
          </p:cNvSpPr>
          <p:nvPr>
            <p:ph type="sldNum" sz="quarter" idx="5"/>
          </p:nvPr>
        </p:nvSpPr>
        <p:spPr>
          <a:noFill/>
        </p:spPr>
        <p:txBody>
          <a:bodyPr/>
          <a:lstStyle>
            <a:lvl1pPr>
              <a:defRPr kumimoji="1" sz="1200">
                <a:solidFill>
                  <a:schemeClr val="tx1"/>
                </a:solidFill>
                <a:latin typeface="Times New Roman" pitchFamily="18" charset="0"/>
                <a:ea typeface="宋体" pitchFamily="2" charset="-122"/>
              </a:defRPr>
            </a:lvl1pPr>
            <a:lvl2pPr marL="742950" indent="-285750">
              <a:defRPr kumimoji="1" sz="1200">
                <a:solidFill>
                  <a:schemeClr val="tx1"/>
                </a:solidFill>
                <a:latin typeface="Times New Roman" pitchFamily="18" charset="0"/>
                <a:ea typeface="宋体" pitchFamily="2" charset="-122"/>
              </a:defRPr>
            </a:lvl2pPr>
            <a:lvl3pPr marL="1143000" indent="-228600">
              <a:defRPr kumimoji="1" sz="1200">
                <a:solidFill>
                  <a:schemeClr val="tx1"/>
                </a:solidFill>
                <a:latin typeface="Times New Roman" pitchFamily="18" charset="0"/>
                <a:ea typeface="宋体" pitchFamily="2" charset="-122"/>
              </a:defRPr>
            </a:lvl3pPr>
            <a:lvl4pPr marL="1600200" indent="-228600">
              <a:defRPr kumimoji="1" sz="1200">
                <a:solidFill>
                  <a:schemeClr val="tx1"/>
                </a:solidFill>
                <a:latin typeface="Times New Roman" pitchFamily="18" charset="0"/>
                <a:ea typeface="宋体" pitchFamily="2" charset="-122"/>
              </a:defRPr>
            </a:lvl4pPr>
            <a:lvl5pPr marL="2057400" indent="-228600">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fld id="{97D00DB9-0B78-46B6-8854-65C451C44A59}" type="slidenum">
              <a:rPr lang="en-US" altLang="zh-CN" smtClean="0">
                <a:solidFill>
                  <a:schemeClr val="bg1"/>
                </a:solidFill>
                <a:latin typeface="Arial" pitchFamily="34" charset="0"/>
                <a:ea typeface="楷体_GB2312"/>
                <a:cs typeface="楷体_GB2312"/>
              </a:rPr>
              <a:pPr/>
              <a:t>39</a:t>
            </a:fld>
            <a:endParaRPr lang="en-US" altLang="zh-CN" smtClean="0">
              <a:solidFill>
                <a:schemeClr val="bg1"/>
              </a:solidFill>
              <a:latin typeface="Arial" pitchFamily="34" charset="0"/>
              <a:ea typeface="楷体_GB2312"/>
              <a:cs typeface="楷体_GB2312"/>
            </a:endParaRPr>
          </a:p>
        </p:txBody>
      </p:sp>
      <p:sp>
        <p:nvSpPr>
          <p:cNvPr id="931843" name="Rectangle 2"/>
          <p:cNvSpPr>
            <a:spLocks noGrp="1" noRot="1" noChangeAspect="1" noChangeArrowheads="1" noTextEdit="1"/>
          </p:cNvSpPr>
          <p:nvPr>
            <p:ph type="sldImg"/>
          </p:nvPr>
        </p:nvSpPr>
        <p:spPr>
          <a:ln/>
        </p:spPr>
      </p:sp>
      <p:sp>
        <p:nvSpPr>
          <p:cNvPr id="93184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681282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04311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288304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82154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747713"/>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755651" y="1268414"/>
            <a:ext cx="10668000" cy="4751387"/>
          </a:xfrm>
        </p:spPr>
        <p:txBody>
          <a:bodyPr/>
          <a:lstStyle/>
          <a:p>
            <a:endParaRPr lang="zh-CN" altLang="en-US"/>
          </a:p>
        </p:txBody>
      </p:sp>
      <p:sp>
        <p:nvSpPr>
          <p:cNvPr id="4" name="日期占位符 3"/>
          <p:cNvSpPr>
            <a:spLocks noGrp="1"/>
          </p:cNvSpPr>
          <p:nvPr>
            <p:ph type="dt" sz="half" idx="10"/>
          </p:nvPr>
        </p:nvSpPr>
        <p:spPr>
          <a:xfrm>
            <a:off x="812800" y="6245225"/>
            <a:ext cx="2641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0" y="6245225"/>
            <a:ext cx="2641600" cy="476250"/>
          </a:xfrm>
        </p:spPr>
        <p:txBody>
          <a:bodyPr/>
          <a:lstStyle>
            <a:lvl1pPr>
              <a:defRPr/>
            </a:lvl1pPr>
          </a:lstStyle>
          <a:p>
            <a:fld id="{8F6051C8-D27B-4875-8AC0-0E41D0291CD3}" type="slidenum">
              <a:rPr lang="en-US" altLang="zh-CN"/>
              <a:pPr/>
              <a:t>‹#›</a:t>
            </a:fld>
            <a:endParaRPr lang="en-US" altLang="zh-CN"/>
          </a:p>
        </p:txBody>
      </p:sp>
    </p:spTree>
    <p:extLst>
      <p:ext uri="{BB962C8B-B14F-4D97-AF65-F5344CB8AC3E}">
        <p14:creationId xmlns:p14="http://schemas.microsoft.com/office/powerpoint/2010/main" val="3044846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747713"/>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755651" y="1268414"/>
            <a:ext cx="10668000" cy="4751387"/>
          </a:xfrm>
        </p:spPr>
        <p:txBody>
          <a:bodyPr/>
          <a:lstStyle/>
          <a:p>
            <a:endParaRPr lang="zh-CN" altLang="en-US"/>
          </a:p>
        </p:txBody>
      </p:sp>
      <p:sp>
        <p:nvSpPr>
          <p:cNvPr id="4" name="日期占位符 3"/>
          <p:cNvSpPr>
            <a:spLocks noGrp="1"/>
          </p:cNvSpPr>
          <p:nvPr>
            <p:ph type="dt" sz="half" idx="10"/>
          </p:nvPr>
        </p:nvSpPr>
        <p:spPr>
          <a:xfrm>
            <a:off x="812800" y="6245225"/>
            <a:ext cx="2641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0" y="6245225"/>
            <a:ext cx="2641600" cy="476250"/>
          </a:xfrm>
        </p:spPr>
        <p:txBody>
          <a:bodyPr/>
          <a:lstStyle>
            <a:lvl1pPr>
              <a:defRPr/>
            </a:lvl1pPr>
          </a:lstStyle>
          <a:p>
            <a:fld id="{D9586DA6-F590-4090-945F-A397B2D4CE2F}" type="slidenum">
              <a:rPr lang="en-US" altLang="zh-CN"/>
              <a:pPr/>
              <a:t>‹#›</a:t>
            </a:fld>
            <a:endParaRPr lang="en-US" altLang="zh-CN"/>
          </a:p>
        </p:txBody>
      </p:sp>
    </p:spTree>
    <p:extLst>
      <p:ext uri="{BB962C8B-B14F-4D97-AF65-F5344CB8AC3E}">
        <p14:creationId xmlns:p14="http://schemas.microsoft.com/office/powerpoint/2010/main" val="1346044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A2893B1E-4B90-481D-AB82-EBB80C298308}" type="slidenum">
              <a:rPr lang="en-US" altLang="zh-CN"/>
              <a:pPr/>
              <a:t>‹#›</a:t>
            </a:fld>
            <a:endParaRPr lang="en-US" altLang="zh-CN"/>
          </a:p>
        </p:txBody>
      </p:sp>
    </p:spTree>
    <p:extLst>
      <p:ext uri="{BB962C8B-B14F-4D97-AF65-F5344CB8AC3E}">
        <p14:creationId xmlns:p14="http://schemas.microsoft.com/office/powerpoint/2010/main" val="757599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600200"/>
            <a:ext cx="10871200" cy="21732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12800" y="3925889"/>
            <a:ext cx="10871200" cy="217328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D3A08DEB-0C43-4386-8B72-2C412848219D}" type="slidenum">
              <a:rPr lang="en-US" altLang="zh-CN"/>
              <a:pPr/>
              <a:t>‹#›</a:t>
            </a:fld>
            <a:endParaRPr lang="en-US" altLang="zh-CN"/>
          </a:p>
        </p:txBody>
      </p:sp>
    </p:spTree>
    <p:extLst>
      <p:ext uri="{BB962C8B-B14F-4D97-AF65-F5344CB8AC3E}">
        <p14:creationId xmlns:p14="http://schemas.microsoft.com/office/powerpoint/2010/main" val="3213456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600200"/>
            <a:ext cx="5334000" cy="44989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50000" y="1600200"/>
            <a:ext cx="5334000" cy="44989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E4DFFB2A-ED0C-472D-80A6-A9CCEB53A571}" type="slidenum">
              <a:rPr lang="en-US" altLang="zh-CN"/>
              <a:pPr/>
              <a:t>‹#›</a:t>
            </a:fld>
            <a:endParaRPr lang="en-US" altLang="zh-CN"/>
          </a:p>
        </p:txBody>
      </p:sp>
    </p:spTree>
    <p:extLst>
      <p:ext uri="{BB962C8B-B14F-4D97-AF65-F5344CB8AC3E}">
        <p14:creationId xmlns:p14="http://schemas.microsoft.com/office/powerpoint/2010/main" val="804865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600200"/>
            <a:ext cx="10871200" cy="4498975"/>
          </a:xfrm>
        </p:spPr>
        <p:txBody>
          <a:bodyPr/>
          <a:lstStyle/>
          <a:p>
            <a:endParaRPr lang="zh-CN" altLang="en-US"/>
          </a:p>
        </p:txBody>
      </p:sp>
      <p:sp>
        <p:nvSpPr>
          <p:cNvPr id="4" name="日期占位符 3"/>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3368" y="6245225"/>
            <a:ext cx="3052233" cy="476250"/>
          </a:xfrm>
        </p:spPr>
        <p:txBody>
          <a:bodyPr/>
          <a:lstStyle>
            <a:lvl1pPr>
              <a:defRPr/>
            </a:lvl1pPr>
          </a:lstStyle>
          <a:p>
            <a:fld id="{E1ACD39C-29EE-42E5-BC3D-89DB576418F1}" type="slidenum">
              <a:rPr lang="en-US" altLang="zh-CN"/>
              <a:pPr/>
              <a:t>‹#›</a:t>
            </a:fld>
            <a:endParaRPr lang="en-US" altLang="zh-CN"/>
          </a:p>
        </p:txBody>
      </p:sp>
    </p:spTree>
    <p:extLst>
      <p:ext uri="{BB962C8B-B14F-4D97-AF65-F5344CB8AC3E}">
        <p14:creationId xmlns:p14="http://schemas.microsoft.com/office/powerpoint/2010/main" val="404016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68715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628005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2955658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457095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65149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263209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30622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186AEFB-01D4-4620-BA5F-4F89239A7355}" type="datetimeFigureOut">
              <a:rPr lang="zh-CN" altLang="en-US" smtClean="0"/>
              <a:t>2019/4/11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1158795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6AEFB-01D4-4620-BA5F-4F89239A7355}" type="datetimeFigureOut">
              <a:rPr lang="zh-CN" altLang="en-US" smtClean="0"/>
              <a:t>2019/4/11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30A91-8C36-4314-B1A6-6792D9C888D0}" type="slidenum">
              <a:rPr lang="zh-CN" altLang="en-US" smtClean="0"/>
              <a:t>‹#›</a:t>
            </a:fld>
            <a:endParaRPr lang="zh-CN" altLang="en-US"/>
          </a:p>
        </p:txBody>
      </p:sp>
    </p:spTree>
    <p:extLst>
      <p:ext uri="{BB962C8B-B14F-4D97-AF65-F5344CB8AC3E}">
        <p14:creationId xmlns:p14="http://schemas.microsoft.com/office/powerpoint/2010/main" val="248885731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oleObject" Target="../embeddings/oleObject1.bin"/></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8.png"/></Relationships>
</file>

<file path=ppt/slides/_rels/slide1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38754;&#21521;&#23545;&#35937;&#30340;&#24314;&#27169;/&#23454;&#20363;&#8212;&#21307;&#38498;.ppt"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7.wmf"/></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5.w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w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7.wmf"/></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3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3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3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6.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4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16.xml"/></Relationships>
</file>

<file path=ppt/slides/_rels/slide4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5.xml"/></Relationships>
</file>

<file path=ppt/slides/_rels/slide52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6.xml"/></Relationships>
</file>

<file path=ppt/slides/_rels/slide5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6.emf"/></Relationships>
</file>

<file path=ppt/slides/_rels/slide55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56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5.xml"/></Relationships>
</file>

<file path=ppt/slides/_rels/slide56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5.xml"/></Relationships>
</file>

<file path=ppt/slides/_rels/slide5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57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192.emf"/></Relationships>
</file>

<file path=ppt/slides/_rels/slide573.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信息系统建模</a:t>
            </a:r>
            <a:endPar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602337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609" y="2291664"/>
            <a:ext cx="3104017" cy="1783159"/>
          </a:xfr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91664"/>
            <a:ext cx="3418703" cy="19011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9266" y="2291664"/>
            <a:ext cx="3280099" cy="1685151"/>
          </a:xfrm>
          <a:prstGeom prst="rect">
            <a:avLst/>
          </a:prstGeom>
        </p:spPr>
      </p:pic>
    </p:spTree>
    <p:extLst>
      <p:ext uri="{BB962C8B-B14F-4D97-AF65-F5344CB8AC3E}">
        <p14:creationId xmlns:p14="http://schemas.microsoft.com/office/powerpoint/2010/main" val="13244348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62681" y="617838"/>
            <a:ext cx="8897295" cy="1143000"/>
          </a:xfrm>
        </p:spPr>
        <p:txBody>
          <a:bodyPr/>
          <a:lstStyle/>
          <a:p>
            <a:pPr>
              <a:defRPr/>
            </a:pPr>
            <a:r>
              <a:rPr lang="zh-CN" altLang="en-US" sz="4000" dirty="0" smtClean="0"/>
              <a:t>层次</a:t>
            </a:r>
            <a:r>
              <a:rPr lang="en-US" altLang="zh-CN" sz="4000" dirty="0" smtClean="0"/>
              <a:t>DFD</a:t>
            </a:r>
            <a:endParaRPr lang="en-US" altLang="zh-CN" sz="4000" dirty="0"/>
          </a:p>
        </p:txBody>
      </p:sp>
      <p:sp>
        <p:nvSpPr>
          <p:cNvPr id="26627" name="Rectangle 3"/>
          <p:cNvSpPr>
            <a:spLocks noGrp="1" noChangeArrowheads="1"/>
          </p:cNvSpPr>
          <p:nvPr>
            <p:ph idx="1"/>
          </p:nvPr>
        </p:nvSpPr>
        <p:spPr>
          <a:xfrm>
            <a:off x="864973" y="2133600"/>
            <a:ext cx="10330249" cy="4191000"/>
          </a:xfrm>
        </p:spPr>
        <p:txBody>
          <a:bodyPr/>
          <a:lstStyle/>
          <a:p>
            <a:pPr>
              <a:lnSpc>
                <a:spcPct val="120000"/>
              </a:lnSpc>
              <a:buFontTx/>
              <a:buNone/>
            </a:pPr>
            <a:r>
              <a:rPr lang="en-US" altLang="zh-CN" b="1" dirty="0" smtClean="0">
                <a:latin typeface="宋体" panose="02010600030101010101" pitchFamily="2" charset="-122"/>
              </a:rPr>
              <a:t>(3)</a:t>
            </a:r>
            <a:r>
              <a:rPr lang="zh-CN" altLang="en-US" b="1" dirty="0" smtClean="0">
                <a:latin typeface="宋体" panose="02010600030101010101" pitchFamily="2" charset="-122"/>
              </a:rPr>
              <a:t>先考虑稳定状态，忽略系统的工作条件， 即怎么开始、怎么结束的。</a:t>
            </a:r>
          </a:p>
          <a:p>
            <a:pPr>
              <a:lnSpc>
                <a:spcPct val="120000"/>
              </a:lnSpc>
              <a:buFontTx/>
              <a:buNone/>
            </a:pPr>
            <a:r>
              <a:rPr lang="en-US" altLang="zh-CN" b="1" dirty="0" smtClean="0">
                <a:latin typeface="宋体" panose="02010600030101010101" pitchFamily="2" charset="-122"/>
              </a:rPr>
              <a:t>(4)</a:t>
            </a:r>
            <a:r>
              <a:rPr lang="zh-CN" altLang="en-US" b="1" dirty="0" smtClean="0">
                <a:latin typeface="宋体" panose="02010600030101010101" pitchFamily="2" charset="-122"/>
              </a:rPr>
              <a:t>忽略琐碎的枝节，如出错处理等。</a:t>
            </a:r>
          </a:p>
          <a:p>
            <a:pPr>
              <a:lnSpc>
                <a:spcPct val="120000"/>
              </a:lnSpc>
              <a:buFontTx/>
              <a:buNone/>
            </a:pPr>
            <a:endParaRPr lang="zh-CN" altLang="en-US" b="1" dirty="0" smtClean="0">
              <a:latin typeface="宋体" panose="02010600030101010101" pitchFamily="2" charset="-122"/>
            </a:endParaRPr>
          </a:p>
          <a:p>
            <a:pPr>
              <a:lnSpc>
                <a:spcPct val="120000"/>
              </a:lnSpc>
              <a:buFontTx/>
              <a:buNone/>
            </a:pPr>
            <a:r>
              <a:rPr lang="en-US" altLang="zh-CN" b="1" dirty="0" smtClean="0">
                <a:latin typeface="宋体" panose="02010600030101010101" pitchFamily="2" charset="-122"/>
              </a:rPr>
              <a:t>(5)</a:t>
            </a:r>
            <a:r>
              <a:rPr lang="zh-CN" altLang="en-US" b="1" dirty="0" smtClean="0">
                <a:latin typeface="宋体" panose="02010600030101010101" pitchFamily="2" charset="-122"/>
              </a:rPr>
              <a:t>随时准备重画</a:t>
            </a:r>
            <a:r>
              <a:rPr lang="zh-CN" altLang="en-US" sz="3600" b="1" dirty="0">
                <a:latin typeface="宋体" panose="02010600030101010101" pitchFamily="2" charset="-122"/>
              </a:rPr>
              <a:t> </a:t>
            </a:r>
            <a:endParaRPr lang="zh-CN" altLang="en-US" sz="3600" dirty="0">
              <a:latin typeface="宋体" panose="02010600030101010101" pitchFamily="2" charset="-122"/>
            </a:endParaRPr>
          </a:p>
        </p:txBody>
      </p:sp>
      <p:grpSp>
        <p:nvGrpSpPr>
          <p:cNvPr id="26628" name="Group 4"/>
          <p:cNvGrpSpPr>
            <a:grpSpLocks/>
          </p:cNvGrpSpPr>
          <p:nvPr/>
        </p:nvGrpSpPr>
        <p:grpSpPr bwMode="auto">
          <a:xfrm>
            <a:off x="5943600" y="4086225"/>
            <a:ext cx="4114800" cy="1843088"/>
            <a:chOff x="2784" y="2574"/>
            <a:chExt cx="2592" cy="1161"/>
          </a:xfrm>
        </p:grpSpPr>
        <p:sp>
          <p:nvSpPr>
            <p:cNvPr id="26629" name="Oval 5"/>
            <p:cNvSpPr>
              <a:spLocks noChangeArrowheads="1"/>
            </p:cNvSpPr>
            <p:nvPr/>
          </p:nvSpPr>
          <p:spPr bwMode="auto">
            <a:xfrm>
              <a:off x="3504" y="2574"/>
              <a:ext cx="816" cy="7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0" name="Line 6"/>
            <p:cNvSpPr>
              <a:spLocks noChangeShapeType="1"/>
            </p:cNvSpPr>
            <p:nvPr/>
          </p:nvSpPr>
          <p:spPr bwMode="auto">
            <a:xfrm>
              <a:off x="2784" y="295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 name="Line 7"/>
            <p:cNvSpPr>
              <a:spLocks noChangeShapeType="1"/>
            </p:cNvSpPr>
            <p:nvPr/>
          </p:nvSpPr>
          <p:spPr bwMode="auto">
            <a:xfrm>
              <a:off x="4320" y="2958"/>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 name="Text Box 8"/>
            <p:cNvSpPr txBox="1">
              <a:spLocks noChangeArrowheads="1"/>
            </p:cNvSpPr>
            <p:nvPr/>
          </p:nvSpPr>
          <p:spPr bwMode="auto">
            <a:xfrm>
              <a:off x="2808" y="270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报名单</a:t>
              </a:r>
            </a:p>
          </p:txBody>
        </p:sp>
        <p:sp>
          <p:nvSpPr>
            <p:cNvPr id="26633" name="Text Box 9"/>
            <p:cNvSpPr txBox="1">
              <a:spLocks noChangeArrowheads="1"/>
            </p:cNvSpPr>
            <p:nvPr/>
          </p:nvSpPr>
          <p:spPr bwMode="auto">
            <a:xfrm>
              <a:off x="4368" y="2718"/>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合格报名单</a:t>
              </a:r>
            </a:p>
          </p:txBody>
        </p:sp>
        <p:sp>
          <p:nvSpPr>
            <p:cNvPr id="26634" name="Text Box 10"/>
            <p:cNvSpPr txBox="1">
              <a:spLocks noChangeArrowheads="1"/>
            </p:cNvSpPr>
            <p:nvPr/>
          </p:nvSpPr>
          <p:spPr bwMode="auto">
            <a:xfrm>
              <a:off x="3590" y="2700"/>
              <a:ext cx="62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检验 报名单</a:t>
              </a:r>
            </a:p>
          </p:txBody>
        </p:sp>
        <p:sp>
          <p:nvSpPr>
            <p:cNvPr id="26635" name="Freeform 11"/>
            <p:cNvSpPr>
              <a:spLocks/>
            </p:cNvSpPr>
            <p:nvPr/>
          </p:nvSpPr>
          <p:spPr bwMode="auto">
            <a:xfrm>
              <a:off x="4224" y="3168"/>
              <a:ext cx="224" cy="328"/>
            </a:xfrm>
            <a:custGeom>
              <a:avLst/>
              <a:gdLst>
                <a:gd name="T0" fmla="*/ 0 w 224"/>
                <a:gd name="T1" fmla="*/ 0 h 328"/>
                <a:gd name="T2" fmla="*/ 192 w 224"/>
                <a:gd name="T3" fmla="*/ 48 h 328"/>
                <a:gd name="T4" fmla="*/ 192 w 224"/>
                <a:gd name="T5" fmla="*/ 288 h 328"/>
                <a:gd name="T6" fmla="*/ 96 w 224"/>
                <a:gd name="T7" fmla="*/ 288 h 3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328">
                  <a:moveTo>
                    <a:pt x="0" y="0"/>
                  </a:moveTo>
                  <a:cubicBezTo>
                    <a:pt x="80" y="0"/>
                    <a:pt x="160" y="0"/>
                    <a:pt x="192" y="48"/>
                  </a:cubicBezTo>
                  <a:cubicBezTo>
                    <a:pt x="224" y="96"/>
                    <a:pt x="208" y="248"/>
                    <a:pt x="192" y="288"/>
                  </a:cubicBezTo>
                  <a:cubicBezTo>
                    <a:pt x="176" y="328"/>
                    <a:pt x="136" y="308"/>
                    <a:pt x="96" y="288"/>
                  </a:cubicBezTo>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6" name="Text Box 12"/>
            <p:cNvSpPr txBox="1">
              <a:spLocks noChangeArrowheads="1"/>
            </p:cNvSpPr>
            <p:nvPr/>
          </p:nvSpPr>
          <p:spPr bwMode="auto">
            <a:xfrm>
              <a:off x="4128" y="3504"/>
              <a:ext cx="10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a:solidFill>
                    <a:srgbClr val="FF0000"/>
                  </a:solidFill>
                </a:rPr>
                <a:t>错误的报名单</a:t>
              </a:r>
            </a:p>
          </p:txBody>
        </p:sp>
      </p:grpSp>
    </p:spTree>
    <p:extLst>
      <p:ext uri="{BB962C8B-B14F-4D97-AF65-F5344CB8AC3E}">
        <p14:creationId xmlns:p14="http://schemas.microsoft.com/office/powerpoint/2010/main" val="19054701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732089" y="609600"/>
            <a:ext cx="7227887" cy="1143000"/>
          </a:xfrm>
        </p:spPr>
        <p:txBody>
          <a:bodyPr/>
          <a:lstStyle/>
          <a:p>
            <a:pPr>
              <a:defRPr/>
            </a:pPr>
            <a:r>
              <a:rPr lang="zh-CN" altLang="en-US" sz="4000" dirty="0" smtClean="0">
                <a:latin typeface="宋体" pitchFamily="2" charset="-122"/>
              </a:rPr>
              <a:t>层次</a:t>
            </a:r>
            <a:r>
              <a:rPr lang="en-US" altLang="zh-CN" sz="4000" dirty="0" smtClean="0">
                <a:latin typeface="宋体" pitchFamily="2" charset="-122"/>
              </a:rPr>
              <a:t>DFD</a:t>
            </a:r>
            <a:r>
              <a:rPr lang="zh-CN" altLang="en-US" sz="4000" dirty="0">
                <a:latin typeface="宋体" pitchFamily="2" charset="-122"/>
              </a:rPr>
              <a:t>的指导原则</a:t>
            </a:r>
          </a:p>
        </p:txBody>
      </p:sp>
      <p:sp>
        <p:nvSpPr>
          <p:cNvPr id="27651" name="Rectangle 3"/>
          <p:cNvSpPr>
            <a:spLocks noGrp="1" noChangeArrowheads="1"/>
          </p:cNvSpPr>
          <p:nvPr>
            <p:ph idx="1"/>
          </p:nvPr>
        </p:nvSpPr>
        <p:spPr>
          <a:xfrm>
            <a:off x="2514600" y="2133600"/>
            <a:ext cx="8153400" cy="3124200"/>
          </a:xfrm>
        </p:spPr>
        <p:txBody>
          <a:bodyPr/>
          <a:lstStyle/>
          <a:p>
            <a:pPr algn="just">
              <a:buFontTx/>
              <a:buNone/>
            </a:pPr>
            <a:r>
              <a:rPr lang="zh-CN" altLang="en-US" sz="3600" b="1">
                <a:latin typeface="宋体" panose="02010600030101010101" pitchFamily="2" charset="-122"/>
              </a:rPr>
              <a:t>（</a:t>
            </a:r>
            <a:r>
              <a:rPr lang="en-US" altLang="zh-CN" sz="3600" b="1">
                <a:latin typeface="宋体" panose="02010600030101010101" pitchFamily="2" charset="-122"/>
              </a:rPr>
              <a:t>1</a:t>
            </a:r>
            <a:r>
              <a:rPr lang="zh-CN" altLang="en-US" sz="3600" b="1">
                <a:latin typeface="宋体" panose="02010600030101010101" pitchFamily="2" charset="-122"/>
              </a:rPr>
              <a:t>）父图</a:t>
            </a:r>
            <a:r>
              <a:rPr lang="en-US" altLang="zh-CN" sz="3600" b="1">
                <a:latin typeface="宋体" panose="02010600030101010101" pitchFamily="2" charset="-122"/>
              </a:rPr>
              <a:t>-</a:t>
            </a:r>
            <a:r>
              <a:rPr lang="zh-CN" altLang="en-US" sz="3600" b="1">
                <a:latin typeface="宋体" panose="02010600030101010101" pitchFamily="2" charset="-122"/>
              </a:rPr>
              <a:t>子图平衡</a:t>
            </a:r>
          </a:p>
          <a:p>
            <a:pPr algn="just">
              <a:buFontTx/>
              <a:buNone/>
            </a:pPr>
            <a:r>
              <a:rPr lang="zh-CN" altLang="en-US" sz="3600" b="1">
                <a:latin typeface="宋体" panose="02010600030101010101" pitchFamily="2" charset="-122"/>
              </a:rPr>
              <a:t>（</a:t>
            </a:r>
            <a:r>
              <a:rPr lang="en-US" altLang="zh-CN" sz="3600" b="1">
                <a:latin typeface="宋体" panose="02010600030101010101" pitchFamily="2" charset="-122"/>
              </a:rPr>
              <a:t>2</a:t>
            </a:r>
            <a:r>
              <a:rPr lang="zh-CN" altLang="en-US" sz="3600" b="1">
                <a:latin typeface="宋体" panose="02010600030101010101" pitchFamily="2" charset="-122"/>
              </a:rPr>
              <a:t>）局部数据存储</a:t>
            </a:r>
          </a:p>
          <a:p>
            <a:pPr algn="just">
              <a:buFontTx/>
              <a:buNone/>
            </a:pPr>
            <a:r>
              <a:rPr lang="zh-CN" altLang="en-US" sz="3600" b="1">
                <a:latin typeface="宋体" panose="02010600030101010101" pitchFamily="2" charset="-122"/>
              </a:rPr>
              <a:t>（</a:t>
            </a:r>
            <a:r>
              <a:rPr lang="en-US" altLang="zh-CN" sz="3600" b="1">
                <a:latin typeface="宋体" panose="02010600030101010101" pitchFamily="2" charset="-122"/>
              </a:rPr>
              <a:t>3</a:t>
            </a:r>
            <a:r>
              <a:rPr lang="zh-CN" altLang="en-US" sz="3600" b="1">
                <a:latin typeface="宋体" panose="02010600030101010101" pitchFamily="2" charset="-122"/>
              </a:rPr>
              <a:t>）编号</a:t>
            </a:r>
          </a:p>
          <a:p>
            <a:pPr algn="just">
              <a:buFontTx/>
              <a:buNone/>
            </a:pPr>
            <a:r>
              <a:rPr lang="zh-CN" altLang="en-US" sz="3600" b="1">
                <a:latin typeface="宋体" panose="02010600030101010101" pitchFamily="2" charset="-122"/>
              </a:rPr>
              <a:t>（</a:t>
            </a:r>
            <a:r>
              <a:rPr lang="en-US" altLang="zh-CN" sz="3600" b="1">
                <a:latin typeface="宋体" panose="02010600030101010101" pitchFamily="2" charset="-122"/>
              </a:rPr>
              <a:t>4</a:t>
            </a:r>
            <a:r>
              <a:rPr lang="zh-CN" altLang="en-US" sz="3600" b="1">
                <a:latin typeface="宋体" panose="02010600030101010101" pitchFamily="2" charset="-122"/>
              </a:rPr>
              <a:t>）分解的程度</a:t>
            </a:r>
          </a:p>
        </p:txBody>
      </p:sp>
    </p:spTree>
    <p:extLst>
      <p:ext uri="{BB962C8B-B14F-4D97-AF65-F5344CB8AC3E}">
        <p14:creationId xmlns:p14="http://schemas.microsoft.com/office/powerpoint/2010/main" val="29250079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父图</a:t>
            </a:r>
            <a:r>
              <a:rPr lang="en-US" altLang="zh-CN" sz="4000" u="sng">
                <a:latin typeface="宋体" pitchFamily="2" charset="-122"/>
              </a:rPr>
              <a:t>-</a:t>
            </a:r>
            <a:r>
              <a:rPr lang="zh-CN" altLang="en-US" sz="4000" u="sng">
                <a:latin typeface="宋体" pitchFamily="2" charset="-122"/>
              </a:rPr>
              <a:t>子图平衡</a:t>
            </a:r>
          </a:p>
        </p:txBody>
      </p:sp>
      <p:sp>
        <p:nvSpPr>
          <p:cNvPr id="28675" name="Rectangle 3"/>
          <p:cNvSpPr>
            <a:spLocks noGrp="1" noChangeArrowheads="1"/>
          </p:cNvSpPr>
          <p:nvPr>
            <p:ph idx="1"/>
          </p:nvPr>
        </p:nvSpPr>
        <p:spPr>
          <a:xfrm>
            <a:off x="2286000" y="2133600"/>
            <a:ext cx="8153400" cy="3124200"/>
          </a:xfrm>
        </p:spPr>
        <p:txBody>
          <a:bodyPr/>
          <a:lstStyle/>
          <a:p>
            <a:pPr algn="just">
              <a:buFontTx/>
              <a:buNone/>
            </a:pPr>
            <a:r>
              <a:rPr lang="zh-CN" altLang="en-US" sz="3600" b="1">
                <a:latin typeface="宋体" panose="02010600030101010101" pitchFamily="2" charset="-122"/>
              </a:rPr>
              <a:t>父图</a:t>
            </a:r>
            <a:r>
              <a:rPr lang="en-US" altLang="zh-CN" sz="3600" b="1">
                <a:latin typeface="宋体" panose="02010600030101010101" pitchFamily="2" charset="-122"/>
              </a:rPr>
              <a:t>-</a:t>
            </a:r>
            <a:r>
              <a:rPr lang="zh-CN" altLang="en-US" sz="3600" b="1">
                <a:latin typeface="宋体" panose="02010600030101010101" pitchFamily="2" charset="-122"/>
              </a:rPr>
              <a:t>子图平衡：</a:t>
            </a:r>
          </a:p>
          <a:p>
            <a:pPr>
              <a:lnSpc>
                <a:spcPct val="120000"/>
              </a:lnSpc>
              <a:buFontTx/>
              <a:buNone/>
            </a:pPr>
            <a:r>
              <a:rPr lang="zh-CN" altLang="en-US" sz="4000" b="1">
                <a:latin typeface="宋体" panose="02010600030101010101" pitchFamily="2" charset="-122"/>
              </a:rPr>
              <a:t>  </a:t>
            </a:r>
            <a:r>
              <a:rPr lang="zh-CN" altLang="en-US" sz="4000">
                <a:latin typeface="宋体" panose="02010600030101010101" pitchFamily="2" charset="-122"/>
              </a:rPr>
              <a:t>模型分解时必须保持父图的输入输出数据流和子图输入输出数据流相同。</a:t>
            </a:r>
          </a:p>
        </p:txBody>
      </p:sp>
    </p:spTree>
    <p:extLst>
      <p:ext uri="{BB962C8B-B14F-4D97-AF65-F5344CB8AC3E}">
        <p14:creationId xmlns:p14="http://schemas.microsoft.com/office/powerpoint/2010/main" val="36839393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父图</a:t>
            </a:r>
            <a:r>
              <a:rPr lang="en-US" altLang="zh-CN" sz="4000" u="sng">
                <a:latin typeface="宋体" pitchFamily="2" charset="-122"/>
              </a:rPr>
              <a:t>-</a:t>
            </a:r>
            <a:r>
              <a:rPr lang="zh-CN" altLang="en-US" sz="4000" u="sng">
                <a:latin typeface="宋体" pitchFamily="2" charset="-122"/>
              </a:rPr>
              <a:t>子图平衡</a:t>
            </a:r>
          </a:p>
        </p:txBody>
      </p:sp>
      <p:grpSp>
        <p:nvGrpSpPr>
          <p:cNvPr id="29699" name="Group 3"/>
          <p:cNvGrpSpPr>
            <a:grpSpLocks/>
          </p:cNvGrpSpPr>
          <p:nvPr/>
        </p:nvGrpSpPr>
        <p:grpSpPr bwMode="auto">
          <a:xfrm>
            <a:off x="2514601" y="1504950"/>
            <a:ext cx="7680325" cy="5124450"/>
            <a:chOff x="624" y="948"/>
            <a:chExt cx="4838" cy="3228"/>
          </a:xfrm>
        </p:grpSpPr>
        <p:sp>
          <p:nvSpPr>
            <p:cNvPr id="29700" name="Rectangle 4"/>
            <p:cNvSpPr>
              <a:spLocks noChangeArrowheads="1"/>
            </p:cNvSpPr>
            <p:nvPr/>
          </p:nvSpPr>
          <p:spPr bwMode="auto">
            <a:xfrm>
              <a:off x="862" y="2307"/>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A</a:t>
              </a:r>
              <a:endParaRPr lang="en-US" altLang="zh-CN" sz="3200" b="1">
                <a:solidFill>
                  <a:srgbClr val="01050F"/>
                </a:solidFill>
                <a:latin typeface="黑体" panose="02010609060101010101" pitchFamily="49" charset="-122"/>
                <a:ea typeface="黑体" panose="02010609060101010101" pitchFamily="49" charset="-122"/>
              </a:endParaRPr>
            </a:p>
          </p:txBody>
        </p:sp>
        <p:sp>
          <p:nvSpPr>
            <p:cNvPr id="29701" name="Line 5"/>
            <p:cNvSpPr>
              <a:spLocks noChangeShapeType="1"/>
            </p:cNvSpPr>
            <p:nvPr/>
          </p:nvSpPr>
          <p:spPr bwMode="auto">
            <a:xfrm>
              <a:off x="624" y="2633"/>
              <a:ext cx="739"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2" name="Line 6"/>
            <p:cNvSpPr>
              <a:spLocks noChangeShapeType="1"/>
            </p:cNvSpPr>
            <p:nvPr/>
          </p:nvSpPr>
          <p:spPr bwMode="auto">
            <a:xfrm>
              <a:off x="4641" y="2592"/>
              <a:ext cx="821"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3" name="Rectangle 7"/>
            <p:cNvSpPr>
              <a:spLocks noChangeArrowheads="1"/>
            </p:cNvSpPr>
            <p:nvPr/>
          </p:nvSpPr>
          <p:spPr bwMode="auto">
            <a:xfrm>
              <a:off x="1519" y="2052"/>
              <a:ext cx="20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a:t>
              </a:r>
            </a:p>
          </p:txBody>
        </p:sp>
        <p:sp>
          <p:nvSpPr>
            <p:cNvPr id="29704" name="Rectangle 8"/>
            <p:cNvSpPr>
              <a:spLocks noChangeArrowheads="1"/>
            </p:cNvSpPr>
            <p:nvPr/>
          </p:nvSpPr>
          <p:spPr bwMode="auto">
            <a:xfrm>
              <a:off x="4148" y="2055"/>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4</a:t>
              </a:r>
            </a:p>
          </p:txBody>
        </p:sp>
        <p:sp>
          <p:nvSpPr>
            <p:cNvPr id="29705" name="Line 9"/>
            <p:cNvSpPr>
              <a:spLocks noChangeShapeType="1"/>
            </p:cNvSpPr>
            <p:nvPr/>
          </p:nvSpPr>
          <p:spPr bwMode="auto">
            <a:xfrm>
              <a:off x="1683" y="3161"/>
              <a:ext cx="0" cy="528"/>
            </a:xfrm>
            <a:prstGeom prst="line">
              <a:avLst/>
            </a:prstGeom>
            <a:noFill/>
            <a:ln w="38100">
              <a:solidFill>
                <a:srgbClr val="01050F"/>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Line 10"/>
            <p:cNvSpPr>
              <a:spLocks noChangeShapeType="1"/>
            </p:cNvSpPr>
            <p:nvPr/>
          </p:nvSpPr>
          <p:spPr bwMode="auto">
            <a:xfrm>
              <a:off x="4271" y="3161"/>
              <a:ext cx="0" cy="528"/>
            </a:xfrm>
            <a:prstGeom prst="line">
              <a:avLst/>
            </a:prstGeom>
            <a:noFill/>
            <a:ln w="25400">
              <a:solidFill>
                <a:srgbClr val="01050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7" name="AutoShape 11"/>
            <p:cNvSpPr>
              <a:spLocks noChangeArrowheads="1"/>
            </p:cNvSpPr>
            <p:nvPr/>
          </p:nvSpPr>
          <p:spPr bwMode="auto">
            <a:xfrm>
              <a:off x="1321" y="2152"/>
              <a:ext cx="725" cy="1002"/>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08" name="Line 12"/>
            <p:cNvSpPr>
              <a:spLocks noChangeShapeType="1"/>
            </p:cNvSpPr>
            <p:nvPr/>
          </p:nvSpPr>
          <p:spPr bwMode="auto">
            <a:xfrm>
              <a:off x="1314" y="2389"/>
              <a:ext cx="73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09" name="AutoShape 13"/>
            <p:cNvSpPr>
              <a:spLocks noChangeArrowheads="1"/>
            </p:cNvSpPr>
            <p:nvPr/>
          </p:nvSpPr>
          <p:spPr bwMode="auto">
            <a:xfrm>
              <a:off x="3949" y="2152"/>
              <a:ext cx="685" cy="1002"/>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0" name="Line 14"/>
            <p:cNvSpPr>
              <a:spLocks noChangeShapeType="1"/>
            </p:cNvSpPr>
            <p:nvPr/>
          </p:nvSpPr>
          <p:spPr bwMode="auto">
            <a:xfrm>
              <a:off x="3942" y="2389"/>
              <a:ext cx="69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11" name="Line 15"/>
            <p:cNvSpPr>
              <a:spLocks noChangeShapeType="1"/>
            </p:cNvSpPr>
            <p:nvPr/>
          </p:nvSpPr>
          <p:spPr bwMode="auto">
            <a:xfrm>
              <a:off x="1314" y="2917"/>
              <a:ext cx="73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12" name="Line 16"/>
            <p:cNvSpPr>
              <a:spLocks noChangeShapeType="1"/>
            </p:cNvSpPr>
            <p:nvPr/>
          </p:nvSpPr>
          <p:spPr bwMode="auto">
            <a:xfrm>
              <a:off x="3942" y="2917"/>
              <a:ext cx="69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13" name="Line 17"/>
            <p:cNvSpPr>
              <a:spLocks noChangeShapeType="1"/>
            </p:cNvSpPr>
            <p:nvPr/>
          </p:nvSpPr>
          <p:spPr bwMode="auto">
            <a:xfrm>
              <a:off x="1683" y="1617"/>
              <a:ext cx="0" cy="528"/>
            </a:xfrm>
            <a:prstGeom prst="line">
              <a:avLst/>
            </a:prstGeom>
            <a:noFill/>
            <a:ln w="25400">
              <a:solidFill>
                <a:srgbClr val="01050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 name="Line 18"/>
            <p:cNvSpPr>
              <a:spLocks noChangeShapeType="1"/>
            </p:cNvSpPr>
            <p:nvPr/>
          </p:nvSpPr>
          <p:spPr bwMode="auto">
            <a:xfrm>
              <a:off x="4271" y="1617"/>
              <a:ext cx="0" cy="528"/>
            </a:xfrm>
            <a:prstGeom prst="line">
              <a:avLst/>
            </a:prstGeom>
            <a:noFill/>
            <a:ln w="25400">
              <a:solidFill>
                <a:srgbClr val="01050F"/>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Rectangle 19"/>
            <p:cNvSpPr>
              <a:spLocks noChangeArrowheads="1"/>
            </p:cNvSpPr>
            <p:nvPr/>
          </p:nvSpPr>
          <p:spPr bwMode="auto">
            <a:xfrm>
              <a:off x="2833" y="948"/>
              <a:ext cx="2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a:t>
              </a:r>
            </a:p>
          </p:txBody>
        </p:sp>
        <p:sp>
          <p:nvSpPr>
            <p:cNvPr id="29716" name="AutoShape 20"/>
            <p:cNvSpPr>
              <a:spLocks noChangeArrowheads="1"/>
            </p:cNvSpPr>
            <p:nvPr/>
          </p:nvSpPr>
          <p:spPr bwMode="auto">
            <a:xfrm>
              <a:off x="2635" y="1062"/>
              <a:ext cx="725" cy="1002"/>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7" name="Line 21"/>
            <p:cNvSpPr>
              <a:spLocks noChangeShapeType="1"/>
            </p:cNvSpPr>
            <p:nvPr/>
          </p:nvSpPr>
          <p:spPr bwMode="auto">
            <a:xfrm>
              <a:off x="2628" y="1299"/>
              <a:ext cx="73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18" name="Line 22"/>
            <p:cNvSpPr>
              <a:spLocks noChangeShapeType="1"/>
            </p:cNvSpPr>
            <p:nvPr/>
          </p:nvSpPr>
          <p:spPr bwMode="auto">
            <a:xfrm>
              <a:off x="2628" y="1827"/>
              <a:ext cx="73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19" name="Rectangle 23"/>
            <p:cNvSpPr>
              <a:spLocks noChangeArrowheads="1"/>
            </p:cNvSpPr>
            <p:nvPr/>
          </p:nvSpPr>
          <p:spPr bwMode="auto">
            <a:xfrm>
              <a:off x="2843" y="3084"/>
              <a:ext cx="2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3</a:t>
              </a:r>
            </a:p>
          </p:txBody>
        </p:sp>
        <p:sp>
          <p:nvSpPr>
            <p:cNvPr id="29720" name="AutoShape 24"/>
            <p:cNvSpPr>
              <a:spLocks noChangeArrowheads="1"/>
            </p:cNvSpPr>
            <p:nvPr/>
          </p:nvSpPr>
          <p:spPr bwMode="auto">
            <a:xfrm>
              <a:off x="2635" y="3174"/>
              <a:ext cx="725" cy="1002"/>
            </a:xfrm>
            <a:prstGeom prst="roundRect">
              <a:avLst>
                <a:gd name="adj" fmla="val 12495"/>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1" name="Line 25"/>
            <p:cNvSpPr>
              <a:spLocks noChangeShapeType="1"/>
            </p:cNvSpPr>
            <p:nvPr/>
          </p:nvSpPr>
          <p:spPr bwMode="auto">
            <a:xfrm>
              <a:off x="2628" y="3411"/>
              <a:ext cx="73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2" name="Line 26"/>
            <p:cNvSpPr>
              <a:spLocks noChangeShapeType="1"/>
            </p:cNvSpPr>
            <p:nvPr/>
          </p:nvSpPr>
          <p:spPr bwMode="auto">
            <a:xfrm>
              <a:off x="2628" y="3939"/>
              <a:ext cx="739"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3" name="Line 27"/>
            <p:cNvSpPr>
              <a:spLocks noChangeShapeType="1"/>
            </p:cNvSpPr>
            <p:nvPr/>
          </p:nvSpPr>
          <p:spPr bwMode="auto">
            <a:xfrm>
              <a:off x="3367" y="3689"/>
              <a:ext cx="904" cy="0"/>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4" name="Line 28"/>
            <p:cNvSpPr>
              <a:spLocks noChangeShapeType="1"/>
            </p:cNvSpPr>
            <p:nvPr/>
          </p:nvSpPr>
          <p:spPr bwMode="auto">
            <a:xfrm>
              <a:off x="1683" y="3689"/>
              <a:ext cx="945" cy="0"/>
            </a:xfrm>
            <a:prstGeom prst="line">
              <a:avLst/>
            </a:prstGeom>
            <a:noFill/>
            <a:ln w="38100">
              <a:solidFill>
                <a:srgbClr val="01050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5" name="Line 29"/>
            <p:cNvSpPr>
              <a:spLocks noChangeShapeType="1"/>
            </p:cNvSpPr>
            <p:nvPr/>
          </p:nvSpPr>
          <p:spPr bwMode="auto">
            <a:xfrm>
              <a:off x="1683" y="1617"/>
              <a:ext cx="945" cy="0"/>
            </a:xfrm>
            <a:prstGeom prst="line">
              <a:avLst/>
            </a:prstGeom>
            <a:noFill/>
            <a:ln w="38100">
              <a:solidFill>
                <a:srgbClr val="01050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6" name="Line 30"/>
            <p:cNvSpPr>
              <a:spLocks noChangeShapeType="1"/>
            </p:cNvSpPr>
            <p:nvPr/>
          </p:nvSpPr>
          <p:spPr bwMode="auto">
            <a:xfrm>
              <a:off x="3367" y="1617"/>
              <a:ext cx="904" cy="0"/>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7" name="Line 31"/>
            <p:cNvSpPr>
              <a:spLocks noChangeShapeType="1"/>
            </p:cNvSpPr>
            <p:nvPr/>
          </p:nvSpPr>
          <p:spPr bwMode="auto">
            <a:xfrm flipV="1">
              <a:off x="2957" y="2064"/>
              <a:ext cx="0" cy="1097"/>
            </a:xfrm>
            <a:prstGeom prst="line">
              <a:avLst/>
            </a:prstGeom>
            <a:noFill/>
            <a:ln w="38100">
              <a:solidFill>
                <a:srgbClr val="01050F"/>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9728" name="Rectangle 32"/>
            <p:cNvSpPr>
              <a:spLocks noChangeArrowheads="1"/>
            </p:cNvSpPr>
            <p:nvPr/>
          </p:nvSpPr>
          <p:spPr bwMode="auto">
            <a:xfrm>
              <a:off x="1807" y="1252"/>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B</a:t>
              </a:r>
              <a:endParaRPr lang="en-US" altLang="zh-CN" sz="3200" b="1">
                <a:solidFill>
                  <a:srgbClr val="01050F"/>
                </a:solidFill>
                <a:latin typeface="黑体" panose="02010609060101010101" pitchFamily="49" charset="-122"/>
                <a:ea typeface="黑体" panose="02010609060101010101" pitchFamily="49" charset="-122"/>
              </a:endParaRPr>
            </a:p>
          </p:txBody>
        </p:sp>
        <p:sp>
          <p:nvSpPr>
            <p:cNvPr id="29729" name="Rectangle 33"/>
            <p:cNvSpPr>
              <a:spLocks noChangeArrowheads="1"/>
            </p:cNvSpPr>
            <p:nvPr/>
          </p:nvSpPr>
          <p:spPr bwMode="auto">
            <a:xfrm>
              <a:off x="3655" y="1210"/>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F</a:t>
              </a:r>
              <a:endParaRPr lang="en-US" altLang="zh-CN" sz="3200" b="1">
                <a:solidFill>
                  <a:srgbClr val="01050F"/>
                </a:solidFill>
                <a:latin typeface="黑体" panose="02010609060101010101" pitchFamily="49" charset="-122"/>
                <a:ea typeface="黑体" panose="02010609060101010101" pitchFamily="49" charset="-122"/>
              </a:endParaRPr>
            </a:p>
          </p:txBody>
        </p:sp>
        <p:sp>
          <p:nvSpPr>
            <p:cNvPr id="29730" name="Rectangle 34"/>
            <p:cNvSpPr>
              <a:spLocks noChangeArrowheads="1"/>
            </p:cNvSpPr>
            <p:nvPr/>
          </p:nvSpPr>
          <p:spPr bwMode="auto">
            <a:xfrm>
              <a:off x="2997" y="2348"/>
              <a:ext cx="24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E</a:t>
              </a:r>
              <a:endParaRPr lang="en-US" altLang="zh-CN" sz="3200" b="1">
                <a:solidFill>
                  <a:srgbClr val="01050F"/>
                </a:solidFill>
                <a:latin typeface="黑体" panose="02010609060101010101" pitchFamily="49" charset="-122"/>
                <a:ea typeface="黑体" panose="02010609060101010101" pitchFamily="49" charset="-122"/>
              </a:endParaRPr>
            </a:p>
          </p:txBody>
        </p:sp>
        <p:sp>
          <p:nvSpPr>
            <p:cNvPr id="29731" name="Rectangle 35"/>
            <p:cNvSpPr>
              <a:spLocks noChangeArrowheads="1"/>
            </p:cNvSpPr>
            <p:nvPr/>
          </p:nvSpPr>
          <p:spPr bwMode="auto">
            <a:xfrm>
              <a:off x="4805" y="2226"/>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G</a:t>
              </a:r>
              <a:endParaRPr lang="en-US" altLang="zh-CN" sz="3200" b="1">
                <a:solidFill>
                  <a:srgbClr val="01050F"/>
                </a:solidFill>
                <a:latin typeface="黑体" panose="02010609060101010101" pitchFamily="49" charset="-122"/>
                <a:ea typeface="黑体" panose="02010609060101010101" pitchFamily="49" charset="-122"/>
              </a:endParaRPr>
            </a:p>
          </p:txBody>
        </p:sp>
        <p:sp>
          <p:nvSpPr>
            <p:cNvPr id="29732" name="Rectangle 36"/>
            <p:cNvSpPr>
              <a:spLocks noChangeArrowheads="1"/>
            </p:cNvSpPr>
            <p:nvPr/>
          </p:nvSpPr>
          <p:spPr bwMode="auto">
            <a:xfrm>
              <a:off x="1971" y="3282"/>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C</a:t>
              </a:r>
              <a:endParaRPr lang="en-US" altLang="zh-CN" sz="3200" b="1">
                <a:solidFill>
                  <a:srgbClr val="01050F"/>
                </a:solidFill>
                <a:latin typeface="黑体" panose="02010609060101010101" pitchFamily="49" charset="-122"/>
                <a:ea typeface="黑体" panose="02010609060101010101" pitchFamily="49" charset="-122"/>
              </a:endParaRPr>
            </a:p>
          </p:txBody>
        </p:sp>
        <p:sp>
          <p:nvSpPr>
            <p:cNvPr id="29733" name="Rectangle 37"/>
            <p:cNvSpPr>
              <a:spLocks noChangeArrowheads="1"/>
            </p:cNvSpPr>
            <p:nvPr/>
          </p:nvSpPr>
          <p:spPr bwMode="auto">
            <a:xfrm>
              <a:off x="4353" y="3282"/>
              <a:ext cx="2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ea typeface="黑体" panose="02010609060101010101" pitchFamily="49" charset="-122"/>
                </a:rPr>
                <a:t>D</a:t>
              </a:r>
              <a:endParaRPr lang="en-US" altLang="zh-CN" sz="3200" b="1">
                <a:solidFill>
                  <a:srgbClr val="01050F"/>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5421850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父图</a:t>
            </a:r>
            <a:r>
              <a:rPr lang="en-US" altLang="zh-CN" sz="4000" u="sng">
                <a:latin typeface="宋体" pitchFamily="2" charset="-122"/>
              </a:rPr>
              <a:t>-</a:t>
            </a:r>
            <a:r>
              <a:rPr lang="zh-CN" altLang="en-US" sz="4000" u="sng">
                <a:latin typeface="宋体" pitchFamily="2" charset="-122"/>
              </a:rPr>
              <a:t>子图平衡</a:t>
            </a:r>
          </a:p>
        </p:txBody>
      </p:sp>
      <p:grpSp>
        <p:nvGrpSpPr>
          <p:cNvPr id="30723" name="Group 3"/>
          <p:cNvGrpSpPr>
            <a:grpSpLocks/>
          </p:cNvGrpSpPr>
          <p:nvPr/>
        </p:nvGrpSpPr>
        <p:grpSpPr bwMode="auto">
          <a:xfrm>
            <a:off x="2133600" y="1450975"/>
            <a:ext cx="7086600" cy="5105400"/>
            <a:chOff x="384" y="914"/>
            <a:chExt cx="4464" cy="3216"/>
          </a:xfrm>
        </p:grpSpPr>
        <p:sp>
          <p:nvSpPr>
            <p:cNvPr id="30724" name="Rectangle 4"/>
            <p:cNvSpPr>
              <a:spLocks noChangeArrowheads="1"/>
            </p:cNvSpPr>
            <p:nvPr/>
          </p:nvSpPr>
          <p:spPr bwMode="auto">
            <a:xfrm>
              <a:off x="384" y="2304"/>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FF0000"/>
                  </a:solidFill>
                  <a:latin typeface="黑体" panose="02010609060101010101" pitchFamily="49" charset="-122"/>
                  <a:ea typeface="黑体" panose="02010609060101010101" pitchFamily="49" charset="-122"/>
                </a:rPr>
                <a:t>缺少</a:t>
              </a:r>
              <a:r>
                <a:rPr lang="en-US" altLang="zh-CN" b="1">
                  <a:solidFill>
                    <a:srgbClr val="FF0000"/>
                  </a:solidFill>
                  <a:latin typeface="黑体" panose="02010609060101010101" pitchFamily="49" charset="-122"/>
                  <a:ea typeface="黑体" panose="02010609060101010101" pitchFamily="49" charset="-122"/>
                </a:rPr>
                <a:t>C</a:t>
              </a:r>
            </a:p>
          </p:txBody>
        </p:sp>
        <p:sp>
          <p:nvSpPr>
            <p:cNvPr id="30725" name="Rectangle 5"/>
            <p:cNvSpPr>
              <a:spLocks noChangeArrowheads="1"/>
            </p:cNvSpPr>
            <p:nvPr/>
          </p:nvSpPr>
          <p:spPr bwMode="auto">
            <a:xfrm>
              <a:off x="1329" y="1952"/>
              <a:ext cx="61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3.1</a:t>
              </a:r>
            </a:p>
          </p:txBody>
        </p:sp>
        <p:sp>
          <p:nvSpPr>
            <p:cNvPr id="30726" name="Line 6"/>
            <p:cNvSpPr>
              <a:spLocks noChangeShapeType="1"/>
            </p:cNvSpPr>
            <p:nvPr/>
          </p:nvSpPr>
          <p:spPr bwMode="auto">
            <a:xfrm>
              <a:off x="1594" y="2998"/>
              <a:ext cx="0" cy="488"/>
            </a:xfrm>
            <a:prstGeom prst="line">
              <a:avLst/>
            </a:prstGeom>
            <a:noFill/>
            <a:ln w="38100">
              <a:solidFill>
                <a:srgbClr val="01050F"/>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7" name="AutoShape 7"/>
            <p:cNvSpPr>
              <a:spLocks noChangeArrowheads="1"/>
            </p:cNvSpPr>
            <p:nvPr/>
          </p:nvSpPr>
          <p:spPr bwMode="auto">
            <a:xfrm>
              <a:off x="1144" y="2065"/>
              <a:ext cx="899" cy="926"/>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28" name="Line 8"/>
            <p:cNvSpPr>
              <a:spLocks noChangeShapeType="1"/>
            </p:cNvSpPr>
            <p:nvPr/>
          </p:nvSpPr>
          <p:spPr bwMode="auto">
            <a:xfrm>
              <a:off x="1136" y="2284"/>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29" name="Line 9"/>
            <p:cNvSpPr>
              <a:spLocks noChangeShapeType="1"/>
            </p:cNvSpPr>
            <p:nvPr/>
          </p:nvSpPr>
          <p:spPr bwMode="auto">
            <a:xfrm>
              <a:off x="1136" y="2772"/>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0" name="Line 10"/>
            <p:cNvSpPr>
              <a:spLocks noChangeShapeType="1"/>
            </p:cNvSpPr>
            <p:nvPr/>
          </p:nvSpPr>
          <p:spPr bwMode="auto">
            <a:xfrm>
              <a:off x="1594" y="1571"/>
              <a:ext cx="0" cy="488"/>
            </a:xfrm>
            <a:prstGeom prst="line">
              <a:avLst/>
            </a:prstGeom>
            <a:noFill/>
            <a:ln w="25400">
              <a:solidFill>
                <a:srgbClr val="01050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1" name="AutoShape 11"/>
            <p:cNvSpPr>
              <a:spLocks noChangeArrowheads="1"/>
            </p:cNvSpPr>
            <p:nvPr/>
          </p:nvSpPr>
          <p:spPr bwMode="auto">
            <a:xfrm>
              <a:off x="2773" y="1058"/>
              <a:ext cx="899" cy="926"/>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32" name="Line 12"/>
            <p:cNvSpPr>
              <a:spLocks noChangeShapeType="1"/>
            </p:cNvSpPr>
            <p:nvPr/>
          </p:nvSpPr>
          <p:spPr bwMode="auto">
            <a:xfrm>
              <a:off x="2764" y="1277"/>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3" name="Line 13"/>
            <p:cNvSpPr>
              <a:spLocks noChangeShapeType="1"/>
            </p:cNvSpPr>
            <p:nvPr/>
          </p:nvSpPr>
          <p:spPr bwMode="auto">
            <a:xfrm>
              <a:off x="2764" y="1765"/>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4" name="AutoShape 14"/>
            <p:cNvSpPr>
              <a:spLocks noChangeArrowheads="1"/>
            </p:cNvSpPr>
            <p:nvPr/>
          </p:nvSpPr>
          <p:spPr bwMode="auto">
            <a:xfrm>
              <a:off x="2773" y="3010"/>
              <a:ext cx="899" cy="926"/>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35" name="Line 15"/>
            <p:cNvSpPr>
              <a:spLocks noChangeShapeType="1"/>
            </p:cNvSpPr>
            <p:nvPr/>
          </p:nvSpPr>
          <p:spPr bwMode="auto">
            <a:xfrm>
              <a:off x="2764" y="3229"/>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6" name="Line 16"/>
            <p:cNvSpPr>
              <a:spLocks noChangeShapeType="1"/>
            </p:cNvSpPr>
            <p:nvPr/>
          </p:nvSpPr>
          <p:spPr bwMode="auto">
            <a:xfrm>
              <a:off x="2764" y="3717"/>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7" name="Line 17"/>
            <p:cNvSpPr>
              <a:spLocks noChangeShapeType="1"/>
            </p:cNvSpPr>
            <p:nvPr/>
          </p:nvSpPr>
          <p:spPr bwMode="auto">
            <a:xfrm>
              <a:off x="3680" y="3486"/>
              <a:ext cx="1120" cy="0"/>
            </a:xfrm>
            <a:prstGeom prst="line">
              <a:avLst/>
            </a:prstGeom>
            <a:noFill/>
            <a:ln w="38100">
              <a:solidFill>
                <a:srgbClr val="01050F"/>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8" name="Line 18"/>
            <p:cNvSpPr>
              <a:spLocks noChangeShapeType="1"/>
            </p:cNvSpPr>
            <p:nvPr/>
          </p:nvSpPr>
          <p:spPr bwMode="auto">
            <a:xfrm>
              <a:off x="1594" y="3486"/>
              <a:ext cx="1170" cy="0"/>
            </a:xfrm>
            <a:prstGeom prst="line">
              <a:avLst/>
            </a:prstGeom>
            <a:noFill/>
            <a:ln w="38100">
              <a:solidFill>
                <a:srgbClr val="01050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39" name="Line 19"/>
            <p:cNvSpPr>
              <a:spLocks noChangeShapeType="1"/>
            </p:cNvSpPr>
            <p:nvPr/>
          </p:nvSpPr>
          <p:spPr bwMode="auto">
            <a:xfrm>
              <a:off x="1594" y="1571"/>
              <a:ext cx="1170" cy="0"/>
            </a:xfrm>
            <a:prstGeom prst="line">
              <a:avLst/>
            </a:prstGeom>
            <a:noFill/>
            <a:ln w="38100">
              <a:solidFill>
                <a:srgbClr val="01050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40" name="Line 20"/>
            <p:cNvSpPr>
              <a:spLocks noChangeShapeType="1"/>
            </p:cNvSpPr>
            <p:nvPr/>
          </p:nvSpPr>
          <p:spPr bwMode="auto">
            <a:xfrm>
              <a:off x="3680" y="1571"/>
              <a:ext cx="1120" cy="0"/>
            </a:xfrm>
            <a:prstGeom prst="line">
              <a:avLst/>
            </a:prstGeom>
            <a:noFill/>
            <a:ln w="38100">
              <a:solidFill>
                <a:srgbClr val="01050F"/>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41" name="Rectangle 21"/>
            <p:cNvSpPr>
              <a:spLocks noChangeArrowheads="1"/>
            </p:cNvSpPr>
            <p:nvPr/>
          </p:nvSpPr>
          <p:spPr bwMode="auto">
            <a:xfrm>
              <a:off x="4037" y="1196"/>
              <a:ext cx="30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1F4300"/>
                  </a:solidFill>
                  <a:ea typeface="黑体" panose="02010609060101010101" pitchFamily="49" charset="-122"/>
                </a:rPr>
                <a:t>E</a:t>
              </a:r>
              <a:endParaRPr lang="en-US" altLang="zh-CN" sz="3200" b="1">
                <a:solidFill>
                  <a:srgbClr val="A3F25F"/>
                </a:solidFill>
                <a:latin typeface="黑体" panose="02010609060101010101" pitchFamily="49" charset="-122"/>
                <a:ea typeface="黑体" panose="02010609060101010101" pitchFamily="49" charset="-122"/>
              </a:endParaRPr>
            </a:p>
          </p:txBody>
        </p:sp>
        <p:sp>
          <p:nvSpPr>
            <p:cNvPr id="30742" name="Rectangle 22"/>
            <p:cNvSpPr>
              <a:spLocks noChangeArrowheads="1"/>
            </p:cNvSpPr>
            <p:nvPr/>
          </p:nvSpPr>
          <p:spPr bwMode="auto">
            <a:xfrm>
              <a:off x="4037" y="3110"/>
              <a:ext cx="30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1F4300"/>
                  </a:solidFill>
                  <a:ea typeface="黑体" panose="02010609060101010101" pitchFamily="49" charset="-122"/>
                </a:rPr>
                <a:t>D</a:t>
              </a:r>
              <a:endParaRPr lang="en-US" altLang="zh-CN" sz="3200" b="1">
                <a:solidFill>
                  <a:srgbClr val="A3F25F"/>
                </a:solidFill>
                <a:latin typeface="黑体" panose="02010609060101010101" pitchFamily="49" charset="-122"/>
                <a:ea typeface="黑体" panose="02010609060101010101" pitchFamily="49" charset="-122"/>
              </a:endParaRPr>
            </a:p>
          </p:txBody>
        </p:sp>
        <p:sp>
          <p:nvSpPr>
            <p:cNvPr id="30743" name="Rectangle 23"/>
            <p:cNvSpPr>
              <a:spLocks noChangeArrowheads="1"/>
            </p:cNvSpPr>
            <p:nvPr/>
          </p:nvSpPr>
          <p:spPr bwMode="auto">
            <a:xfrm>
              <a:off x="2936" y="948"/>
              <a:ext cx="61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3.3</a:t>
              </a:r>
            </a:p>
          </p:txBody>
        </p:sp>
        <p:sp>
          <p:nvSpPr>
            <p:cNvPr id="30744" name="Line 24"/>
            <p:cNvSpPr>
              <a:spLocks noChangeShapeType="1"/>
            </p:cNvSpPr>
            <p:nvPr/>
          </p:nvSpPr>
          <p:spPr bwMode="auto">
            <a:xfrm>
              <a:off x="2753" y="1271"/>
              <a:ext cx="916"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0745" name="Rectangle 25"/>
            <p:cNvSpPr>
              <a:spLocks noChangeArrowheads="1"/>
            </p:cNvSpPr>
            <p:nvPr/>
          </p:nvSpPr>
          <p:spPr bwMode="auto">
            <a:xfrm>
              <a:off x="2937" y="2904"/>
              <a:ext cx="61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3.2</a:t>
              </a:r>
            </a:p>
          </p:txBody>
        </p:sp>
        <p:sp>
          <p:nvSpPr>
            <p:cNvPr id="30746" name="Text Box 26"/>
            <p:cNvSpPr txBox="1">
              <a:spLocks noChangeArrowheads="1"/>
            </p:cNvSpPr>
            <p:nvPr/>
          </p:nvSpPr>
          <p:spPr bwMode="auto">
            <a:xfrm>
              <a:off x="480" y="1104"/>
              <a:ext cx="124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AC5232"/>
                  </a:solidFill>
                </a:rPr>
                <a:t>对加工</a:t>
              </a:r>
              <a:r>
                <a:rPr lang="en-US" altLang="zh-CN" b="1">
                  <a:solidFill>
                    <a:srgbClr val="AC5232"/>
                  </a:solidFill>
                </a:rPr>
                <a:t>3</a:t>
              </a:r>
              <a:r>
                <a:rPr lang="zh-CN" altLang="en-US" b="1">
                  <a:solidFill>
                    <a:srgbClr val="AC5232"/>
                  </a:solidFill>
                </a:rPr>
                <a:t>细化的子图：</a:t>
              </a:r>
            </a:p>
          </p:txBody>
        </p:sp>
        <p:sp>
          <p:nvSpPr>
            <p:cNvPr id="30747" name="Oval 27"/>
            <p:cNvSpPr>
              <a:spLocks noChangeArrowheads="1"/>
            </p:cNvSpPr>
            <p:nvPr/>
          </p:nvSpPr>
          <p:spPr bwMode="auto">
            <a:xfrm>
              <a:off x="1008" y="914"/>
              <a:ext cx="3840" cy="3216"/>
            </a:xfrm>
            <a:prstGeom prst="ellipse">
              <a:avLst/>
            </a:prstGeom>
            <a:noFill/>
            <a:ln w="25400" cap="rnd">
              <a:solidFill>
                <a:srgbClr val="AC523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48" name="Text Box 28"/>
            <p:cNvSpPr txBox="1">
              <a:spLocks noChangeArrowheads="1"/>
            </p:cNvSpPr>
            <p:nvPr/>
          </p:nvSpPr>
          <p:spPr bwMode="auto">
            <a:xfrm>
              <a:off x="2006" y="3762"/>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AC5232"/>
                  </a:solidFill>
                </a:rPr>
                <a:t>加工</a:t>
              </a:r>
              <a:r>
                <a:rPr lang="en-US" altLang="zh-CN" sz="2000" b="1">
                  <a:solidFill>
                    <a:srgbClr val="AC5232"/>
                  </a:solidFill>
                </a:rPr>
                <a:t>3</a:t>
              </a:r>
            </a:p>
          </p:txBody>
        </p:sp>
      </p:grpSp>
    </p:spTree>
    <p:extLst>
      <p:ext uri="{BB962C8B-B14F-4D97-AF65-F5344CB8AC3E}">
        <p14:creationId xmlns:p14="http://schemas.microsoft.com/office/powerpoint/2010/main" val="11435521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955926" y="2284413"/>
            <a:ext cx="17684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B04C03"/>
                </a:solidFill>
                <a:latin typeface="黑体" panose="02010609060101010101" pitchFamily="49" charset="-122"/>
                <a:ea typeface="黑体" panose="02010609060101010101" pitchFamily="49" charset="-122"/>
              </a:rPr>
              <a:t>购书单</a:t>
            </a:r>
            <a:endParaRPr lang="zh-CN" altLang="en-US" sz="4000" b="1">
              <a:solidFill>
                <a:schemeClr val="tx2"/>
              </a:solidFill>
              <a:latin typeface="黑体" panose="02010609060101010101" pitchFamily="49" charset="-122"/>
              <a:ea typeface="黑体" panose="02010609060101010101" pitchFamily="49" charset="-122"/>
            </a:endParaRPr>
          </a:p>
        </p:txBody>
      </p:sp>
      <p:sp>
        <p:nvSpPr>
          <p:cNvPr id="31747" name="Rectangle 3"/>
          <p:cNvSpPr>
            <a:spLocks noChangeArrowheads="1"/>
          </p:cNvSpPr>
          <p:nvPr/>
        </p:nvSpPr>
        <p:spPr bwMode="auto">
          <a:xfrm>
            <a:off x="5089526" y="2819400"/>
            <a:ext cx="2073275"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800" b="1">
                <a:solidFill>
                  <a:srgbClr val="1F4300"/>
                </a:solidFill>
                <a:latin typeface="黑体" panose="02010609060101010101" pitchFamily="49" charset="-122"/>
                <a:ea typeface="黑体" panose="02010609060101010101" pitchFamily="49" charset="-122"/>
              </a:rPr>
              <a:t>教材购销系统</a:t>
            </a:r>
            <a:endParaRPr lang="zh-CN" altLang="en-US" sz="4800" b="1">
              <a:latin typeface="黑体" panose="02010609060101010101" pitchFamily="49" charset="-122"/>
              <a:ea typeface="黑体" panose="02010609060101010101" pitchFamily="49" charset="-122"/>
            </a:endParaRPr>
          </a:p>
        </p:txBody>
      </p:sp>
      <p:sp>
        <p:nvSpPr>
          <p:cNvPr id="31748" name="Line 4"/>
          <p:cNvSpPr>
            <a:spLocks noChangeShapeType="1"/>
          </p:cNvSpPr>
          <p:nvPr/>
        </p:nvSpPr>
        <p:spPr bwMode="auto">
          <a:xfrm>
            <a:off x="2667000" y="2971800"/>
            <a:ext cx="22860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Rectangle 5"/>
          <p:cNvSpPr>
            <a:spLocks noGrp="1" noChangeArrowheads="1"/>
          </p:cNvSpPr>
          <p:nvPr>
            <p:ph type="title"/>
          </p:nvPr>
        </p:nvSpPr>
        <p:spPr>
          <a:xfrm>
            <a:off x="1752600" y="57150"/>
            <a:ext cx="8229600" cy="857250"/>
          </a:xfrm>
        </p:spPr>
        <p:txBody>
          <a:bodyPr vert="horz" lIns="92075" tIns="46038" rIns="92075" bIns="46038" rtlCol="0" anchor="ctr">
            <a:normAutofit/>
          </a:bodyPr>
          <a:lstStyle/>
          <a:p>
            <a:pPr>
              <a:defRPr/>
            </a:pPr>
            <a:r>
              <a:rPr lang="zh-CN" altLang="en-US" sz="4800" b="1"/>
              <a:t>教材购销系统的顶层</a:t>
            </a:r>
            <a:r>
              <a:rPr lang="en-US" altLang="zh-CN" sz="4800" b="1"/>
              <a:t>DFD</a:t>
            </a:r>
          </a:p>
        </p:txBody>
      </p:sp>
      <p:sp>
        <p:nvSpPr>
          <p:cNvPr id="31750" name="AutoShape 6"/>
          <p:cNvSpPr>
            <a:spLocks noChangeArrowheads="1"/>
          </p:cNvSpPr>
          <p:nvPr/>
        </p:nvSpPr>
        <p:spPr bwMode="auto">
          <a:xfrm>
            <a:off x="4965700" y="2298700"/>
            <a:ext cx="2184400" cy="24892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useBgFill="1">
        <p:nvSpPr>
          <p:cNvPr id="31751" name="Rectangle 7"/>
          <p:cNvSpPr>
            <a:spLocks noChangeArrowheads="1"/>
          </p:cNvSpPr>
          <p:nvPr/>
        </p:nvSpPr>
        <p:spPr bwMode="auto">
          <a:xfrm>
            <a:off x="1701800" y="2819400"/>
            <a:ext cx="1270000" cy="11938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752" name="Rectangle 8"/>
          <p:cNvSpPr>
            <a:spLocks noChangeArrowheads="1"/>
          </p:cNvSpPr>
          <p:nvPr/>
        </p:nvSpPr>
        <p:spPr bwMode="auto">
          <a:xfrm>
            <a:off x="1524000" y="3048001"/>
            <a:ext cx="15240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800" b="1">
                <a:solidFill>
                  <a:srgbClr val="1F4300"/>
                </a:solidFill>
                <a:latin typeface="黑体" panose="02010609060101010101" pitchFamily="49" charset="-122"/>
                <a:ea typeface="黑体" panose="02010609060101010101" pitchFamily="49" charset="-122"/>
              </a:rPr>
              <a:t>学生</a:t>
            </a:r>
            <a:endParaRPr lang="zh-CN" altLang="en-US" sz="4800" b="1">
              <a:latin typeface="黑体" panose="02010609060101010101" pitchFamily="49" charset="-122"/>
              <a:ea typeface="黑体" panose="02010609060101010101" pitchFamily="49" charset="-122"/>
            </a:endParaRPr>
          </a:p>
        </p:txBody>
      </p:sp>
      <p:sp>
        <p:nvSpPr>
          <p:cNvPr id="31753" name="Line 9"/>
          <p:cNvSpPr>
            <a:spLocks noChangeShapeType="1"/>
          </p:cNvSpPr>
          <p:nvPr/>
        </p:nvSpPr>
        <p:spPr bwMode="auto">
          <a:xfrm>
            <a:off x="1600200" y="2819400"/>
            <a:ext cx="0" cy="1295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10"/>
          <p:cNvSpPr>
            <a:spLocks noChangeShapeType="1"/>
          </p:cNvSpPr>
          <p:nvPr/>
        </p:nvSpPr>
        <p:spPr bwMode="auto">
          <a:xfrm>
            <a:off x="1600200" y="4114800"/>
            <a:ext cx="1371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1755" name="Rectangle 11"/>
          <p:cNvSpPr>
            <a:spLocks noChangeArrowheads="1"/>
          </p:cNvSpPr>
          <p:nvPr/>
        </p:nvSpPr>
        <p:spPr bwMode="auto">
          <a:xfrm>
            <a:off x="3032126" y="3198813"/>
            <a:ext cx="17684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1F4300"/>
                </a:solidFill>
                <a:latin typeface="黑体" panose="02010609060101010101" pitchFamily="49" charset="-122"/>
                <a:ea typeface="黑体" panose="02010609060101010101" pitchFamily="49" charset="-122"/>
              </a:rPr>
              <a:t>领书单</a:t>
            </a:r>
            <a:endParaRPr lang="zh-CN" altLang="en-US" sz="4000" b="1">
              <a:latin typeface="黑体" panose="02010609060101010101" pitchFamily="49" charset="-122"/>
              <a:ea typeface="黑体" panose="02010609060101010101" pitchFamily="49" charset="-122"/>
            </a:endParaRPr>
          </a:p>
        </p:txBody>
      </p:sp>
      <p:sp>
        <p:nvSpPr>
          <p:cNvPr id="31756" name="Line 12"/>
          <p:cNvSpPr>
            <a:spLocks noChangeShapeType="1"/>
          </p:cNvSpPr>
          <p:nvPr/>
        </p:nvSpPr>
        <p:spPr bwMode="auto">
          <a:xfrm flipH="1">
            <a:off x="2895600" y="3886200"/>
            <a:ext cx="2057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Rectangle 13"/>
          <p:cNvSpPr>
            <a:spLocks noChangeArrowheads="1"/>
          </p:cNvSpPr>
          <p:nvPr/>
        </p:nvSpPr>
        <p:spPr bwMode="auto">
          <a:xfrm>
            <a:off x="7223126" y="2284413"/>
            <a:ext cx="17684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1F4300"/>
                </a:solidFill>
                <a:latin typeface="黑体" panose="02010609060101010101" pitchFamily="49" charset="-122"/>
                <a:ea typeface="黑体" panose="02010609060101010101" pitchFamily="49" charset="-122"/>
              </a:rPr>
              <a:t>缺书单</a:t>
            </a:r>
            <a:endParaRPr lang="zh-CN" altLang="en-US" sz="4000" b="1">
              <a:latin typeface="黑体" panose="02010609060101010101" pitchFamily="49" charset="-122"/>
              <a:ea typeface="黑体" panose="02010609060101010101" pitchFamily="49" charset="-122"/>
            </a:endParaRPr>
          </a:p>
        </p:txBody>
      </p:sp>
      <p:sp>
        <p:nvSpPr>
          <p:cNvPr id="31758" name="Line 14"/>
          <p:cNvSpPr>
            <a:spLocks noChangeShapeType="1"/>
          </p:cNvSpPr>
          <p:nvPr/>
        </p:nvSpPr>
        <p:spPr bwMode="auto">
          <a:xfrm flipH="1">
            <a:off x="7162800" y="3962400"/>
            <a:ext cx="18288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1759" name="Rectangle 15"/>
          <p:cNvSpPr>
            <a:spLocks noChangeArrowheads="1"/>
          </p:cNvSpPr>
          <p:nvPr/>
        </p:nvSpPr>
        <p:spPr bwMode="auto">
          <a:xfrm>
            <a:off x="9156700" y="2679700"/>
            <a:ext cx="1422400" cy="13462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760" name="Line 16"/>
          <p:cNvSpPr>
            <a:spLocks noChangeShapeType="1"/>
          </p:cNvSpPr>
          <p:nvPr/>
        </p:nvSpPr>
        <p:spPr bwMode="auto">
          <a:xfrm>
            <a:off x="9067800" y="2667000"/>
            <a:ext cx="0" cy="1447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17"/>
          <p:cNvSpPr>
            <a:spLocks noChangeShapeType="1"/>
          </p:cNvSpPr>
          <p:nvPr/>
        </p:nvSpPr>
        <p:spPr bwMode="auto">
          <a:xfrm>
            <a:off x="9067800" y="4114800"/>
            <a:ext cx="15240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1762" name="Line 18"/>
          <p:cNvSpPr>
            <a:spLocks noChangeShapeType="1"/>
          </p:cNvSpPr>
          <p:nvPr/>
        </p:nvSpPr>
        <p:spPr bwMode="auto">
          <a:xfrm>
            <a:off x="7162800" y="2971800"/>
            <a:ext cx="19050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Rectangle 19"/>
          <p:cNvSpPr>
            <a:spLocks noChangeArrowheads="1"/>
          </p:cNvSpPr>
          <p:nvPr/>
        </p:nvSpPr>
        <p:spPr bwMode="auto">
          <a:xfrm>
            <a:off x="7070726" y="3275013"/>
            <a:ext cx="2073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B04C03"/>
                </a:solidFill>
                <a:latin typeface="黑体" panose="02010609060101010101" pitchFamily="49" charset="-122"/>
                <a:ea typeface="黑体" panose="02010609060101010101" pitchFamily="49" charset="-122"/>
              </a:rPr>
              <a:t>进书通知</a:t>
            </a:r>
            <a:endParaRPr lang="zh-CN" altLang="en-US" sz="3600" b="1">
              <a:solidFill>
                <a:schemeClr val="tx2"/>
              </a:solidFill>
              <a:latin typeface="黑体" panose="02010609060101010101" pitchFamily="49" charset="-122"/>
              <a:ea typeface="黑体" panose="02010609060101010101" pitchFamily="49" charset="-122"/>
            </a:endParaRPr>
          </a:p>
        </p:txBody>
      </p:sp>
      <p:sp>
        <p:nvSpPr>
          <p:cNvPr id="31764" name="Rectangle 20"/>
          <p:cNvSpPr>
            <a:spLocks noChangeArrowheads="1"/>
          </p:cNvSpPr>
          <p:nvPr/>
        </p:nvSpPr>
        <p:spPr bwMode="auto">
          <a:xfrm>
            <a:off x="9067800" y="2895600"/>
            <a:ext cx="16002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1F4300"/>
                </a:solidFill>
                <a:latin typeface="黑体" panose="02010609060101010101" pitchFamily="49" charset="-122"/>
                <a:ea typeface="黑体" panose="02010609060101010101" pitchFamily="49" charset="-122"/>
              </a:rPr>
              <a:t>书库保</a:t>
            </a:r>
          </a:p>
          <a:p>
            <a:r>
              <a:rPr lang="zh-CN" altLang="en-US" sz="3200" b="1">
                <a:solidFill>
                  <a:srgbClr val="1F4300"/>
                </a:solidFill>
                <a:latin typeface="黑体" panose="02010609060101010101" pitchFamily="49" charset="-122"/>
                <a:ea typeface="黑体" panose="02010609060101010101" pitchFamily="49" charset="-122"/>
              </a:rPr>
              <a:t>管员</a:t>
            </a:r>
          </a:p>
        </p:txBody>
      </p:sp>
    </p:spTree>
    <p:extLst>
      <p:ext uri="{BB962C8B-B14F-4D97-AF65-F5344CB8AC3E}">
        <p14:creationId xmlns:p14="http://schemas.microsoft.com/office/powerpoint/2010/main" val="271507988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422526" y="3046413"/>
            <a:ext cx="176847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购书单</a:t>
            </a:r>
          </a:p>
        </p:txBody>
      </p:sp>
      <p:sp>
        <p:nvSpPr>
          <p:cNvPr id="32771" name="Rectangle 3"/>
          <p:cNvSpPr>
            <a:spLocks noChangeArrowheads="1"/>
          </p:cNvSpPr>
          <p:nvPr/>
        </p:nvSpPr>
        <p:spPr bwMode="auto">
          <a:xfrm>
            <a:off x="8077200" y="2986088"/>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B04C03"/>
                </a:solidFill>
                <a:latin typeface="黑体" panose="02010609060101010101" pitchFamily="49" charset="-122"/>
                <a:ea typeface="黑体" panose="02010609060101010101" pitchFamily="49" charset="-122"/>
              </a:rPr>
              <a:t>缺书</a:t>
            </a:r>
            <a:r>
              <a:rPr lang="zh-CN" altLang="en-US" sz="3200" b="1">
                <a:solidFill>
                  <a:srgbClr val="B04C03"/>
                </a:solidFill>
                <a:latin typeface="黑体" panose="02010609060101010101" pitchFamily="49" charset="-122"/>
                <a:ea typeface="黑体" panose="02010609060101010101" pitchFamily="49" charset="-122"/>
              </a:rPr>
              <a:t>单</a:t>
            </a:r>
            <a:endParaRPr lang="zh-CN" altLang="en-US" sz="3200" b="1">
              <a:solidFill>
                <a:schemeClr val="tx2"/>
              </a:solidFill>
              <a:latin typeface="黑体" panose="02010609060101010101" pitchFamily="49" charset="-122"/>
              <a:ea typeface="黑体" panose="02010609060101010101" pitchFamily="49" charset="-122"/>
            </a:endParaRPr>
          </a:p>
        </p:txBody>
      </p:sp>
      <p:sp>
        <p:nvSpPr>
          <p:cNvPr id="32772" name="Rectangle 4"/>
          <p:cNvSpPr>
            <a:spLocks noChangeArrowheads="1"/>
          </p:cNvSpPr>
          <p:nvPr/>
        </p:nvSpPr>
        <p:spPr bwMode="auto">
          <a:xfrm>
            <a:off x="4022726" y="3429000"/>
            <a:ext cx="1539875"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销售</a:t>
            </a:r>
          </a:p>
          <a:p>
            <a:r>
              <a:rPr lang="zh-CN" altLang="en-US" sz="3200" b="1">
                <a:solidFill>
                  <a:srgbClr val="01050F"/>
                </a:solidFill>
                <a:latin typeface="黑体" panose="02010609060101010101" pitchFamily="49" charset="-122"/>
                <a:ea typeface="黑体" panose="02010609060101010101" pitchFamily="49" charset="-122"/>
              </a:rPr>
              <a:t>教材</a:t>
            </a:r>
          </a:p>
        </p:txBody>
      </p:sp>
      <p:sp>
        <p:nvSpPr>
          <p:cNvPr id="32773" name="Rectangle 5"/>
          <p:cNvSpPr>
            <a:spLocks noChangeArrowheads="1"/>
          </p:cNvSpPr>
          <p:nvPr/>
        </p:nvSpPr>
        <p:spPr bwMode="auto">
          <a:xfrm>
            <a:off x="6858000" y="3443288"/>
            <a:ext cx="14478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1F4300"/>
                </a:solidFill>
                <a:latin typeface="黑体" panose="02010609060101010101" pitchFamily="49" charset="-122"/>
                <a:ea typeface="黑体" panose="02010609060101010101" pitchFamily="49" charset="-122"/>
              </a:rPr>
              <a:t>采购</a:t>
            </a:r>
          </a:p>
          <a:p>
            <a:r>
              <a:rPr lang="zh-CN" altLang="en-US" sz="3200" b="1">
                <a:solidFill>
                  <a:srgbClr val="1F4300"/>
                </a:solidFill>
                <a:latin typeface="黑体" panose="02010609060101010101" pitchFamily="49" charset="-122"/>
                <a:ea typeface="黑体" panose="02010609060101010101" pitchFamily="49" charset="-122"/>
              </a:rPr>
              <a:t>教材</a:t>
            </a:r>
            <a:endParaRPr lang="zh-CN" altLang="en-US" sz="3200" b="1">
              <a:solidFill>
                <a:srgbClr val="A3F25F"/>
              </a:solidFill>
              <a:latin typeface="黑体" panose="02010609060101010101" pitchFamily="49" charset="-122"/>
              <a:ea typeface="黑体" panose="02010609060101010101" pitchFamily="49" charset="-122"/>
            </a:endParaRPr>
          </a:p>
        </p:txBody>
      </p:sp>
      <p:sp>
        <p:nvSpPr>
          <p:cNvPr id="32774" name="Line 6"/>
          <p:cNvSpPr>
            <a:spLocks noChangeShapeType="1"/>
          </p:cNvSpPr>
          <p:nvPr/>
        </p:nvSpPr>
        <p:spPr bwMode="auto">
          <a:xfrm>
            <a:off x="2438400" y="3657600"/>
            <a:ext cx="13716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7"/>
          <p:cNvSpPr>
            <a:spLocks noChangeShapeType="1"/>
          </p:cNvSpPr>
          <p:nvPr/>
        </p:nvSpPr>
        <p:spPr bwMode="auto">
          <a:xfrm>
            <a:off x="8001000" y="3657600"/>
            <a:ext cx="1676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Rectangle 8"/>
          <p:cNvSpPr>
            <a:spLocks noChangeArrowheads="1"/>
          </p:cNvSpPr>
          <p:nvPr/>
        </p:nvSpPr>
        <p:spPr bwMode="auto">
          <a:xfrm>
            <a:off x="4191000" y="2909888"/>
            <a:ext cx="38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a:t>
            </a:r>
          </a:p>
        </p:txBody>
      </p:sp>
      <p:sp>
        <p:nvSpPr>
          <p:cNvPr id="32777" name="Rectangle 9"/>
          <p:cNvSpPr>
            <a:spLocks noChangeArrowheads="1"/>
          </p:cNvSpPr>
          <p:nvPr/>
        </p:nvSpPr>
        <p:spPr bwMode="auto">
          <a:xfrm>
            <a:off x="7239000" y="2909888"/>
            <a:ext cx="38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1F4300"/>
                </a:solidFill>
                <a:latin typeface="黑体" panose="02010609060101010101" pitchFamily="49" charset="-122"/>
                <a:ea typeface="黑体" panose="02010609060101010101" pitchFamily="49" charset="-122"/>
              </a:rPr>
              <a:t>2</a:t>
            </a:r>
            <a:endParaRPr lang="en-US" altLang="zh-CN" sz="3600" b="1">
              <a:solidFill>
                <a:srgbClr val="A3F25F"/>
              </a:solidFill>
              <a:latin typeface="黑体" panose="02010609060101010101" pitchFamily="49" charset="-122"/>
              <a:ea typeface="黑体" panose="02010609060101010101" pitchFamily="49" charset="-122"/>
            </a:endParaRPr>
          </a:p>
        </p:txBody>
      </p:sp>
      <p:sp>
        <p:nvSpPr>
          <p:cNvPr id="32778" name="Line 10"/>
          <p:cNvSpPr>
            <a:spLocks noChangeShapeType="1"/>
          </p:cNvSpPr>
          <p:nvPr/>
        </p:nvSpPr>
        <p:spPr bwMode="auto">
          <a:xfrm>
            <a:off x="4953000" y="48768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11"/>
          <p:cNvSpPr>
            <a:spLocks noChangeShapeType="1"/>
          </p:cNvSpPr>
          <p:nvPr/>
        </p:nvSpPr>
        <p:spPr bwMode="auto">
          <a:xfrm>
            <a:off x="6934200" y="4876800"/>
            <a:ext cx="0" cy="990600"/>
          </a:xfrm>
          <a:prstGeom prst="line">
            <a:avLst/>
          </a:prstGeom>
          <a:noFill/>
          <a:ln w="25400">
            <a:solidFill>
              <a:srgbClr val="01050F"/>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8" name="Rectangle 12"/>
          <p:cNvSpPr>
            <a:spLocks noGrp="1" noChangeArrowheads="1"/>
          </p:cNvSpPr>
          <p:nvPr>
            <p:ph type="title"/>
          </p:nvPr>
        </p:nvSpPr>
        <p:spPr>
          <a:xfrm>
            <a:off x="1752600" y="57150"/>
            <a:ext cx="8839200" cy="933450"/>
          </a:xfrm>
        </p:spPr>
        <p:txBody>
          <a:bodyPr vert="horz" lIns="92075" tIns="46038" rIns="92075" bIns="46038" rtlCol="0" anchor="ctr">
            <a:normAutofit/>
          </a:bodyPr>
          <a:lstStyle/>
          <a:p>
            <a:pPr>
              <a:defRPr/>
            </a:pPr>
            <a:r>
              <a:rPr lang="zh-CN" altLang="en-US" b="1"/>
              <a:t>第二层</a:t>
            </a:r>
            <a:r>
              <a:rPr lang="en-US" altLang="zh-CN" b="1"/>
              <a:t>DFD(</a:t>
            </a:r>
            <a:r>
              <a:rPr lang="zh-CN" altLang="en-US" b="1"/>
              <a:t>０层</a:t>
            </a:r>
            <a:r>
              <a:rPr lang="en-US" altLang="zh-CN" b="1"/>
              <a:t>)  </a:t>
            </a:r>
            <a:r>
              <a:rPr lang="zh-CN" altLang="en-US" b="1"/>
              <a:t>教材购销系统</a:t>
            </a:r>
          </a:p>
        </p:txBody>
      </p:sp>
      <p:sp>
        <p:nvSpPr>
          <p:cNvPr id="32781" name="AutoShape 13"/>
          <p:cNvSpPr>
            <a:spLocks noChangeArrowheads="1"/>
          </p:cNvSpPr>
          <p:nvPr/>
        </p:nvSpPr>
        <p:spPr bwMode="auto">
          <a:xfrm>
            <a:off x="3822700" y="2984500"/>
            <a:ext cx="13462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82" name="Line 14"/>
          <p:cNvSpPr>
            <a:spLocks noChangeShapeType="1"/>
          </p:cNvSpPr>
          <p:nvPr/>
        </p:nvSpPr>
        <p:spPr bwMode="auto">
          <a:xfrm>
            <a:off x="3810000" y="3429000"/>
            <a:ext cx="13716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83" name="AutoShape 15"/>
          <p:cNvSpPr>
            <a:spLocks noChangeArrowheads="1"/>
          </p:cNvSpPr>
          <p:nvPr/>
        </p:nvSpPr>
        <p:spPr bwMode="auto">
          <a:xfrm>
            <a:off x="6718300" y="2984500"/>
            <a:ext cx="12700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84" name="Line 16"/>
          <p:cNvSpPr>
            <a:spLocks noChangeShapeType="1"/>
          </p:cNvSpPr>
          <p:nvPr/>
        </p:nvSpPr>
        <p:spPr bwMode="auto">
          <a:xfrm>
            <a:off x="6705600" y="34290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85" name="Line 17"/>
          <p:cNvSpPr>
            <a:spLocks noChangeShapeType="1"/>
          </p:cNvSpPr>
          <p:nvPr/>
        </p:nvSpPr>
        <p:spPr bwMode="auto">
          <a:xfrm>
            <a:off x="7924800" y="4495800"/>
            <a:ext cx="1752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86" name="Line 18"/>
          <p:cNvSpPr>
            <a:spLocks noChangeShapeType="1"/>
          </p:cNvSpPr>
          <p:nvPr/>
        </p:nvSpPr>
        <p:spPr bwMode="auto">
          <a:xfrm>
            <a:off x="4648200" y="12192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7" name="Line 19"/>
          <p:cNvSpPr>
            <a:spLocks noChangeShapeType="1"/>
          </p:cNvSpPr>
          <p:nvPr/>
        </p:nvSpPr>
        <p:spPr bwMode="auto">
          <a:xfrm>
            <a:off x="4648200" y="19812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8" name="Line 20"/>
          <p:cNvSpPr>
            <a:spLocks noChangeShapeType="1"/>
          </p:cNvSpPr>
          <p:nvPr/>
        </p:nvSpPr>
        <p:spPr bwMode="auto">
          <a:xfrm>
            <a:off x="4648200" y="1219200"/>
            <a:ext cx="0" cy="762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89" name="Line 21"/>
          <p:cNvSpPr>
            <a:spLocks noChangeShapeType="1"/>
          </p:cNvSpPr>
          <p:nvPr/>
        </p:nvSpPr>
        <p:spPr bwMode="auto">
          <a:xfrm>
            <a:off x="5181600" y="1219200"/>
            <a:ext cx="0" cy="7620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90" name="Rectangle 22"/>
          <p:cNvSpPr>
            <a:spLocks noChangeArrowheads="1"/>
          </p:cNvSpPr>
          <p:nvPr/>
        </p:nvSpPr>
        <p:spPr bwMode="auto">
          <a:xfrm>
            <a:off x="5165725" y="13414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教材存量表</a:t>
            </a:r>
          </a:p>
        </p:txBody>
      </p:sp>
      <p:sp useBgFill="1">
        <p:nvSpPr>
          <p:cNvPr id="32791" name="Rectangle 23"/>
          <p:cNvSpPr>
            <a:spLocks noChangeArrowheads="1"/>
          </p:cNvSpPr>
          <p:nvPr/>
        </p:nvSpPr>
        <p:spPr bwMode="auto">
          <a:xfrm>
            <a:off x="1612900" y="2755900"/>
            <a:ext cx="812800" cy="19558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2" name="Rectangle 24"/>
          <p:cNvSpPr>
            <a:spLocks noChangeArrowheads="1"/>
          </p:cNvSpPr>
          <p:nvPr/>
        </p:nvSpPr>
        <p:spPr bwMode="auto">
          <a:xfrm>
            <a:off x="1600200" y="2971800"/>
            <a:ext cx="838200"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a:solidFill>
                  <a:srgbClr val="01050F"/>
                </a:solidFill>
                <a:latin typeface="黑体" panose="02010609060101010101" pitchFamily="49" charset="-122"/>
                <a:ea typeface="黑体" panose="02010609060101010101" pitchFamily="49" charset="-122"/>
              </a:rPr>
              <a:t>学</a:t>
            </a:r>
          </a:p>
          <a:p>
            <a:r>
              <a:rPr lang="zh-CN" altLang="en-US" sz="4400" b="1">
                <a:solidFill>
                  <a:srgbClr val="01050F"/>
                </a:solidFill>
                <a:latin typeface="黑体" panose="02010609060101010101" pitchFamily="49" charset="-122"/>
                <a:ea typeface="黑体" panose="02010609060101010101" pitchFamily="49" charset="-122"/>
              </a:rPr>
              <a:t>生</a:t>
            </a:r>
          </a:p>
        </p:txBody>
      </p:sp>
      <p:sp>
        <p:nvSpPr>
          <p:cNvPr id="32793" name="Line 25"/>
          <p:cNvSpPr>
            <a:spLocks noChangeShapeType="1"/>
          </p:cNvSpPr>
          <p:nvPr/>
        </p:nvSpPr>
        <p:spPr bwMode="auto">
          <a:xfrm>
            <a:off x="1524000" y="2743200"/>
            <a:ext cx="0" cy="2057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26"/>
          <p:cNvSpPr>
            <a:spLocks noChangeShapeType="1"/>
          </p:cNvSpPr>
          <p:nvPr/>
        </p:nvSpPr>
        <p:spPr bwMode="auto">
          <a:xfrm>
            <a:off x="1524000" y="4800600"/>
            <a:ext cx="914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95" name="Rectangle 27"/>
          <p:cNvSpPr>
            <a:spLocks noChangeArrowheads="1"/>
          </p:cNvSpPr>
          <p:nvPr/>
        </p:nvSpPr>
        <p:spPr bwMode="auto">
          <a:xfrm>
            <a:off x="4632326" y="1265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F1</a:t>
            </a:r>
          </a:p>
        </p:txBody>
      </p:sp>
      <p:sp>
        <p:nvSpPr>
          <p:cNvPr id="32796" name="Line 28"/>
          <p:cNvSpPr>
            <a:spLocks noChangeShapeType="1"/>
          </p:cNvSpPr>
          <p:nvPr/>
        </p:nvSpPr>
        <p:spPr bwMode="auto">
          <a:xfrm>
            <a:off x="4572000" y="58674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7" name="Line 29"/>
          <p:cNvSpPr>
            <a:spLocks noChangeShapeType="1"/>
          </p:cNvSpPr>
          <p:nvPr/>
        </p:nvSpPr>
        <p:spPr bwMode="auto">
          <a:xfrm>
            <a:off x="4572000" y="66294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8" name="Line 30"/>
          <p:cNvSpPr>
            <a:spLocks noChangeShapeType="1"/>
          </p:cNvSpPr>
          <p:nvPr/>
        </p:nvSpPr>
        <p:spPr bwMode="auto">
          <a:xfrm>
            <a:off x="4572000" y="5867400"/>
            <a:ext cx="0" cy="762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799" name="Line 31"/>
          <p:cNvSpPr>
            <a:spLocks noChangeShapeType="1"/>
          </p:cNvSpPr>
          <p:nvPr/>
        </p:nvSpPr>
        <p:spPr bwMode="auto">
          <a:xfrm>
            <a:off x="5105400" y="5867400"/>
            <a:ext cx="0" cy="7620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800" name="Rectangle 32"/>
          <p:cNvSpPr>
            <a:spLocks noChangeArrowheads="1"/>
          </p:cNvSpPr>
          <p:nvPr/>
        </p:nvSpPr>
        <p:spPr bwMode="auto">
          <a:xfrm>
            <a:off x="5089525" y="59896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缺书登记表</a:t>
            </a:r>
          </a:p>
        </p:txBody>
      </p:sp>
      <p:sp>
        <p:nvSpPr>
          <p:cNvPr id="32801" name="Rectangle 33"/>
          <p:cNvSpPr>
            <a:spLocks noChangeArrowheads="1"/>
          </p:cNvSpPr>
          <p:nvPr/>
        </p:nvSpPr>
        <p:spPr bwMode="auto">
          <a:xfrm>
            <a:off x="4556126" y="59134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F2</a:t>
            </a:r>
          </a:p>
        </p:txBody>
      </p:sp>
      <p:sp>
        <p:nvSpPr>
          <p:cNvPr id="32802" name="Line 34"/>
          <p:cNvSpPr>
            <a:spLocks noChangeShapeType="1"/>
          </p:cNvSpPr>
          <p:nvPr/>
        </p:nvSpPr>
        <p:spPr bwMode="auto">
          <a:xfrm>
            <a:off x="3810000" y="4419600"/>
            <a:ext cx="13716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803" name="Line 35"/>
          <p:cNvSpPr>
            <a:spLocks noChangeShapeType="1"/>
          </p:cNvSpPr>
          <p:nvPr/>
        </p:nvSpPr>
        <p:spPr bwMode="auto">
          <a:xfrm>
            <a:off x="6705600" y="44196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useBgFill="1">
        <p:nvSpPr>
          <p:cNvPr id="32804" name="Rectangle 36"/>
          <p:cNvSpPr>
            <a:spLocks noChangeArrowheads="1"/>
          </p:cNvSpPr>
          <p:nvPr/>
        </p:nvSpPr>
        <p:spPr bwMode="auto">
          <a:xfrm>
            <a:off x="9766300" y="2755900"/>
            <a:ext cx="812800" cy="23368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5" name="Rectangle 37"/>
          <p:cNvSpPr>
            <a:spLocks noChangeArrowheads="1"/>
          </p:cNvSpPr>
          <p:nvPr/>
        </p:nvSpPr>
        <p:spPr bwMode="auto">
          <a:xfrm>
            <a:off x="9753600" y="2667000"/>
            <a:ext cx="838200" cy="255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书库</a:t>
            </a:r>
          </a:p>
          <a:p>
            <a:r>
              <a:rPr lang="zh-CN" altLang="en-US" sz="3200" b="1">
                <a:solidFill>
                  <a:srgbClr val="01050F"/>
                </a:solidFill>
                <a:latin typeface="黑体" panose="02010609060101010101" pitchFamily="49" charset="-122"/>
                <a:ea typeface="黑体" panose="02010609060101010101" pitchFamily="49" charset="-122"/>
              </a:rPr>
              <a:t>保</a:t>
            </a:r>
          </a:p>
          <a:p>
            <a:r>
              <a:rPr lang="zh-CN" altLang="en-US" sz="3200" b="1">
                <a:solidFill>
                  <a:srgbClr val="01050F"/>
                </a:solidFill>
                <a:latin typeface="黑体" panose="02010609060101010101" pitchFamily="49" charset="-122"/>
                <a:ea typeface="黑体" panose="02010609060101010101" pitchFamily="49" charset="-122"/>
              </a:rPr>
              <a:t>管</a:t>
            </a:r>
          </a:p>
          <a:p>
            <a:r>
              <a:rPr lang="zh-CN" altLang="en-US" sz="3200" b="1">
                <a:solidFill>
                  <a:srgbClr val="01050F"/>
                </a:solidFill>
                <a:latin typeface="黑体" panose="02010609060101010101" pitchFamily="49" charset="-122"/>
                <a:ea typeface="黑体" panose="02010609060101010101" pitchFamily="49" charset="-122"/>
              </a:rPr>
              <a:t>员</a:t>
            </a:r>
          </a:p>
        </p:txBody>
      </p:sp>
      <p:sp>
        <p:nvSpPr>
          <p:cNvPr id="32806" name="Line 38"/>
          <p:cNvSpPr>
            <a:spLocks noChangeShapeType="1"/>
          </p:cNvSpPr>
          <p:nvPr/>
        </p:nvSpPr>
        <p:spPr bwMode="auto">
          <a:xfrm>
            <a:off x="9677400" y="2819400"/>
            <a:ext cx="0" cy="23622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7" name="Line 39"/>
          <p:cNvSpPr>
            <a:spLocks noChangeShapeType="1"/>
          </p:cNvSpPr>
          <p:nvPr/>
        </p:nvSpPr>
        <p:spPr bwMode="auto">
          <a:xfrm>
            <a:off x="9677400" y="5181600"/>
            <a:ext cx="914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808" name="Rectangle 40"/>
          <p:cNvSpPr>
            <a:spLocks noChangeArrowheads="1"/>
          </p:cNvSpPr>
          <p:nvPr/>
        </p:nvSpPr>
        <p:spPr bwMode="auto">
          <a:xfrm>
            <a:off x="7924800" y="3900488"/>
            <a:ext cx="2209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FC0128"/>
                </a:solidFill>
                <a:latin typeface="黑体" panose="02010609060101010101" pitchFamily="49" charset="-122"/>
                <a:ea typeface="黑体" panose="02010609060101010101" pitchFamily="49" charset="-122"/>
              </a:rPr>
              <a:t>进书通知</a:t>
            </a:r>
          </a:p>
        </p:txBody>
      </p:sp>
      <p:sp>
        <p:nvSpPr>
          <p:cNvPr id="32809" name="Line 41"/>
          <p:cNvSpPr>
            <a:spLocks noChangeShapeType="1"/>
          </p:cNvSpPr>
          <p:nvPr/>
        </p:nvSpPr>
        <p:spPr bwMode="auto">
          <a:xfrm>
            <a:off x="5181600" y="3962400"/>
            <a:ext cx="15240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810" name="Rectangle 42"/>
          <p:cNvSpPr>
            <a:spLocks noChangeArrowheads="1"/>
          </p:cNvSpPr>
          <p:nvPr/>
        </p:nvSpPr>
        <p:spPr bwMode="auto">
          <a:xfrm>
            <a:off x="5334000" y="3062288"/>
            <a:ext cx="137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B04C03"/>
                </a:solidFill>
                <a:latin typeface="黑体" panose="02010609060101010101" pitchFamily="49" charset="-122"/>
                <a:ea typeface="黑体" panose="02010609060101010101" pitchFamily="49" charset="-122"/>
              </a:rPr>
              <a:t>教材入</a:t>
            </a:r>
          </a:p>
          <a:p>
            <a:r>
              <a:rPr lang="zh-CN" altLang="en-US" sz="2800" b="1">
                <a:solidFill>
                  <a:srgbClr val="B04C03"/>
                </a:solidFill>
                <a:latin typeface="黑体" panose="02010609060101010101" pitchFamily="49" charset="-122"/>
                <a:ea typeface="黑体" panose="02010609060101010101" pitchFamily="49" charset="-122"/>
              </a:rPr>
              <a:t>库信息</a:t>
            </a:r>
            <a:endParaRPr lang="zh-CN" altLang="en-US" sz="2800" b="1">
              <a:solidFill>
                <a:schemeClr val="tx2"/>
              </a:solidFill>
              <a:latin typeface="黑体" panose="02010609060101010101" pitchFamily="49" charset="-122"/>
              <a:ea typeface="黑体" panose="02010609060101010101" pitchFamily="49" charset="-122"/>
            </a:endParaRPr>
          </a:p>
        </p:txBody>
      </p:sp>
      <p:sp>
        <p:nvSpPr>
          <p:cNvPr id="32811" name="Line 43"/>
          <p:cNvSpPr>
            <a:spLocks noChangeShapeType="1"/>
          </p:cNvSpPr>
          <p:nvPr/>
        </p:nvSpPr>
        <p:spPr bwMode="auto">
          <a:xfrm>
            <a:off x="2438400" y="4495800"/>
            <a:ext cx="1371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2812" name="Rectangle 44"/>
          <p:cNvSpPr>
            <a:spLocks noChangeArrowheads="1"/>
          </p:cNvSpPr>
          <p:nvPr/>
        </p:nvSpPr>
        <p:spPr bwMode="auto">
          <a:xfrm>
            <a:off x="2498726" y="3884613"/>
            <a:ext cx="176847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领书单</a:t>
            </a:r>
          </a:p>
        </p:txBody>
      </p:sp>
      <p:sp>
        <p:nvSpPr>
          <p:cNvPr id="32813" name="Line 45"/>
          <p:cNvSpPr>
            <a:spLocks noChangeShapeType="1"/>
          </p:cNvSpPr>
          <p:nvPr/>
        </p:nvSpPr>
        <p:spPr bwMode="auto">
          <a:xfrm>
            <a:off x="4953000" y="19812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4" name="Line 46"/>
          <p:cNvSpPr>
            <a:spLocks noChangeShapeType="1"/>
          </p:cNvSpPr>
          <p:nvPr/>
        </p:nvSpPr>
        <p:spPr bwMode="auto">
          <a:xfrm>
            <a:off x="7010400" y="19812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61903204"/>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5715000" y="41290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1.2</a:t>
            </a:r>
          </a:p>
        </p:txBody>
      </p:sp>
      <p:sp>
        <p:nvSpPr>
          <p:cNvPr id="31747" name="Rectangle 3"/>
          <p:cNvSpPr>
            <a:spLocks noGrp="1" noChangeArrowheads="1"/>
          </p:cNvSpPr>
          <p:nvPr>
            <p:ph type="title"/>
          </p:nvPr>
        </p:nvSpPr>
        <p:spPr>
          <a:xfrm>
            <a:off x="1752600" y="57150"/>
            <a:ext cx="8839200" cy="628650"/>
          </a:xfrm>
        </p:spPr>
        <p:txBody>
          <a:bodyPr vert="horz" lIns="92075" tIns="46038" rIns="92075" bIns="46038" rtlCol="0" anchor="ctr">
            <a:normAutofit fontScale="90000"/>
          </a:bodyPr>
          <a:lstStyle/>
          <a:p>
            <a:pPr>
              <a:defRPr/>
            </a:pPr>
            <a:r>
              <a:rPr lang="zh-CN" altLang="en-US" b="1"/>
              <a:t>第三层</a:t>
            </a:r>
            <a:r>
              <a:rPr lang="en-US" altLang="zh-CN" b="1"/>
              <a:t>DFD (1</a:t>
            </a:r>
            <a:r>
              <a:rPr lang="zh-CN" altLang="en-US" b="1"/>
              <a:t>层</a:t>
            </a:r>
            <a:r>
              <a:rPr lang="en-US" altLang="zh-CN" b="1"/>
              <a:t>)   </a:t>
            </a:r>
            <a:r>
              <a:rPr lang="zh-CN" altLang="en-US" b="1"/>
              <a:t>销售子系统</a:t>
            </a:r>
            <a:r>
              <a:rPr lang="en-US" altLang="zh-CN" b="1"/>
              <a:t>(1.0)</a:t>
            </a:r>
          </a:p>
        </p:txBody>
      </p:sp>
      <p:sp>
        <p:nvSpPr>
          <p:cNvPr id="33796" name="AutoShape 4"/>
          <p:cNvSpPr>
            <a:spLocks noChangeArrowheads="1"/>
          </p:cNvSpPr>
          <p:nvPr/>
        </p:nvSpPr>
        <p:spPr bwMode="auto">
          <a:xfrm>
            <a:off x="5575300" y="4203700"/>
            <a:ext cx="1270000" cy="15748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97" name="Line 5"/>
          <p:cNvSpPr>
            <a:spLocks noChangeShapeType="1"/>
          </p:cNvSpPr>
          <p:nvPr/>
        </p:nvSpPr>
        <p:spPr bwMode="auto">
          <a:xfrm>
            <a:off x="5562600" y="46482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7848600" y="2514600"/>
            <a:ext cx="0" cy="1143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5562600" y="54102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286000" y="4724400"/>
            <a:ext cx="990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01" name="Rectangle 9"/>
          <p:cNvSpPr>
            <a:spLocks noChangeArrowheads="1"/>
          </p:cNvSpPr>
          <p:nvPr/>
        </p:nvSpPr>
        <p:spPr bwMode="auto">
          <a:xfrm>
            <a:off x="2286000" y="3748088"/>
            <a:ext cx="137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AC5232"/>
                </a:solidFill>
                <a:latin typeface="黑体" panose="02010609060101010101" pitchFamily="49" charset="-122"/>
                <a:ea typeface="黑体" panose="02010609060101010101" pitchFamily="49" charset="-122"/>
              </a:rPr>
              <a:t>无效</a:t>
            </a:r>
          </a:p>
          <a:p>
            <a:r>
              <a:rPr lang="zh-CN" altLang="en-US" sz="2800" b="1">
                <a:solidFill>
                  <a:srgbClr val="AC5232"/>
                </a:solidFill>
                <a:latin typeface="黑体" panose="02010609060101010101" pitchFamily="49" charset="-122"/>
                <a:ea typeface="黑体" panose="02010609060101010101" pitchFamily="49" charset="-122"/>
              </a:rPr>
              <a:t>书单</a:t>
            </a:r>
          </a:p>
        </p:txBody>
      </p:sp>
      <p:sp>
        <p:nvSpPr>
          <p:cNvPr id="33802" name="Line 10"/>
          <p:cNvSpPr>
            <a:spLocks noChangeShapeType="1"/>
          </p:cNvSpPr>
          <p:nvPr/>
        </p:nvSpPr>
        <p:spPr bwMode="auto">
          <a:xfrm>
            <a:off x="3886200" y="5791200"/>
            <a:ext cx="0" cy="4572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3352800" y="28194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3352800" y="33528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a:off x="3352800" y="28194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3886200" y="28194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07" name="Rectangle 15"/>
          <p:cNvSpPr>
            <a:spLocks noChangeArrowheads="1"/>
          </p:cNvSpPr>
          <p:nvPr/>
        </p:nvSpPr>
        <p:spPr bwMode="auto">
          <a:xfrm>
            <a:off x="3870325" y="27892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教材存量表</a:t>
            </a:r>
          </a:p>
        </p:txBody>
      </p:sp>
      <p:sp>
        <p:nvSpPr>
          <p:cNvPr id="33808" name="Rectangle 16"/>
          <p:cNvSpPr>
            <a:spLocks noChangeArrowheads="1"/>
          </p:cNvSpPr>
          <p:nvPr/>
        </p:nvSpPr>
        <p:spPr bwMode="auto">
          <a:xfrm>
            <a:off x="3336926" y="27130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F1</a:t>
            </a:r>
          </a:p>
        </p:txBody>
      </p:sp>
      <p:sp>
        <p:nvSpPr>
          <p:cNvPr id="33809" name="Rectangle 17"/>
          <p:cNvSpPr>
            <a:spLocks noChangeArrowheads="1"/>
          </p:cNvSpPr>
          <p:nvPr/>
        </p:nvSpPr>
        <p:spPr bwMode="auto">
          <a:xfrm>
            <a:off x="5546726" y="4724400"/>
            <a:ext cx="13874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开发票</a:t>
            </a:r>
          </a:p>
          <a:p>
            <a:endParaRPr lang="en-US" altLang="zh-CN" sz="2800" b="1">
              <a:solidFill>
                <a:srgbClr val="01050F"/>
              </a:solidFill>
              <a:latin typeface="黑体" panose="02010609060101010101" pitchFamily="49" charset="-122"/>
              <a:ea typeface="黑体" panose="02010609060101010101" pitchFamily="49" charset="-122"/>
            </a:endParaRPr>
          </a:p>
        </p:txBody>
      </p:sp>
      <p:sp>
        <p:nvSpPr>
          <p:cNvPr id="33810" name="Line 18"/>
          <p:cNvSpPr>
            <a:spLocks noChangeShapeType="1"/>
          </p:cNvSpPr>
          <p:nvPr/>
        </p:nvSpPr>
        <p:spPr bwMode="auto">
          <a:xfrm>
            <a:off x="6781800" y="685800"/>
            <a:ext cx="2209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1" name="Line 19"/>
          <p:cNvSpPr>
            <a:spLocks noChangeShapeType="1"/>
          </p:cNvSpPr>
          <p:nvPr/>
        </p:nvSpPr>
        <p:spPr bwMode="auto">
          <a:xfrm>
            <a:off x="6781800" y="1219200"/>
            <a:ext cx="2209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2" name="Line 20"/>
          <p:cNvSpPr>
            <a:spLocks noChangeShapeType="1"/>
          </p:cNvSpPr>
          <p:nvPr/>
        </p:nvSpPr>
        <p:spPr bwMode="auto">
          <a:xfrm>
            <a:off x="6781800" y="6858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13" name="Line 21"/>
          <p:cNvSpPr>
            <a:spLocks noChangeShapeType="1"/>
          </p:cNvSpPr>
          <p:nvPr/>
        </p:nvSpPr>
        <p:spPr bwMode="auto">
          <a:xfrm>
            <a:off x="7315200" y="6858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14" name="Rectangle 22"/>
          <p:cNvSpPr>
            <a:spLocks noChangeArrowheads="1"/>
          </p:cNvSpPr>
          <p:nvPr/>
        </p:nvSpPr>
        <p:spPr bwMode="auto">
          <a:xfrm>
            <a:off x="6765926" y="5794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F2</a:t>
            </a:r>
          </a:p>
        </p:txBody>
      </p:sp>
      <p:sp>
        <p:nvSpPr>
          <p:cNvPr id="33815" name="Rectangle 23"/>
          <p:cNvSpPr>
            <a:spLocks noChangeArrowheads="1"/>
          </p:cNvSpPr>
          <p:nvPr/>
        </p:nvSpPr>
        <p:spPr bwMode="auto">
          <a:xfrm>
            <a:off x="7299326" y="700088"/>
            <a:ext cx="197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缺书登记表</a:t>
            </a:r>
          </a:p>
        </p:txBody>
      </p:sp>
      <p:sp>
        <p:nvSpPr>
          <p:cNvPr id="33816" name="Line 24"/>
          <p:cNvSpPr>
            <a:spLocks noChangeShapeType="1"/>
          </p:cNvSpPr>
          <p:nvPr/>
        </p:nvSpPr>
        <p:spPr bwMode="auto">
          <a:xfrm>
            <a:off x="8839200" y="1219200"/>
            <a:ext cx="0" cy="4572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3200400" y="2286000"/>
            <a:ext cx="29718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3818" name="Rectangle 26"/>
          <p:cNvSpPr>
            <a:spLocks noChangeArrowheads="1"/>
          </p:cNvSpPr>
          <p:nvPr/>
        </p:nvSpPr>
        <p:spPr bwMode="auto">
          <a:xfrm>
            <a:off x="9918700" y="3898900"/>
            <a:ext cx="660400" cy="17272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9" name="Rectangle 27"/>
          <p:cNvSpPr>
            <a:spLocks noChangeArrowheads="1"/>
          </p:cNvSpPr>
          <p:nvPr/>
        </p:nvSpPr>
        <p:spPr bwMode="auto">
          <a:xfrm>
            <a:off x="9829800" y="4114800"/>
            <a:ext cx="762000"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a:solidFill>
                  <a:srgbClr val="01050F"/>
                </a:solidFill>
                <a:latin typeface="黑体" panose="02010609060101010101" pitchFamily="49" charset="-122"/>
                <a:ea typeface="黑体" panose="02010609060101010101" pitchFamily="49" charset="-122"/>
              </a:rPr>
              <a:t>学生</a:t>
            </a:r>
          </a:p>
        </p:txBody>
      </p:sp>
      <p:sp>
        <p:nvSpPr>
          <p:cNvPr id="33820" name="Line 28"/>
          <p:cNvSpPr>
            <a:spLocks noChangeShapeType="1"/>
          </p:cNvSpPr>
          <p:nvPr/>
        </p:nvSpPr>
        <p:spPr bwMode="auto">
          <a:xfrm>
            <a:off x="9829800" y="3886200"/>
            <a:ext cx="0" cy="1828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1" name="Line 29"/>
          <p:cNvSpPr>
            <a:spLocks noChangeShapeType="1"/>
          </p:cNvSpPr>
          <p:nvPr/>
        </p:nvSpPr>
        <p:spPr bwMode="auto">
          <a:xfrm>
            <a:off x="9829800" y="5715000"/>
            <a:ext cx="7620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22" name="Line 30"/>
          <p:cNvSpPr>
            <a:spLocks noChangeShapeType="1"/>
          </p:cNvSpPr>
          <p:nvPr/>
        </p:nvSpPr>
        <p:spPr bwMode="auto">
          <a:xfrm>
            <a:off x="2057400" y="6248400"/>
            <a:ext cx="2971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3" name="Line 31"/>
          <p:cNvSpPr>
            <a:spLocks noChangeShapeType="1"/>
          </p:cNvSpPr>
          <p:nvPr/>
        </p:nvSpPr>
        <p:spPr bwMode="auto">
          <a:xfrm>
            <a:off x="2057400" y="6781800"/>
            <a:ext cx="2971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4" name="Line 32"/>
          <p:cNvSpPr>
            <a:spLocks noChangeShapeType="1"/>
          </p:cNvSpPr>
          <p:nvPr/>
        </p:nvSpPr>
        <p:spPr bwMode="auto">
          <a:xfrm>
            <a:off x="2057400" y="62484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25" name="Line 33"/>
          <p:cNvSpPr>
            <a:spLocks noChangeShapeType="1"/>
          </p:cNvSpPr>
          <p:nvPr/>
        </p:nvSpPr>
        <p:spPr bwMode="auto">
          <a:xfrm>
            <a:off x="2590800" y="62484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26" name="Rectangle 34"/>
          <p:cNvSpPr>
            <a:spLocks noChangeArrowheads="1"/>
          </p:cNvSpPr>
          <p:nvPr/>
        </p:nvSpPr>
        <p:spPr bwMode="auto">
          <a:xfrm>
            <a:off x="2574926" y="6262688"/>
            <a:ext cx="2695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各班学生用书表</a:t>
            </a:r>
          </a:p>
        </p:txBody>
      </p:sp>
      <p:sp>
        <p:nvSpPr>
          <p:cNvPr id="33827" name="Rectangle 35"/>
          <p:cNvSpPr>
            <a:spLocks noChangeArrowheads="1"/>
          </p:cNvSpPr>
          <p:nvPr/>
        </p:nvSpPr>
        <p:spPr bwMode="auto">
          <a:xfrm>
            <a:off x="2041526" y="61420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F3</a:t>
            </a:r>
          </a:p>
        </p:txBody>
      </p:sp>
      <p:sp>
        <p:nvSpPr>
          <p:cNvPr id="33828" name="Line 36"/>
          <p:cNvSpPr>
            <a:spLocks noChangeShapeType="1"/>
          </p:cNvSpPr>
          <p:nvPr/>
        </p:nvSpPr>
        <p:spPr bwMode="auto">
          <a:xfrm>
            <a:off x="6019800" y="62484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Line 37"/>
          <p:cNvSpPr>
            <a:spLocks noChangeShapeType="1"/>
          </p:cNvSpPr>
          <p:nvPr/>
        </p:nvSpPr>
        <p:spPr bwMode="auto">
          <a:xfrm>
            <a:off x="6019800" y="67818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0" name="Line 38"/>
          <p:cNvSpPr>
            <a:spLocks noChangeShapeType="1"/>
          </p:cNvSpPr>
          <p:nvPr/>
        </p:nvSpPr>
        <p:spPr bwMode="auto">
          <a:xfrm>
            <a:off x="6019800" y="62484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31" name="Line 39"/>
          <p:cNvSpPr>
            <a:spLocks noChangeShapeType="1"/>
          </p:cNvSpPr>
          <p:nvPr/>
        </p:nvSpPr>
        <p:spPr bwMode="auto">
          <a:xfrm>
            <a:off x="6553200" y="62484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32" name="Rectangle 40"/>
          <p:cNvSpPr>
            <a:spLocks noChangeArrowheads="1"/>
          </p:cNvSpPr>
          <p:nvPr/>
        </p:nvSpPr>
        <p:spPr bwMode="auto">
          <a:xfrm>
            <a:off x="6537325" y="62182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售书登记表</a:t>
            </a:r>
          </a:p>
        </p:txBody>
      </p:sp>
      <p:sp>
        <p:nvSpPr>
          <p:cNvPr id="33833" name="Rectangle 41"/>
          <p:cNvSpPr>
            <a:spLocks noChangeArrowheads="1"/>
          </p:cNvSpPr>
          <p:nvPr/>
        </p:nvSpPr>
        <p:spPr bwMode="auto">
          <a:xfrm>
            <a:off x="6003926" y="61420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F4</a:t>
            </a:r>
          </a:p>
        </p:txBody>
      </p:sp>
      <p:sp>
        <p:nvSpPr>
          <p:cNvPr id="33834" name="Rectangle 42"/>
          <p:cNvSpPr>
            <a:spLocks noChangeArrowheads="1"/>
          </p:cNvSpPr>
          <p:nvPr/>
        </p:nvSpPr>
        <p:spPr bwMode="auto">
          <a:xfrm>
            <a:off x="3429000" y="41290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1.1</a:t>
            </a:r>
          </a:p>
        </p:txBody>
      </p:sp>
      <p:sp>
        <p:nvSpPr>
          <p:cNvPr id="33835" name="AutoShape 43"/>
          <p:cNvSpPr>
            <a:spLocks noChangeArrowheads="1"/>
          </p:cNvSpPr>
          <p:nvPr/>
        </p:nvSpPr>
        <p:spPr bwMode="auto">
          <a:xfrm>
            <a:off x="3289300" y="4203700"/>
            <a:ext cx="1270000" cy="15748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36" name="Line 44"/>
          <p:cNvSpPr>
            <a:spLocks noChangeShapeType="1"/>
          </p:cNvSpPr>
          <p:nvPr/>
        </p:nvSpPr>
        <p:spPr bwMode="auto">
          <a:xfrm>
            <a:off x="3276600" y="46482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37" name="Line 45"/>
          <p:cNvSpPr>
            <a:spLocks noChangeShapeType="1"/>
          </p:cNvSpPr>
          <p:nvPr/>
        </p:nvSpPr>
        <p:spPr bwMode="auto">
          <a:xfrm>
            <a:off x="3276600" y="54864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38" name="Rectangle 46"/>
          <p:cNvSpPr>
            <a:spLocks noChangeArrowheads="1"/>
          </p:cNvSpPr>
          <p:nvPr/>
        </p:nvSpPr>
        <p:spPr bwMode="auto">
          <a:xfrm>
            <a:off x="3260726" y="4572000"/>
            <a:ext cx="13874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1050F"/>
                </a:solidFill>
                <a:latin typeface="黑体" panose="02010609060101010101" pitchFamily="49" charset="-122"/>
                <a:ea typeface="黑体" panose="02010609060101010101" pitchFamily="49" charset="-122"/>
              </a:rPr>
              <a:t> </a:t>
            </a:r>
            <a:r>
              <a:rPr lang="zh-CN" altLang="en-US" sz="2800" b="1">
                <a:solidFill>
                  <a:srgbClr val="01050F"/>
                </a:solidFill>
                <a:latin typeface="黑体" panose="02010609060101010101" pitchFamily="49" charset="-122"/>
                <a:ea typeface="黑体" panose="02010609060101010101" pitchFamily="49" charset="-122"/>
              </a:rPr>
              <a:t>审查</a:t>
            </a:r>
          </a:p>
          <a:p>
            <a:r>
              <a:rPr lang="zh-CN" altLang="en-US" sz="2800" b="1">
                <a:solidFill>
                  <a:srgbClr val="01050F"/>
                </a:solidFill>
                <a:latin typeface="黑体" panose="02010609060101010101" pitchFamily="49" charset="-122"/>
                <a:ea typeface="黑体" panose="02010609060101010101" pitchFamily="49" charset="-122"/>
              </a:rPr>
              <a:t>有效性</a:t>
            </a:r>
          </a:p>
          <a:p>
            <a:endParaRPr lang="en-US" altLang="zh-CN" sz="2800" b="1">
              <a:solidFill>
                <a:srgbClr val="01050F"/>
              </a:solidFill>
              <a:latin typeface="黑体" panose="02010609060101010101" pitchFamily="49" charset="-122"/>
              <a:ea typeface="黑体" panose="02010609060101010101" pitchFamily="49" charset="-122"/>
            </a:endParaRPr>
          </a:p>
        </p:txBody>
      </p:sp>
      <p:sp>
        <p:nvSpPr>
          <p:cNvPr id="33839" name="Rectangle 47"/>
          <p:cNvSpPr>
            <a:spLocks noChangeArrowheads="1"/>
          </p:cNvSpPr>
          <p:nvPr/>
        </p:nvSpPr>
        <p:spPr bwMode="auto">
          <a:xfrm>
            <a:off x="7848600" y="41290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1.3</a:t>
            </a:r>
          </a:p>
        </p:txBody>
      </p:sp>
      <p:sp>
        <p:nvSpPr>
          <p:cNvPr id="33840" name="AutoShape 48"/>
          <p:cNvSpPr>
            <a:spLocks noChangeArrowheads="1"/>
          </p:cNvSpPr>
          <p:nvPr/>
        </p:nvSpPr>
        <p:spPr bwMode="auto">
          <a:xfrm>
            <a:off x="7708900" y="4203700"/>
            <a:ext cx="1270000" cy="15748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41" name="Line 49"/>
          <p:cNvSpPr>
            <a:spLocks noChangeShapeType="1"/>
          </p:cNvSpPr>
          <p:nvPr/>
        </p:nvSpPr>
        <p:spPr bwMode="auto">
          <a:xfrm>
            <a:off x="7696200" y="46482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42" name="Line 50"/>
          <p:cNvSpPr>
            <a:spLocks noChangeShapeType="1"/>
          </p:cNvSpPr>
          <p:nvPr/>
        </p:nvSpPr>
        <p:spPr bwMode="auto">
          <a:xfrm>
            <a:off x="7696200" y="54102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43" name="Rectangle 51"/>
          <p:cNvSpPr>
            <a:spLocks noChangeArrowheads="1"/>
          </p:cNvSpPr>
          <p:nvPr/>
        </p:nvSpPr>
        <p:spPr bwMode="auto">
          <a:xfrm>
            <a:off x="7620000" y="4648201"/>
            <a:ext cx="1905000"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solidFill>
                  <a:srgbClr val="01050F"/>
                </a:solidFill>
                <a:latin typeface="黑体" panose="02010609060101010101" pitchFamily="49" charset="-122"/>
                <a:ea typeface="黑体" panose="02010609060101010101" pitchFamily="49" charset="-122"/>
              </a:rPr>
              <a:t> </a:t>
            </a:r>
            <a:r>
              <a:rPr lang="zh-CN" altLang="en-US" b="1">
                <a:solidFill>
                  <a:srgbClr val="01050F"/>
                </a:solidFill>
                <a:latin typeface="黑体" panose="02010609060101010101" pitchFamily="49" charset="-122"/>
                <a:ea typeface="黑体" panose="02010609060101010101" pitchFamily="49" charset="-122"/>
              </a:rPr>
              <a:t>登记并</a:t>
            </a:r>
          </a:p>
          <a:p>
            <a:r>
              <a:rPr lang="zh-CN" altLang="en-US" b="1">
                <a:solidFill>
                  <a:srgbClr val="01050F"/>
                </a:solidFill>
                <a:latin typeface="黑体" panose="02010609060101010101" pitchFamily="49" charset="-122"/>
                <a:ea typeface="黑体" panose="02010609060101010101" pitchFamily="49" charset="-122"/>
              </a:rPr>
              <a:t>开领书单</a:t>
            </a:r>
          </a:p>
          <a:p>
            <a:endParaRPr lang="en-US" altLang="zh-CN" b="1">
              <a:solidFill>
                <a:srgbClr val="01050F"/>
              </a:solidFill>
              <a:latin typeface="黑体" panose="02010609060101010101" pitchFamily="49" charset="-122"/>
              <a:ea typeface="黑体" panose="02010609060101010101" pitchFamily="49" charset="-122"/>
            </a:endParaRPr>
          </a:p>
        </p:txBody>
      </p:sp>
      <p:sp useBgFill="1">
        <p:nvSpPr>
          <p:cNvPr id="33844" name="Rectangle 52"/>
          <p:cNvSpPr>
            <a:spLocks noChangeArrowheads="1"/>
          </p:cNvSpPr>
          <p:nvPr/>
        </p:nvSpPr>
        <p:spPr bwMode="auto">
          <a:xfrm>
            <a:off x="1612900" y="3898900"/>
            <a:ext cx="660400" cy="17272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45" name="Rectangle 53"/>
          <p:cNvSpPr>
            <a:spLocks noChangeArrowheads="1"/>
          </p:cNvSpPr>
          <p:nvPr/>
        </p:nvSpPr>
        <p:spPr bwMode="auto">
          <a:xfrm>
            <a:off x="1524000" y="4114800"/>
            <a:ext cx="762000"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a:solidFill>
                  <a:srgbClr val="01050F"/>
                </a:solidFill>
                <a:latin typeface="黑体" panose="02010609060101010101" pitchFamily="49" charset="-122"/>
                <a:ea typeface="黑体" panose="02010609060101010101" pitchFamily="49" charset="-122"/>
              </a:rPr>
              <a:t>学生</a:t>
            </a:r>
          </a:p>
        </p:txBody>
      </p:sp>
      <p:sp>
        <p:nvSpPr>
          <p:cNvPr id="33846" name="Line 54"/>
          <p:cNvSpPr>
            <a:spLocks noChangeShapeType="1"/>
          </p:cNvSpPr>
          <p:nvPr/>
        </p:nvSpPr>
        <p:spPr bwMode="auto">
          <a:xfrm>
            <a:off x="1524000" y="3886200"/>
            <a:ext cx="0" cy="1828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47" name="Line 55"/>
          <p:cNvSpPr>
            <a:spLocks noChangeShapeType="1"/>
          </p:cNvSpPr>
          <p:nvPr/>
        </p:nvSpPr>
        <p:spPr bwMode="auto">
          <a:xfrm>
            <a:off x="1524000" y="5715000"/>
            <a:ext cx="7620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48" name="Rectangle 56"/>
          <p:cNvSpPr>
            <a:spLocks noChangeArrowheads="1"/>
          </p:cNvSpPr>
          <p:nvPr/>
        </p:nvSpPr>
        <p:spPr bwMode="auto">
          <a:xfrm>
            <a:off x="6324600" y="16144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1.5</a:t>
            </a:r>
          </a:p>
        </p:txBody>
      </p:sp>
      <p:sp>
        <p:nvSpPr>
          <p:cNvPr id="33849" name="AutoShape 57"/>
          <p:cNvSpPr>
            <a:spLocks noChangeArrowheads="1"/>
          </p:cNvSpPr>
          <p:nvPr/>
        </p:nvSpPr>
        <p:spPr bwMode="auto">
          <a:xfrm>
            <a:off x="6184900" y="1689100"/>
            <a:ext cx="1270000" cy="15748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50" name="Line 58"/>
          <p:cNvSpPr>
            <a:spLocks noChangeShapeType="1"/>
          </p:cNvSpPr>
          <p:nvPr/>
        </p:nvSpPr>
        <p:spPr bwMode="auto">
          <a:xfrm>
            <a:off x="6172200" y="21336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51" name="Line 59"/>
          <p:cNvSpPr>
            <a:spLocks noChangeShapeType="1"/>
          </p:cNvSpPr>
          <p:nvPr/>
        </p:nvSpPr>
        <p:spPr bwMode="auto">
          <a:xfrm>
            <a:off x="6172200" y="29718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52" name="Rectangle 60"/>
          <p:cNvSpPr>
            <a:spLocks noChangeArrowheads="1"/>
          </p:cNvSpPr>
          <p:nvPr/>
        </p:nvSpPr>
        <p:spPr bwMode="auto">
          <a:xfrm>
            <a:off x="6384926" y="2057400"/>
            <a:ext cx="9302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补售</a:t>
            </a:r>
          </a:p>
          <a:p>
            <a:r>
              <a:rPr lang="zh-CN" altLang="en-US" sz="2800" b="1">
                <a:solidFill>
                  <a:srgbClr val="01050F"/>
                </a:solidFill>
                <a:latin typeface="黑体" panose="02010609060101010101" pitchFamily="49" charset="-122"/>
                <a:ea typeface="黑体" panose="02010609060101010101" pitchFamily="49" charset="-122"/>
              </a:rPr>
              <a:t>教材</a:t>
            </a:r>
          </a:p>
          <a:p>
            <a:endParaRPr lang="en-US" altLang="zh-CN" sz="2800" b="1">
              <a:solidFill>
                <a:srgbClr val="01050F"/>
              </a:solidFill>
              <a:latin typeface="黑体" panose="02010609060101010101" pitchFamily="49" charset="-122"/>
              <a:ea typeface="黑体" panose="02010609060101010101" pitchFamily="49" charset="-122"/>
            </a:endParaRPr>
          </a:p>
        </p:txBody>
      </p:sp>
      <p:sp>
        <p:nvSpPr>
          <p:cNvPr id="33853" name="Rectangle 61"/>
          <p:cNvSpPr>
            <a:spLocks noChangeArrowheads="1"/>
          </p:cNvSpPr>
          <p:nvPr/>
        </p:nvSpPr>
        <p:spPr bwMode="auto">
          <a:xfrm>
            <a:off x="8610600" y="16144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1.4</a:t>
            </a:r>
          </a:p>
        </p:txBody>
      </p:sp>
      <p:sp>
        <p:nvSpPr>
          <p:cNvPr id="33854" name="AutoShape 62"/>
          <p:cNvSpPr>
            <a:spLocks noChangeArrowheads="1"/>
          </p:cNvSpPr>
          <p:nvPr/>
        </p:nvSpPr>
        <p:spPr bwMode="auto">
          <a:xfrm>
            <a:off x="8470900" y="1689100"/>
            <a:ext cx="1270000" cy="15748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55" name="Line 63"/>
          <p:cNvSpPr>
            <a:spLocks noChangeShapeType="1"/>
          </p:cNvSpPr>
          <p:nvPr/>
        </p:nvSpPr>
        <p:spPr bwMode="auto">
          <a:xfrm>
            <a:off x="8458200" y="21336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56" name="Line 64"/>
          <p:cNvSpPr>
            <a:spLocks noChangeShapeType="1"/>
          </p:cNvSpPr>
          <p:nvPr/>
        </p:nvSpPr>
        <p:spPr bwMode="auto">
          <a:xfrm>
            <a:off x="8458200" y="29718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57" name="Rectangle 65"/>
          <p:cNvSpPr>
            <a:spLocks noChangeArrowheads="1"/>
          </p:cNvSpPr>
          <p:nvPr/>
        </p:nvSpPr>
        <p:spPr bwMode="auto">
          <a:xfrm>
            <a:off x="8670926" y="2057400"/>
            <a:ext cx="9302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登记缺书</a:t>
            </a:r>
          </a:p>
        </p:txBody>
      </p:sp>
      <p:sp>
        <p:nvSpPr>
          <p:cNvPr id="33858" name="Line 66"/>
          <p:cNvSpPr>
            <a:spLocks noChangeShapeType="1"/>
          </p:cNvSpPr>
          <p:nvPr/>
        </p:nvSpPr>
        <p:spPr bwMode="auto">
          <a:xfrm flipH="1">
            <a:off x="2286000" y="5410200"/>
            <a:ext cx="990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59" name="Rectangle 67"/>
          <p:cNvSpPr>
            <a:spLocks noChangeArrowheads="1"/>
          </p:cNvSpPr>
          <p:nvPr/>
        </p:nvSpPr>
        <p:spPr bwMode="auto">
          <a:xfrm>
            <a:off x="2270126" y="4953000"/>
            <a:ext cx="1387475" cy="8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FC0128"/>
                </a:solidFill>
                <a:latin typeface="黑体" panose="02010609060101010101" pitchFamily="49" charset="-122"/>
                <a:ea typeface="黑体" panose="02010609060101010101" pitchFamily="49" charset="-122"/>
              </a:rPr>
              <a:t>购书单</a:t>
            </a:r>
            <a:endParaRPr lang="zh-CN" altLang="en-US" sz="2800" b="1">
              <a:solidFill>
                <a:srgbClr val="FC0128"/>
              </a:solidFill>
              <a:latin typeface="黑体" panose="02010609060101010101" pitchFamily="49" charset="-122"/>
              <a:ea typeface="黑体" panose="02010609060101010101" pitchFamily="49" charset="-122"/>
            </a:endParaRPr>
          </a:p>
          <a:p>
            <a:endParaRPr lang="en-US" altLang="zh-CN" sz="2800" b="1">
              <a:solidFill>
                <a:srgbClr val="FC0128"/>
              </a:solidFill>
              <a:latin typeface="黑体" panose="02010609060101010101" pitchFamily="49" charset="-122"/>
              <a:ea typeface="黑体" panose="02010609060101010101" pitchFamily="49" charset="-122"/>
            </a:endParaRPr>
          </a:p>
        </p:txBody>
      </p:sp>
      <p:sp>
        <p:nvSpPr>
          <p:cNvPr id="33860" name="Line 68"/>
          <p:cNvSpPr>
            <a:spLocks noChangeShapeType="1"/>
          </p:cNvSpPr>
          <p:nvPr/>
        </p:nvSpPr>
        <p:spPr bwMode="auto">
          <a:xfrm>
            <a:off x="4572000" y="5105400"/>
            <a:ext cx="9906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61" name="Line 69"/>
          <p:cNvSpPr>
            <a:spLocks noChangeShapeType="1"/>
          </p:cNvSpPr>
          <p:nvPr/>
        </p:nvSpPr>
        <p:spPr bwMode="auto">
          <a:xfrm>
            <a:off x="6858000" y="5105400"/>
            <a:ext cx="8382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62" name="Line 70"/>
          <p:cNvSpPr>
            <a:spLocks noChangeShapeType="1"/>
          </p:cNvSpPr>
          <p:nvPr/>
        </p:nvSpPr>
        <p:spPr bwMode="auto">
          <a:xfrm>
            <a:off x="8991600" y="5105400"/>
            <a:ext cx="8382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63" name="Rectangle 71"/>
          <p:cNvSpPr>
            <a:spLocks noChangeArrowheads="1"/>
          </p:cNvSpPr>
          <p:nvPr/>
        </p:nvSpPr>
        <p:spPr bwMode="auto">
          <a:xfrm>
            <a:off x="6842126" y="4572000"/>
            <a:ext cx="1082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发票</a:t>
            </a:r>
            <a:endParaRPr lang="zh-CN" altLang="en-US" sz="2800" b="1">
              <a:latin typeface="黑体" panose="02010609060101010101" pitchFamily="49" charset="-122"/>
              <a:ea typeface="黑体" panose="02010609060101010101" pitchFamily="49" charset="-122"/>
            </a:endParaRPr>
          </a:p>
          <a:p>
            <a:endParaRPr lang="en-US" altLang="zh-CN" sz="2800" b="1">
              <a:latin typeface="黑体" panose="02010609060101010101" pitchFamily="49" charset="-122"/>
              <a:ea typeface="黑体" panose="02010609060101010101" pitchFamily="49" charset="-122"/>
            </a:endParaRPr>
          </a:p>
        </p:txBody>
      </p:sp>
      <p:sp>
        <p:nvSpPr>
          <p:cNvPr id="33864" name="Rectangle 72"/>
          <p:cNvSpPr>
            <a:spLocks noChangeArrowheads="1"/>
          </p:cNvSpPr>
          <p:nvPr/>
        </p:nvSpPr>
        <p:spPr bwMode="auto">
          <a:xfrm>
            <a:off x="8975726" y="4191001"/>
            <a:ext cx="13874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AC5232"/>
                </a:solidFill>
                <a:latin typeface="黑体" panose="02010609060101010101" pitchFamily="49" charset="-122"/>
                <a:ea typeface="黑体" panose="02010609060101010101" pitchFamily="49" charset="-122"/>
              </a:rPr>
              <a:t>领书</a:t>
            </a:r>
          </a:p>
          <a:p>
            <a:r>
              <a:rPr lang="zh-CN" altLang="en-US" sz="2800" b="1">
                <a:solidFill>
                  <a:srgbClr val="AC5232"/>
                </a:solidFill>
                <a:latin typeface="黑体" panose="02010609060101010101" pitchFamily="49" charset="-122"/>
                <a:ea typeface="黑体" panose="02010609060101010101" pitchFamily="49" charset="-122"/>
              </a:rPr>
              <a:t> 单</a:t>
            </a:r>
          </a:p>
          <a:p>
            <a:endParaRPr lang="en-US" altLang="zh-CN" sz="3200" b="1">
              <a:solidFill>
                <a:schemeClr val="tx2"/>
              </a:solidFill>
              <a:latin typeface="黑体" panose="02010609060101010101" pitchFamily="49" charset="-122"/>
              <a:ea typeface="黑体" panose="02010609060101010101" pitchFamily="49" charset="-122"/>
            </a:endParaRPr>
          </a:p>
        </p:txBody>
      </p:sp>
      <p:sp>
        <p:nvSpPr>
          <p:cNvPr id="33865" name="Rectangle 73"/>
          <p:cNvSpPr>
            <a:spLocks noChangeArrowheads="1"/>
          </p:cNvSpPr>
          <p:nvPr/>
        </p:nvSpPr>
        <p:spPr bwMode="auto">
          <a:xfrm>
            <a:off x="4572000" y="4267201"/>
            <a:ext cx="1905000"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latin typeface="黑体" panose="02010609060101010101" pitchFamily="49" charset="-122"/>
                <a:ea typeface="黑体" panose="02010609060101010101" pitchFamily="49" charset="-122"/>
              </a:rPr>
              <a:t> </a:t>
            </a:r>
            <a:r>
              <a:rPr lang="zh-CN" altLang="en-US" b="1">
                <a:solidFill>
                  <a:srgbClr val="01050F"/>
                </a:solidFill>
                <a:latin typeface="黑体" panose="02010609060101010101" pitchFamily="49" charset="-122"/>
                <a:ea typeface="黑体" panose="02010609060101010101" pitchFamily="49" charset="-122"/>
              </a:rPr>
              <a:t>有效</a:t>
            </a:r>
          </a:p>
          <a:p>
            <a:r>
              <a:rPr lang="zh-CN" altLang="en-US" b="1">
                <a:solidFill>
                  <a:srgbClr val="01050F"/>
                </a:solidFill>
                <a:latin typeface="黑体" panose="02010609060101010101" pitchFamily="49" charset="-122"/>
                <a:ea typeface="黑体" panose="02010609060101010101" pitchFamily="49" charset="-122"/>
              </a:rPr>
              <a:t>购书单</a:t>
            </a:r>
            <a:endParaRPr lang="zh-CN" altLang="en-US" b="1">
              <a:latin typeface="黑体" panose="02010609060101010101" pitchFamily="49" charset="-122"/>
              <a:ea typeface="黑体" panose="02010609060101010101" pitchFamily="49" charset="-122"/>
            </a:endParaRPr>
          </a:p>
          <a:p>
            <a:endParaRPr lang="en-US" altLang="zh-CN" b="1">
              <a:latin typeface="黑体" panose="02010609060101010101" pitchFamily="49" charset="-122"/>
              <a:ea typeface="黑体" panose="02010609060101010101" pitchFamily="49" charset="-122"/>
            </a:endParaRPr>
          </a:p>
        </p:txBody>
      </p:sp>
      <p:sp>
        <p:nvSpPr>
          <p:cNvPr id="33866" name="Line 74"/>
          <p:cNvSpPr>
            <a:spLocks noChangeShapeType="1"/>
          </p:cNvSpPr>
          <p:nvPr/>
        </p:nvSpPr>
        <p:spPr bwMode="auto">
          <a:xfrm flipV="1">
            <a:off x="7162800" y="1219200"/>
            <a:ext cx="0" cy="4572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67" name="Line 75"/>
          <p:cNvSpPr>
            <a:spLocks noChangeShapeType="1"/>
          </p:cNvSpPr>
          <p:nvPr/>
        </p:nvSpPr>
        <p:spPr bwMode="auto">
          <a:xfrm flipV="1">
            <a:off x="5791200" y="3352800"/>
            <a:ext cx="0" cy="8382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68" name="Line 76"/>
          <p:cNvSpPr>
            <a:spLocks noChangeShapeType="1"/>
          </p:cNvSpPr>
          <p:nvPr/>
        </p:nvSpPr>
        <p:spPr bwMode="auto">
          <a:xfrm flipV="1">
            <a:off x="6477000" y="3276600"/>
            <a:ext cx="0" cy="9144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69" name="Line 77"/>
          <p:cNvSpPr>
            <a:spLocks noChangeShapeType="1"/>
          </p:cNvSpPr>
          <p:nvPr/>
        </p:nvSpPr>
        <p:spPr bwMode="auto">
          <a:xfrm flipH="1">
            <a:off x="7848600" y="2514600"/>
            <a:ext cx="609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0" name="Line 78"/>
          <p:cNvSpPr>
            <a:spLocks noChangeShapeType="1"/>
          </p:cNvSpPr>
          <p:nvPr/>
        </p:nvSpPr>
        <p:spPr bwMode="auto">
          <a:xfrm flipH="1">
            <a:off x="6705600" y="3657600"/>
            <a:ext cx="11430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1" name="Line 79"/>
          <p:cNvSpPr>
            <a:spLocks noChangeShapeType="1"/>
          </p:cNvSpPr>
          <p:nvPr/>
        </p:nvSpPr>
        <p:spPr bwMode="auto">
          <a:xfrm flipV="1">
            <a:off x="6705600" y="3657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72" name="Line 80"/>
          <p:cNvSpPr>
            <a:spLocks noChangeShapeType="1"/>
          </p:cNvSpPr>
          <p:nvPr/>
        </p:nvSpPr>
        <p:spPr bwMode="auto">
          <a:xfrm>
            <a:off x="4572000" y="5410200"/>
            <a:ext cx="4572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73" name="Line 81"/>
          <p:cNvSpPr>
            <a:spLocks noChangeShapeType="1"/>
          </p:cNvSpPr>
          <p:nvPr/>
        </p:nvSpPr>
        <p:spPr bwMode="auto">
          <a:xfrm>
            <a:off x="5029200" y="5410200"/>
            <a:ext cx="0" cy="6096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4" name="Line 82"/>
          <p:cNvSpPr>
            <a:spLocks noChangeShapeType="1"/>
          </p:cNvSpPr>
          <p:nvPr/>
        </p:nvSpPr>
        <p:spPr bwMode="auto">
          <a:xfrm>
            <a:off x="6705600" y="6019800"/>
            <a:ext cx="0" cy="2286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5" name="Line 83"/>
          <p:cNvSpPr>
            <a:spLocks noChangeShapeType="1"/>
          </p:cNvSpPr>
          <p:nvPr/>
        </p:nvSpPr>
        <p:spPr bwMode="auto">
          <a:xfrm flipH="1">
            <a:off x="5029200" y="6019800"/>
            <a:ext cx="1676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6" name="Line 84"/>
          <p:cNvSpPr>
            <a:spLocks noChangeShapeType="1"/>
          </p:cNvSpPr>
          <p:nvPr/>
        </p:nvSpPr>
        <p:spPr bwMode="auto">
          <a:xfrm>
            <a:off x="7315200" y="5410200"/>
            <a:ext cx="0" cy="8382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7" name="Line 85"/>
          <p:cNvSpPr>
            <a:spLocks noChangeShapeType="1"/>
          </p:cNvSpPr>
          <p:nvPr/>
        </p:nvSpPr>
        <p:spPr bwMode="auto">
          <a:xfrm flipH="1">
            <a:off x="7315200" y="5410200"/>
            <a:ext cx="3810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3878" name="Rectangle 86"/>
          <p:cNvSpPr>
            <a:spLocks noChangeArrowheads="1"/>
          </p:cNvSpPr>
          <p:nvPr/>
        </p:nvSpPr>
        <p:spPr bwMode="auto">
          <a:xfrm>
            <a:off x="3352800" y="1798638"/>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E80029"/>
                </a:solidFill>
                <a:latin typeface="黑体" panose="02010609060101010101" pitchFamily="49" charset="-122"/>
                <a:ea typeface="黑体" panose="02010609060101010101" pitchFamily="49" charset="-122"/>
              </a:rPr>
              <a:t>教材入库信息</a:t>
            </a:r>
          </a:p>
        </p:txBody>
      </p:sp>
    </p:spTree>
    <p:extLst>
      <p:ext uri="{BB962C8B-B14F-4D97-AF65-F5344CB8AC3E}">
        <p14:creationId xmlns:p14="http://schemas.microsoft.com/office/powerpoint/2010/main" val="3736670255"/>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251326" y="1143001"/>
            <a:ext cx="222567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 </a:t>
            </a:r>
            <a:r>
              <a:rPr lang="zh-CN" altLang="en-US" sz="3200" b="1">
                <a:solidFill>
                  <a:srgbClr val="01050F"/>
                </a:solidFill>
                <a:latin typeface="黑体" panose="02010609060101010101" pitchFamily="49" charset="-122"/>
                <a:ea typeface="黑体" panose="02010609060101010101" pitchFamily="49" charset="-122"/>
              </a:rPr>
              <a:t>按书号</a:t>
            </a:r>
          </a:p>
          <a:p>
            <a:r>
              <a:rPr lang="zh-CN" altLang="en-US" sz="3200" b="1">
                <a:solidFill>
                  <a:srgbClr val="01050F"/>
                </a:solidFill>
                <a:latin typeface="黑体" panose="02010609060101010101" pitchFamily="49" charset="-122"/>
                <a:ea typeface="黑体" panose="02010609060101010101" pitchFamily="49" charset="-122"/>
              </a:rPr>
              <a:t>汇总缺书</a:t>
            </a:r>
          </a:p>
        </p:txBody>
      </p:sp>
      <p:sp>
        <p:nvSpPr>
          <p:cNvPr id="34819" name="Rectangle 3"/>
          <p:cNvSpPr>
            <a:spLocks noChangeArrowheads="1"/>
          </p:cNvSpPr>
          <p:nvPr/>
        </p:nvSpPr>
        <p:spPr bwMode="auto">
          <a:xfrm>
            <a:off x="4724400" y="700088"/>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2.1</a:t>
            </a:r>
          </a:p>
        </p:txBody>
      </p:sp>
      <p:sp>
        <p:nvSpPr>
          <p:cNvPr id="34820" name="Rectangle 4"/>
          <p:cNvSpPr>
            <a:spLocks noChangeArrowheads="1"/>
          </p:cNvSpPr>
          <p:nvPr/>
        </p:nvSpPr>
        <p:spPr bwMode="auto">
          <a:xfrm>
            <a:off x="5334000" y="4510088"/>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2.3</a:t>
            </a:r>
          </a:p>
        </p:txBody>
      </p:sp>
      <p:sp>
        <p:nvSpPr>
          <p:cNvPr id="33797" name="Rectangle 5"/>
          <p:cNvSpPr>
            <a:spLocks noGrp="1" noChangeArrowheads="1"/>
          </p:cNvSpPr>
          <p:nvPr>
            <p:ph type="title"/>
          </p:nvPr>
        </p:nvSpPr>
        <p:spPr>
          <a:xfrm>
            <a:off x="1752600" y="57150"/>
            <a:ext cx="8839200" cy="704850"/>
          </a:xfrm>
        </p:spPr>
        <p:txBody>
          <a:bodyPr vert="horz" lIns="92075" tIns="46038" rIns="92075" bIns="46038" rtlCol="0" anchor="ctr">
            <a:normAutofit/>
          </a:bodyPr>
          <a:lstStyle/>
          <a:p>
            <a:pPr>
              <a:defRPr/>
            </a:pPr>
            <a:r>
              <a:rPr lang="zh-CN" altLang="en-US" b="1"/>
              <a:t>第三层</a:t>
            </a:r>
            <a:r>
              <a:rPr lang="en-US" altLang="zh-CN" b="1"/>
              <a:t>DFD (1</a:t>
            </a:r>
            <a:r>
              <a:rPr lang="zh-CN" altLang="en-US" b="1"/>
              <a:t>层</a:t>
            </a:r>
            <a:r>
              <a:rPr lang="en-US" altLang="zh-CN" b="1"/>
              <a:t>)   </a:t>
            </a:r>
            <a:r>
              <a:rPr lang="zh-CN" altLang="en-US" b="1"/>
              <a:t>采购子系统</a:t>
            </a:r>
            <a:r>
              <a:rPr lang="en-US" altLang="zh-CN" b="1"/>
              <a:t>(2.0) </a:t>
            </a:r>
          </a:p>
        </p:txBody>
      </p:sp>
      <p:sp>
        <p:nvSpPr>
          <p:cNvPr id="34822" name="AutoShape 6"/>
          <p:cNvSpPr>
            <a:spLocks noChangeArrowheads="1"/>
          </p:cNvSpPr>
          <p:nvPr/>
        </p:nvSpPr>
        <p:spPr bwMode="auto">
          <a:xfrm>
            <a:off x="4127500" y="774700"/>
            <a:ext cx="21844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23" name="Line 7"/>
          <p:cNvSpPr>
            <a:spLocks noChangeShapeType="1"/>
          </p:cNvSpPr>
          <p:nvPr/>
        </p:nvSpPr>
        <p:spPr bwMode="auto">
          <a:xfrm>
            <a:off x="4114800" y="1219200"/>
            <a:ext cx="22098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24" name="AutoShape 8"/>
          <p:cNvSpPr>
            <a:spLocks noChangeArrowheads="1"/>
          </p:cNvSpPr>
          <p:nvPr/>
        </p:nvSpPr>
        <p:spPr bwMode="auto">
          <a:xfrm>
            <a:off x="4737100" y="4584700"/>
            <a:ext cx="19558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25" name="Line 9"/>
          <p:cNvSpPr>
            <a:spLocks noChangeShapeType="1"/>
          </p:cNvSpPr>
          <p:nvPr/>
        </p:nvSpPr>
        <p:spPr bwMode="auto">
          <a:xfrm>
            <a:off x="4724400" y="5029200"/>
            <a:ext cx="19812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6705600" y="5638800"/>
            <a:ext cx="19812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4648200" y="32766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4648200" y="38100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a:off x="4648200" y="3276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5181600" y="32766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31" name="Rectangle 15"/>
          <p:cNvSpPr>
            <a:spLocks noChangeArrowheads="1"/>
          </p:cNvSpPr>
          <p:nvPr/>
        </p:nvSpPr>
        <p:spPr bwMode="auto">
          <a:xfrm>
            <a:off x="5165725" y="32464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待购教材表</a:t>
            </a:r>
          </a:p>
        </p:txBody>
      </p:sp>
      <p:sp>
        <p:nvSpPr>
          <p:cNvPr id="34832" name="Rectangle 16"/>
          <p:cNvSpPr>
            <a:spLocks noChangeArrowheads="1"/>
          </p:cNvSpPr>
          <p:nvPr/>
        </p:nvSpPr>
        <p:spPr bwMode="auto">
          <a:xfrm>
            <a:off x="4632326" y="3170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F5</a:t>
            </a:r>
          </a:p>
        </p:txBody>
      </p:sp>
      <p:sp>
        <p:nvSpPr>
          <p:cNvPr id="34833" name="Line 17"/>
          <p:cNvSpPr>
            <a:spLocks noChangeShapeType="1"/>
          </p:cNvSpPr>
          <p:nvPr/>
        </p:nvSpPr>
        <p:spPr bwMode="auto">
          <a:xfrm>
            <a:off x="8153400" y="3276600"/>
            <a:ext cx="2438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Line 18"/>
          <p:cNvSpPr>
            <a:spLocks noChangeShapeType="1"/>
          </p:cNvSpPr>
          <p:nvPr/>
        </p:nvSpPr>
        <p:spPr bwMode="auto">
          <a:xfrm>
            <a:off x="8153400" y="3810000"/>
            <a:ext cx="2438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5" name="Line 19"/>
          <p:cNvSpPr>
            <a:spLocks noChangeShapeType="1"/>
          </p:cNvSpPr>
          <p:nvPr/>
        </p:nvSpPr>
        <p:spPr bwMode="auto">
          <a:xfrm>
            <a:off x="8153400" y="3276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36" name="Line 20"/>
          <p:cNvSpPr>
            <a:spLocks noChangeShapeType="1"/>
          </p:cNvSpPr>
          <p:nvPr/>
        </p:nvSpPr>
        <p:spPr bwMode="auto">
          <a:xfrm>
            <a:off x="8686800" y="32766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37" name="Rectangle 21"/>
          <p:cNvSpPr>
            <a:spLocks noChangeArrowheads="1"/>
          </p:cNvSpPr>
          <p:nvPr/>
        </p:nvSpPr>
        <p:spPr bwMode="auto">
          <a:xfrm>
            <a:off x="8670926" y="3290888"/>
            <a:ext cx="197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教材一览表</a:t>
            </a:r>
          </a:p>
        </p:txBody>
      </p:sp>
      <p:sp>
        <p:nvSpPr>
          <p:cNvPr id="34838" name="Rectangle 22"/>
          <p:cNvSpPr>
            <a:spLocks noChangeArrowheads="1"/>
          </p:cNvSpPr>
          <p:nvPr/>
        </p:nvSpPr>
        <p:spPr bwMode="auto">
          <a:xfrm>
            <a:off x="8137526" y="3170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F6</a:t>
            </a:r>
          </a:p>
        </p:txBody>
      </p:sp>
      <p:sp>
        <p:nvSpPr>
          <p:cNvPr id="34839" name="Line 23"/>
          <p:cNvSpPr>
            <a:spLocks noChangeShapeType="1"/>
          </p:cNvSpPr>
          <p:nvPr/>
        </p:nvSpPr>
        <p:spPr bwMode="auto">
          <a:xfrm>
            <a:off x="4114800" y="2286000"/>
            <a:ext cx="22098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a:off x="4724400" y="6096000"/>
            <a:ext cx="19812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useBgFill="1">
        <p:nvSpPr>
          <p:cNvPr id="33817" name="Rectangle 25"/>
          <p:cNvSpPr>
            <a:spLocks noChangeArrowheads="1"/>
          </p:cNvSpPr>
          <p:nvPr/>
        </p:nvSpPr>
        <p:spPr bwMode="auto">
          <a:xfrm>
            <a:off x="8775700" y="4356100"/>
            <a:ext cx="812800" cy="2336800"/>
          </a:xfrm>
          <a:prstGeom prst="rect">
            <a:avLst/>
          </a:prstGeom>
          <a:ln>
            <a:noFill/>
          </a:ln>
          <a:effectLst/>
          <a:extLst>
            <a:ext uri="{91240B29-F687-4F45-9708-019B960494DF}">
              <a14:hiddenLine xmlns:a14="http://schemas.microsoft.com/office/drawing/2010/main" w="25400">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defRPr/>
            </a:pPr>
            <a:endParaRPr lang="zh-CN" altLang="zh-CN" sz="2800">
              <a:solidFill>
                <a:srgbClr val="01050F"/>
              </a:solidFill>
              <a:effectLst>
                <a:outerShdw blurRad="38100" dist="38100" dir="2700000" algn="tl">
                  <a:srgbClr val="C0C0C0"/>
                </a:outerShdw>
              </a:effectLst>
              <a:latin typeface="黑体" pitchFamily="2" charset="-122"/>
              <a:ea typeface="黑体" pitchFamily="2" charset="-122"/>
            </a:endParaRPr>
          </a:p>
        </p:txBody>
      </p:sp>
      <p:sp>
        <p:nvSpPr>
          <p:cNvPr id="34842" name="Rectangle 26"/>
          <p:cNvSpPr>
            <a:spLocks noChangeArrowheads="1"/>
          </p:cNvSpPr>
          <p:nvPr/>
        </p:nvSpPr>
        <p:spPr bwMode="auto">
          <a:xfrm>
            <a:off x="8794750" y="4114800"/>
            <a:ext cx="838200" cy="255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书库</a:t>
            </a:r>
            <a:endParaRPr lang="zh-CN" altLang="en-US" sz="3200" b="1">
              <a:latin typeface="黑体" panose="02010609060101010101" pitchFamily="49" charset="-122"/>
              <a:ea typeface="黑体" panose="02010609060101010101" pitchFamily="49" charset="-122"/>
            </a:endParaRPr>
          </a:p>
          <a:p>
            <a:r>
              <a:rPr lang="zh-CN" altLang="en-US" sz="3200" b="1">
                <a:solidFill>
                  <a:srgbClr val="01050F"/>
                </a:solidFill>
                <a:latin typeface="黑体" panose="02010609060101010101" pitchFamily="49" charset="-122"/>
                <a:ea typeface="黑体" panose="02010609060101010101" pitchFamily="49" charset="-122"/>
              </a:rPr>
              <a:t>保</a:t>
            </a:r>
          </a:p>
          <a:p>
            <a:r>
              <a:rPr lang="zh-CN" altLang="en-US" sz="3200" b="1">
                <a:solidFill>
                  <a:srgbClr val="01050F"/>
                </a:solidFill>
                <a:latin typeface="黑体" panose="02010609060101010101" pitchFamily="49" charset="-122"/>
                <a:ea typeface="黑体" panose="02010609060101010101" pitchFamily="49" charset="-122"/>
              </a:rPr>
              <a:t>管</a:t>
            </a:r>
          </a:p>
          <a:p>
            <a:r>
              <a:rPr lang="zh-CN" altLang="en-US" sz="3200" b="1">
                <a:solidFill>
                  <a:srgbClr val="01050F"/>
                </a:solidFill>
                <a:latin typeface="黑体" panose="02010609060101010101" pitchFamily="49" charset="-122"/>
                <a:ea typeface="黑体" panose="02010609060101010101" pitchFamily="49" charset="-122"/>
              </a:rPr>
              <a:t>员</a:t>
            </a:r>
            <a:endParaRPr lang="zh-CN" altLang="en-US" sz="3200" b="1">
              <a:latin typeface="黑体" panose="02010609060101010101" pitchFamily="49" charset="-122"/>
              <a:ea typeface="黑体" panose="02010609060101010101" pitchFamily="49" charset="-122"/>
            </a:endParaRPr>
          </a:p>
        </p:txBody>
      </p:sp>
      <p:sp>
        <p:nvSpPr>
          <p:cNvPr id="34843" name="Line 27"/>
          <p:cNvSpPr>
            <a:spLocks noChangeShapeType="1"/>
          </p:cNvSpPr>
          <p:nvPr/>
        </p:nvSpPr>
        <p:spPr bwMode="auto">
          <a:xfrm>
            <a:off x="8686800" y="4419600"/>
            <a:ext cx="0" cy="23622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4" name="Line 28"/>
          <p:cNvSpPr>
            <a:spLocks noChangeShapeType="1"/>
          </p:cNvSpPr>
          <p:nvPr/>
        </p:nvSpPr>
        <p:spPr bwMode="auto">
          <a:xfrm>
            <a:off x="8686800" y="6781800"/>
            <a:ext cx="914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45" name="Rectangle 29"/>
          <p:cNvSpPr>
            <a:spLocks noChangeArrowheads="1"/>
          </p:cNvSpPr>
          <p:nvPr/>
        </p:nvSpPr>
        <p:spPr bwMode="auto">
          <a:xfrm>
            <a:off x="6858000" y="4967288"/>
            <a:ext cx="2209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FC0128"/>
                </a:solidFill>
                <a:latin typeface="黑体" panose="02010609060101010101" pitchFamily="49" charset="-122"/>
                <a:ea typeface="黑体" panose="02010609060101010101" pitchFamily="49" charset="-122"/>
              </a:rPr>
              <a:t>进书通知</a:t>
            </a:r>
          </a:p>
        </p:txBody>
      </p:sp>
      <p:sp>
        <p:nvSpPr>
          <p:cNvPr id="34846" name="Line 30"/>
          <p:cNvSpPr>
            <a:spLocks noChangeShapeType="1"/>
          </p:cNvSpPr>
          <p:nvPr/>
        </p:nvSpPr>
        <p:spPr bwMode="auto">
          <a:xfrm>
            <a:off x="1524000" y="5562600"/>
            <a:ext cx="32004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47" name="Line 31"/>
          <p:cNvSpPr>
            <a:spLocks noChangeShapeType="1"/>
          </p:cNvSpPr>
          <p:nvPr/>
        </p:nvSpPr>
        <p:spPr bwMode="auto">
          <a:xfrm>
            <a:off x="3429000" y="3810000"/>
            <a:ext cx="0" cy="8382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8" name="Line 32"/>
          <p:cNvSpPr>
            <a:spLocks noChangeShapeType="1"/>
          </p:cNvSpPr>
          <p:nvPr/>
        </p:nvSpPr>
        <p:spPr bwMode="auto">
          <a:xfrm>
            <a:off x="5791200" y="3810000"/>
            <a:ext cx="0" cy="7620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9" name="Line 33"/>
          <p:cNvSpPr>
            <a:spLocks noChangeShapeType="1"/>
          </p:cNvSpPr>
          <p:nvPr/>
        </p:nvSpPr>
        <p:spPr bwMode="auto">
          <a:xfrm>
            <a:off x="1600200" y="32766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0" name="Line 34"/>
          <p:cNvSpPr>
            <a:spLocks noChangeShapeType="1"/>
          </p:cNvSpPr>
          <p:nvPr/>
        </p:nvSpPr>
        <p:spPr bwMode="auto">
          <a:xfrm>
            <a:off x="1600200" y="38100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1" name="Line 35"/>
          <p:cNvSpPr>
            <a:spLocks noChangeShapeType="1"/>
          </p:cNvSpPr>
          <p:nvPr/>
        </p:nvSpPr>
        <p:spPr bwMode="auto">
          <a:xfrm>
            <a:off x="1600200" y="3276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52" name="Line 36"/>
          <p:cNvSpPr>
            <a:spLocks noChangeShapeType="1"/>
          </p:cNvSpPr>
          <p:nvPr/>
        </p:nvSpPr>
        <p:spPr bwMode="auto">
          <a:xfrm>
            <a:off x="2133600" y="32766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53" name="Rectangle 37"/>
          <p:cNvSpPr>
            <a:spLocks noChangeArrowheads="1"/>
          </p:cNvSpPr>
          <p:nvPr/>
        </p:nvSpPr>
        <p:spPr bwMode="auto">
          <a:xfrm>
            <a:off x="2117725" y="32464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教材存量表</a:t>
            </a:r>
          </a:p>
        </p:txBody>
      </p:sp>
      <p:sp>
        <p:nvSpPr>
          <p:cNvPr id="34854" name="Rectangle 38"/>
          <p:cNvSpPr>
            <a:spLocks noChangeArrowheads="1"/>
          </p:cNvSpPr>
          <p:nvPr/>
        </p:nvSpPr>
        <p:spPr bwMode="auto">
          <a:xfrm>
            <a:off x="1584326" y="3170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F1</a:t>
            </a:r>
          </a:p>
        </p:txBody>
      </p:sp>
      <p:sp>
        <p:nvSpPr>
          <p:cNvPr id="34855" name="Rectangle 39"/>
          <p:cNvSpPr>
            <a:spLocks noChangeArrowheads="1"/>
          </p:cNvSpPr>
          <p:nvPr/>
        </p:nvSpPr>
        <p:spPr bwMode="auto">
          <a:xfrm>
            <a:off x="7924800" y="7000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2.2</a:t>
            </a:r>
          </a:p>
        </p:txBody>
      </p:sp>
      <p:sp>
        <p:nvSpPr>
          <p:cNvPr id="34856" name="AutoShape 40"/>
          <p:cNvSpPr>
            <a:spLocks noChangeArrowheads="1"/>
          </p:cNvSpPr>
          <p:nvPr/>
        </p:nvSpPr>
        <p:spPr bwMode="auto">
          <a:xfrm>
            <a:off x="7404100" y="774700"/>
            <a:ext cx="20320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57" name="Line 41"/>
          <p:cNvSpPr>
            <a:spLocks noChangeShapeType="1"/>
          </p:cNvSpPr>
          <p:nvPr/>
        </p:nvSpPr>
        <p:spPr bwMode="auto">
          <a:xfrm>
            <a:off x="7391400" y="1219200"/>
            <a:ext cx="2057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58" name="Line 42"/>
          <p:cNvSpPr>
            <a:spLocks noChangeShapeType="1"/>
          </p:cNvSpPr>
          <p:nvPr/>
        </p:nvSpPr>
        <p:spPr bwMode="auto">
          <a:xfrm>
            <a:off x="7391400" y="2286000"/>
            <a:ext cx="2057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59" name="Rectangle 43"/>
          <p:cNvSpPr>
            <a:spLocks noChangeArrowheads="1"/>
          </p:cNvSpPr>
          <p:nvPr/>
        </p:nvSpPr>
        <p:spPr bwMode="auto">
          <a:xfrm>
            <a:off x="7451726" y="1219200"/>
            <a:ext cx="2225675"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按出版社</a:t>
            </a:r>
          </a:p>
          <a:p>
            <a:r>
              <a:rPr lang="zh-CN" altLang="en-US" sz="3200" b="1">
                <a:solidFill>
                  <a:srgbClr val="01050F"/>
                </a:solidFill>
                <a:latin typeface="黑体" panose="02010609060101010101" pitchFamily="49" charset="-122"/>
                <a:ea typeface="黑体" panose="02010609060101010101" pitchFamily="49" charset="-122"/>
              </a:rPr>
              <a:t>统计缺书</a:t>
            </a:r>
          </a:p>
        </p:txBody>
      </p:sp>
      <p:sp>
        <p:nvSpPr>
          <p:cNvPr id="34860" name="Rectangle 44"/>
          <p:cNvSpPr>
            <a:spLocks noChangeArrowheads="1"/>
          </p:cNvSpPr>
          <p:nvPr/>
        </p:nvSpPr>
        <p:spPr bwMode="auto">
          <a:xfrm>
            <a:off x="4708526" y="5029200"/>
            <a:ext cx="2225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修改教材库</a:t>
            </a:r>
          </a:p>
          <a:p>
            <a:r>
              <a:rPr lang="zh-CN" altLang="en-US" sz="2800" b="1">
                <a:solidFill>
                  <a:srgbClr val="01050F"/>
                </a:solidFill>
                <a:latin typeface="黑体" panose="02010609060101010101" pitchFamily="49" charset="-122"/>
                <a:ea typeface="黑体" panose="02010609060101010101" pitchFamily="49" charset="-122"/>
              </a:rPr>
              <a:t>存和待购量</a:t>
            </a:r>
          </a:p>
        </p:txBody>
      </p:sp>
      <p:sp>
        <p:nvSpPr>
          <p:cNvPr id="34861" name="Line 45"/>
          <p:cNvSpPr>
            <a:spLocks noChangeShapeType="1"/>
          </p:cNvSpPr>
          <p:nvPr/>
        </p:nvSpPr>
        <p:spPr bwMode="auto">
          <a:xfrm>
            <a:off x="1600200" y="838200"/>
            <a:ext cx="2209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2" name="Line 46"/>
          <p:cNvSpPr>
            <a:spLocks noChangeShapeType="1"/>
          </p:cNvSpPr>
          <p:nvPr/>
        </p:nvSpPr>
        <p:spPr bwMode="auto">
          <a:xfrm>
            <a:off x="1600200" y="1371600"/>
            <a:ext cx="2209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3" name="Line 47"/>
          <p:cNvSpPr>
            <a:spLocks noChangeShapeType="1"/>
          </p:cNvSpPr>
          <p:nvPr/>
        </p:nvSpPr>
        <p:spPr bwMode="auto">
          <a:xfrm>
            <a:off x="1600200" y="8382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64" name="Line 48"/>
          <p:cNvSpPr>
            <a:spLocks noChangeShapeType="1"/>
          </p:cNvSpPr>
          <p:nvPr/>
        </p:nvSpPr>
        <p:spPr bwMode="auto">
          <a:xfrm>
            <a:off x="2133600" y="8382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4865" name="Rectangle 49"/>
          <p:cNvSpPr>
            <a:spLocks noChangeArrowheads="1"/>
          </p:cNvSpPr>
          <p:nvPr/>
        </p:nvSpPr>
        <p:spPr bwMode="auto">
          <a:xfrm>
            <a:off x="1584326" y="7318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F2</a:t>
            </a:r>
            <a:endParaRPr lang="en-US" altLang="zh-CN" sz="3200" b="1">
              <a:latin typeface="黑体" panose="02010609060101010101" pitchFamily="49" charset="-122"/>
              <a:ea typeface="黑体" panose="02010609060101010101" pitchFamily="49" charset="-122"/>
            </a:endParaRPr>
          </a:p>
        </p:txBody>
      </p:sp>
      <p:sp>
        <p:nvSpPr>
          <p:cNvPr id="34866" name="Rectangle 50"/>
          <p:cNvSpPr>
            <a:spLocks noChangeArrowheads="1"/>
          </p:cNvSpPr>
          <p:nvPr/>
        </p:nvSpPr>
        <p:spPr bwMode="auto">
          <a:xfrm>
            <a:off x="2041526" y="852488"/>
            <a:ext cx="197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缺书登记表</a:t>
            </a:r>
          </a:p>
        </p:txBody>
      </p:sp>
      <p:sp>
        <p:nvSpPr>
          <p:cNvPr id="34867" name="Line 51"/>
          <p:cNvSpPr>
            <a:spLocks noChangeShapeType="1"/>
          </p:cNvSpPr>
          <p:nvPr/>
        </p:nvSpPr>
        <p:spPr bwMode="auto">
          <a:xfrm>
            <a:off x="8915400" y="2667000"/>
            <a:ext cx="0" cy="6096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8" name="Line 52"/>
          <p:cNvSpPr>
            <a:spLocks noChangeShapeType="1"/>
          </p:cNvSpPr>
          <p:nvPr/>
        </p:nvSpPr>
        <p:spPr bwMode="auto">
          <a:xfrm>
            <a:off x="5791200" y="2667000"/>
            <a:ext cx="0" cy="6096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9" name="Line 53"/>
          <p:cNvSpPr>
            <a:spLocks noChangeShapeType="1"/>
          </p:cNvSpPr>
          <p:nvPr/>
        </p:nvSpPr>
        <p:spPr bwMode="auto">
          <a:xfrm>
            <a:off x="7010400" y="1981200"/>
            <a:ext cx="0" cy="1295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0" name="Line 54"/>
          <p:cNvSpPr>
            <a:spLocks noChangeShapeType="1"/>
          </p:cNvSpPr>
          <p:nvPr/>
        </p:nvSpPr>
        <p:spPr bwMode="auto">
          <a:xfrm>
            <a:off x="7010400" y="1981200"/>
            <a:ext cx="3810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1" name="Line 55"/>
          <p:cNvSpPr>
            <a:spLocks noChangeShapeType="1"/>
          </p:cNvSpPr>
          <p:nvPr/>
        </p:nvSpPr>
        <p:spPr bwMode="auto">
          <a:xfrm>
            <a:off x="8001000" y="2667000"/>
            <a:ext cx="0" cy="1828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2" name="Line 56"/>
          <p:cNvSpPr>
            <a:spLocks noChangeShapeType="1"/>
          </p:cNvSpPr>
          <p:nvPr/>
        </p:nvSpPr>
        <p:spPr bwMode="auto">
          <a:xfrm flipH="1">
            <a:off x="8001000" y="4495800"/>
            <a:ext cx="6858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3" name="Line 57"/>
          <p:cNvSpPr>
            <a:spLocks noChangeShapeType="1"/>
          </p:cNvSpPr>
          <p:nvPr/>
        </p:nvSpPr>
        <p:spPr bwMode="auto">
          <a:xfrm>
            <a:off x="3467100" y="4686300"/>
            <a:ext cx="1295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4" name="Line 58"/>
          <p:cNvSpPr>
            <a:spLocks noChangeShapeType="1"/>
          </p:cNvSpPr>
          <p:nvPr/>
        </p:nvSpPr>
        <p:spPr bwMode="auto">
          <a:xfrm flipH="1">
            <a:off x="3352800" y="2133600"/>
            <a:ext cx="7620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5" name="Line 59"/>
          <p:cNvSpPr>
            <a:spLocks noChangeShapeType="1"/>
          </p:cNvSpPr>
          <p:nvPr/>
        </p:nvSpPr>
        <p:spPr bwMode="auto">
          <a:xfrm flipH="1">
            <a:off x="3352800" y="1676400"/>
            <a:ext cx="7620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6" name="Line 60"/>
          <p:cNvSpPr>
            <a:spLocks noChangeShapeType="1"/>
          </p:cNvSpPr>
          <p:nvPr/>
        </p:nvSpPr>
        <p:spPr bwMode="auto">
          <a:xfrm>
            <a:off x="3352800" y="2133600"/>
            <a:ext cx="0" cy="1143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7" name="Line 61"/>
          <p:cNvSpPr>
            <a:spLocks noChangeShapeType="1"/>
          </p:cNvSpPr>
          <p:nvPr/>
        </p:nvSpPr>
        <p:spPr bwMode="auto">
          <a:xfrm>
            <a:off x="3352800" y="1371600"/>
            <a:ext cx="0" cy="304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78" name="Rectangle 62"/>
          <p:cNvSpPr>
            <a:spLocks noChangeArrowheads="1"/>
          </p:cNvSpPr>
          <p:nvPr/>
        </p:nvSpPr>
        <p:spPr bwMode="auto">
          <a:xfrm>
            <a:off x="7527926" y="3214689"/>
            <a:ext cx="5429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chemeClr val="accent1"/>
                </a:solidFill>
                <a:latin typeface="黑体" panose="02010609060101010101" pitchFamily="49" charset="-122"/>
                <a:ea typeface="黑体" panose="02010609060101010101" pitchFamily="49" charset="-122"/>
              </a:rPr>
              <a:t>缺</a:t>
            </a:r>
          </a:p>
          <a:p>
            <a:r>
              <a:rPr lang="zh-CN" altLang="en-US" sz="2800" b="1">
                <a:solidFill>
                  <a:schemeClr val="accent1"/>
                </a:solidFill>
                <a:latin typeface="黑体" panose="02010609060101010101" pitchFamily="49" charset="-122"/>
                <a:ea typeface="黑体" panose="02010609060101010101" pitchFamily="49" charset="-122"/>
              </a:rPr>
              <a:t>书</a:t>
            </a:r>
          </a:p>
          <a:p>
            <a:r>
              <a:rPr lang="zh-CN" altLang="en-US" sz="2800" b="1">
                <a:solidFill>
                  <a:schemeClr val="accent1"/>
                </a:solidFill>
                <a:latin typeface="黑体" panose="02010609060101010101" pitchFamily="49" charset="-122"/>
                <a:ea typeface="黑体" panose="02010609060101010101" pitchFamily="49" charset="-122"/>
              </a:rPr>
              <a:t>单</a:t>
            </a:r>
          </a:p>
        </p:txBody>
      </p:sp>
      <p:sp>
        <p:nvSpPr>
          <p:cNvPr id="34879" name="Rectangle 63"/>
          <p:cNvSpPr>
            <a:spLocks noChangeArrowheads="1"/>
          </p:cNvSpPr>
          <p:nvPr/>
        </p:nvSpPr>
        <p:spPr bwMode="auto">
          <a:xfrm>
            <a:off x="2057400" y="50434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AC5232"/>
                </a:solidFill>
                <a:latin typeface="黑体" panose="02010609060101010101" pitchFamily="49" charset="-122"/>
                <a:ea typeface="黑体" panose="02010609060101010101" pitchFamily="49" charset="-122"/>
              </a:rPr>
              <a:t>教材入库信息</a:t>
            </a:r>
          </a:p>
        </p:txBody>
      </p:sp>
      <p:sp>
        <p:nvSpPr>
          <p:cNvPr id="34880" name="Rectangle 64"/>
          <p:cNvSpPr>
            <a:spLocks noChangeArrowheads="1"/>
          </p:cNvSpPr>
          <p:nvPr/>
        </p:nvSpPr>
        <p:spPr bwMode="auto">
          <a:xfrm>
            <a:off x="7454900" y="2965451"/>
            <a:ext cx="838200" cy="157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solidFill>
                  <a:srgbClr val="FC0128"/>
                </a:solidFill>
                <a:latin typeface="黑体" panose="02010609060101010101" pitchFamily="49" charset="-122"/>
                <a:ea typeface="黑体" panose="02010609060101010101" pitchFamily="49" charset="-122"/>
              </a:rPr>
              <a:t>缺书单</a:t>
            </a:r>
          </a:p>
        </p:txBody>
      </p:sp>
      <p:sp>
        <p:nvSpPr>
          <p:cNvPr id="34881" name="Rectangle 65"/>
          <p:cNvSpPr>
            <a:spLocks noChangeArrowheads="1"/>
          </p:cNvSpPr>
          <p:nvPr/>
        </p:nvSpPr>
        <p:spPr bwMode="auto">
          <a:xfrm>
            <a:off x="8839200" y="4191000"/>
            <a:ext cx="609600" cy="2438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680002480"/>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048000" y="228600"/>
            <a:ext cx="7246938" cy="1143000"/>
          </a:xfrm>
        </p:spPr>
        <p:txBody>
          <a:bodyPr/>
          <a:lstStyle/>
          <a:p>
            <a:pPr>
              <a:defRPr/>
            </a:pPr>
            <a:r>
              <a:rPr lang="zh-CN" altLang="en-US" sz="4000" u="sng">
                <a:latin typeface="宋体" pitchFamily="2" charset="-122"/>
              </a:rPr>
              <a:t>父图</a:t>
            </a:r>
            <a:r>
              <a:rPr lang="en-US" altLang="zh-CN" sz="4000" u="sng">
                <a:latin typeface="宋体" pitchFamily="2" charset="-122"/>
              </a:rPr>
              <a:t>-</a:t>
            </a:r>
            <a:r>
              <a:rPr lang="zh-CN" altLang="en-US" sz="4000" u="sng">
                <a:latin typeface="宋体" pitchFamily="2" charset="-122"/>
              </a:rPr>
              <a:t>子图平衡补充说明</a:t>
            </a:r>
          </a:p>
        </p:txBody>
      </p:sp>
      <p:grpSp>
        <p:nvGrpSpPr>
          <p:cNvPr id="35843" name="Group 3"/>
          <p:cNvGrpSpPr>
            <a:grpSpLocks/>
          </p:cNvGrpSpPr>
          <p:nvPr/>
        </p:nvGrpSpPr>
        <p:grpSpPr bwMode="auto">
          <a:xfrm>
            <a:off x="1647826" y="1444626"/>
            <a:ext cx="9020175" cy="5241925"/>
            <a:chOff x="78" y="910"/>
            <a:chExt cx="5682" cy="3302"/>
          </a:xfrm>
        </p:grpSpPr>
        <p:sp>
          <p:nvSpPr>
            <p:cNvPr id="35845" name="Rectangle 4"/>
            <p:cNvSpPr>
              <a:spLocks noChangeArrowheads="1"/>
            </p:cNvSpPr>
            <p:nvPr/>
          </p:nvSpPr>
          <p:spPr bwMode="auto">
            <a:xfrm>
              <a:off x="5314" y="1415"/>
              <a:ext cx="341"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领</a:t>
              </a:r>
            </a:p>
            <a:p>
              <a:r>
                <a:rPr lang="zh-CN" altLang="en-US" sz="2800" b="1">
                  <a:solidFill>
                    <a:srgbClr val="01050F"/>
                  </a:solidFill>
                  <a:latin typeface="黑体" panose="02010609060101010101" pitchFamily="49" charset="-122"/>
                  <a:ea typeface="黑体" panose="02010609060101010101" pitchFamily="49" charset="-122"/>
                </a:rPr>
                <a:t>书</a:t>
              </a:r>
            </a:p>
            <a:p>
              <a:r>
                <a:rPr lang="zh-CN" altLang="en-US" sz="2800" b="1">
                  <a:solidFill>
                    <a:srgbClr val="01050F"/>
                  </a:solidFill>
                  <a:latin typeface="黑体" panose="02010609060101010101" pitchFamily="49" charset="-122"/>
                  <a:ea typeface="黑体" panose="02010609060101010101" pitchFamily="49" charset="-122"/>
                </a:rPr>
                <a:t>单</a:t>
              </a:r>
            </a:p>
          </p:txBody>
        </p:sp>
        <p:sp>
          <p:nvSpPr>
            <p:cNvPr id="35846" name="Rectangle 5"/>
            <p:cNvSpPr>
              <a:spLocks noChangeArrowheads="1"/>
            </p:cNvSpPr>
            <p:nvPr/>
          </p:nvSpPr>
          <p:spPr bwMode="auto">
            <a:xfrm>
              <a:off x="774" y="1703"/>
              <a:ext cx="6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1.3</a:t>
              </a:r>
            </a:p>
          </p:txBody>
        </p:sp>
        <p:sp>
          <p:nvSpPr>
            <p:cNvPr id="35847" name="AutoShape 6"/>
            <p:cNvSpPr>
              <a:spLocks noChangeArrowheads="1"/>
            </p:cNvSpPr>
            <p:nvPr/>
          </p:nvSpPr>
          <p:spPr bwMode="auto">
            <a:xfrm>
              <a:off x="685" y="1792"/>
              <a:ext cx="807" cy="82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48" name="Line 7"/>
            <p:cNvSpPr>
              <a:spLocks noChangeShapeType="1"/>
            </p:cNvSpPr>
            <p:nvPr/>
          </p:nvSpPr>
          <p:spPr bwMode="auto">
            <a:xfrm>
              <a:off x="677" y="2023"/>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49" name="Line 8"/>
            <p:cNvSpPr>
              <a:spLocks noChangeShapeType="1"/>
            </p:cNvSpPr>
            <p:nvPr/>
          </p:nvSpPr>
          <p:spPr bwMode="auto">
            <a:xfrm>
              <a:off x="677" y="2420"/>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50" name="Line 9"/>
            <p:cNvSpPr>
              <a:spLocks noChangeShapeType="1"/>
            </p:cNvSpPr>
            <p:nvPr/>
          </p:nvSpPr>
          <p:spPr bwMode="auto">
            <a:xfrm>
              <a:off x="145" y="2261"/>
              <a:ext cx="532"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1" name="Line 10"/>
            <p:cNvSpPr>
              <a:spLocks noChangeShapeType="1"/>
            </p:cNvSpPr>
            <p:nvPr/>
          </p:nvSpPr>
          <p:spPr bwMode="auto">
            <a:xfrm>
              <a:off x="1500" y="2261"/>
              <a:ext cx="533"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2" name="Rectangle 11"/>
            <p:cNvSpPr>
              <a:spLocks noChangeArrowheads="1"/>
            </p:cNvSpPr>
            <p:nvPr/>
          </p:nvSpPr>
          <p:spPr bwMode="auto">
            <a:xfrm>
              <a:off x="78" y="1954"/>
              <a:ext cx="6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发票</a:t>
              </a:r>
            </a:p>
          </p:txBody>
        </p:sp>
        <p:sp>
          <p:nvSpPr>
            <p:cNvPr id="35853" name="Rectangle 12"/>
            <p:cNvSpPr>
              <a:spLocks noChangeArrowheads="1"/>
            </p:cNvSpPr>
            <p:nvPr/>
          </p:nvSpPr>
          <p:spPr bwMode="auto">
            <a:xfrm>
              <a:off x="4366" y="1693"/>
              <a:ext cx="8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1.3.3</a:t>
              </a:r>
            </a:p>
          </p:txBody>
        </p:sp>
        <p:sp>
          <p:nvSpPr>
            <p:cNvPr id="35854" name="AutoShape 13"/>
            <p:cNvSpPr>
              <a:spLocks noChangeArrowheads="1"/>
            </p:cNvSpPr>
            <p:nvPr/>
          </p:nvSpPr>
          <p:spPr bwMode="auto">
            <a:xfrm>
              <a:off x="4413" y="1792"/>
              <a:ext cx="806" cy="82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55" name="Line 14"/>
            <p:cNvSpPr>
              <a:spLocks noChangeShapeType="1"/>
            </p:cNvSpPr>
            <p:nvPr/>
          </p:nvSpPr>
          <p:spPr bwMode="auto">
            <a:xfrm>
              <a:off x="4405" y="2023"/>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56" name="Line 15"/>
            <p:cNvSpPr>
              <a:spLocks noChangeShapeType="1"/>
            </p:cNvSpPr>
            <p:nvPr/>
          </p:nvSpPr>
          <p:spPr bwMode="auto">
            <a:xfrm>
              <a:off x="4405" y="2420"/>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57" name="Line 16"/>
            <p:cNvSpPr>
              <a:spLocks noChangeShapeType="1"/>
            </p:cNvSpPr>
            <p:nvPr/>
          </p:nvSpPr>
          <p:spPr bwMode="auto">
            <a:xfrm>
              <a:off x="5228" y="2261"/>
              <a:ext cx="532"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Rectangle 17"/>
            <p:cNvSpPr>
              <a:spLocks noChangeArrowheads="1"/>
            </p:cNvSpPr>
            <p:nvPr/>
          </p:nvSpPr>
          <p:spPr bwMode="auto">
            <a:xfrm>
              <a:off x="3049" y="2367"/>
              <a:ext cx="111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1.3.2</a:t>
              </a:r>
            </a:p>
          </p:txBody>
        </p:sp>
        <p:sp>
          <p:nvSpPr>
            <p:cNvPr id="35859" name="AutoShape 18"/>
            <p:cNvSpPr>
              <a:spLocks noChangeArrowheads="1"/>
            </p:cNvSpPr>
            <p:nvPr/>
          </p:nvSpPr>
          <p:spPr bwMode="auto">
            <a:xfrm>
              <a:off x="3057" y="2466"/>
              <a:ext cx="807" cy="82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60" name="Line 19"/>
            <p:cNvSpPr>
              <a:spLocks noChangeShapeType="1"/>
            </p:cNvSpPr>
            <p:nvPr/>
          </p:nvSpPr>
          <p:spPr bwMode="auto">
            <a:xfrm>
              <a:off x="3049" y="2698"/>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61" name="Line 20"/>
            <p:cNvSpPr>
              <a:spLocks noChangeShapeType="1"/>
            </p:cNvSpPr>
            <p:nvPr/>
          </p:nvSpPr>
          <p:spPr bwMode="auto">
            <a:xfrm>
              <a:off x="3049" y="3094"/>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62" name="Line 21"/>
            <p:cNvSpPr>
              <a:spLocks noChangeShapeType="1"/>
            </p:cNvSpPr>
            <p:nvPr/>
          </p:nvSpPr>
          <p:spPr bwMode="auto">
            <a:xfrm>
              <a:off x="2517" y="2935"/>
              <a:ext cx="532"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3" name="Line 22"/>
            <p:cNvSpPr>
              <a:spLocks noChangeShapeType="1"/>
            </p:cNvSpPr>
            <p:nvPr/>
          </p:nvSpPr>
          <p:spPr bwMode="auto">
            <a:xfrm>
              <a:off x="3872" y="2935"/>
              <a:ext cx="194"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Rectangle 23"/>
            <p:cNvSpPr>
              <a:spLocks noChangeArrowheads="1"/>
            </p:cNvSpPr>
            <p:nvPr/>
          </p:nvSpPr>
          <p:spPr bwMode="auto">
            <a:xfrm>
              <a:off x="2457" y="2618"/>
              <a:ext cx="689"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教材</a:t>
              </a:r>
            </a:p>
            <a:p>
              <a:endParaRPr lang="en-US" altLang="zh-CN" sz="2800" b="1">
                <a:solidFill>
                  <a:srgbClr val="01050F"/>
                </a:solidFill>
                <a:latin typeface="黑体" panose="02010609060101010101" pitchFamily="49" charset="-122"/>
                <a:ea typeface="黑体" panose="02010609060101010101" pitchFamily="49" charset="-122"/>
              </a:endParaRPr>
            </a:p>
          </p:txBody>
        </p:sp>
        <p:sp>
          <p:nvSpPr>
            <p:cNvPr id="35865" name="Rectangle 24"/>
            <p:cNvSpPr>
              <a:spLocks noChangeArrowheads="1"/>
            </p:cNvSpPr>
            <p:nvPr/>
          </p:nvSpPr>
          <p:spPr bwMode="auto">
            <a:xfrm>
              <a:off x="3049" y="910"/>
              <a:ext cx="11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1.3.1</a:t>
              </a:r>
            </a:p>
          </p:txBody>
        </p:sp>
        <p:sp>
          <p:nvSpPr>
            <p:cNvPr id="35866" name="AutoShape 25"/>
            <p:cNvSpPr>
              <a:spLocks noChangeArrowheads="1"/>
            </p:cNvSpPr>
            <p:nvPr/>
          </p:nvSpPr>
          <p:spPr bwMode="auto">
            <a:xfrm>
              <a:off x="3057" y="999"/>
              <a:ext cx="807" cy="819"/>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67" name="Line 26"/>
            <p:cNvSpPr>
              <a:spLocks noChangeShapeType="1"/>
            </p:cNvSpPr>
            <p:nvPr/>
          </p:nvSpPr>
          <p:spPr bwMode="auto">
            <a:xfrm>
              <a:off x="3049" y="1230"/>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68" name="Line 27"/>
            <p:cNvSpPr>
              <a:spLocks noChangeShapeType="1"/>
            </p:cNvSpPr>
            <p:nvPr/>
          </p:nvSpPr>
          <p:spPr bwMode="auto">
            <a:xfrm>
              <a:off x="3049" y="1627"/>
              <a:ext cx="823"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5869" name="Line 28"/>
            <p:cNvSpPr>
              <a:spLocks noChangeShapeType="1"/>
            </p:cNvSpPr>
            <p:nvPr/>
          </p:nvSpPr>
          <p:spPr bwMode="auto">
            <a:xfrm>
              <a:off x="2517" y="1468"/>
              <a:ext cx="532"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Line 29"/>
            <p:cNvSpPr>
              <a:spLocks noChangeShapeType="1"/>
            </p:cNvSpPr>
            <p:nvPr/>
          </p:nvSpPr>
          <p:spPr bwMode="auto">
            <a:xfrm>
              <a:off x="4066" y="2063"/>
              <a:ext cx="339"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1" name="Rectangle 30"/>
            <p:cNvSpPr>
              <a:spLocks noChangeArrowheads="1"/>
            </p:cNvSpPr>
            <p:nvPr/>
          </p:nvSpPr>
          <p:spPr bwMode="auto">
            <a:xfrm>
              <a:off x="2457" y="1151"/>
              <a:ext cx="689"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学生</a:t>
              </a:r>
            </a:p>
            <a:p>
              <a:endParaRPr lang="en-US" altLang="zh-CN" sz="2800" b="1">
                <a:solidFill>
                  <a:srgbClr val="01050F"/>
                </a:solidFill>
                <a:latin typeface="黑体" panose="02010609060101010101" pitchFamily="49" charset="-122"/>
                <a:ea typeface="黑体" panose="02010609060101010101" pitchFamily="49" charset="-122"/>
              </a:endParaRPr>
            </a:p>
          </p:txBody>
        </p:sp>
        <p:sp>
          <p:nvSpPr>
            <p:cNvPr id="35872" name="Line 31"/>
            <p:cNvSpPr>
              <a:spLocks noChangeShapeType="1"/>
            </p:cNvSpPr>
            <p:nvPr/>
          </p:nvSpPr>
          <p:spPr bwMode="auto">
            <a:xfrm>
              <a:off x="4066" y="2341"/>
              <a:ext cx="339"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Line 32"/>
            <p:cNvSpPr>
              <a:spLocks noChangeShapeType="1"/>
            </p:cNvSpPr>
            <p:nvPr/>
          </p:nvSpPr>
          <p:spPr bwMode="auto">
            <a:xfrm>
              <a:off x="3872" y="1468"/>
              <a:ext cx="194"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4" name="Line 33"/>
            <p:cNvSpPr>
              <a:spLocks noChangeShapeType="1"/>
            </p:cNvSpPr>
            <p:nvPr/>
          </p:nvSpPr>
          <p:spPr bwMode="auto">
            <a:xfrm>
              <a:off x="4066" y="1468"/>
              <a:ext cx="0" cy="595"/>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Line 34"/>
            <p:cNvSpPr>
              <a:spLocks noChangeShapeType="1"/>
            </p:cNvSpPr>
            <p:nvPr/>
          </p:nvSpPr>
          <p:spPr bwMode="auto">
            <a:xfrm>
              <a:off x="4066" y="2341"/>
              <a:ext cx="0" cy="594"/>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6" name="Rectangle 35"/>
            <p:cNvSpPr>
              <a:spLocks noChangeArrowheads="1"/>
            </p:cNvSpPr>
            <p:nvPr/>
          </p:nvSpPr>
          <p:spPr bwMode="auto">
            <a:xfrm>
              <a:off x="1587" y="1435"/>
              <a:ext cx="341"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领</a:t>
              </a:r>
            </a:p>
            <a:p>
              <a:r>
                <a:rPr lang="zh-CN" altLang="en-US" sz="2800" b="1">
                  <a:solidFill>
                    <a:srgbClr val="01050F"/>
                  </a:solidFill>
                  <a:latin typeface="黑体" panose="02010609060101010101" pitchFamily="49" charset="-122"/>
                  <a:ea typeface="黑体" panose="02010609060101010101" pitchFamily="49" charset="-122"/>
                </a:rPr>
                <a:t>书</a:t>
              </a:r>
            </a:p>
            <a:p>
              <a:r>
                <a:rPr lang="zh-CN" altLang="en-US" sz="2800" b="1">
                  <a:solidFill>
                    <a:srgbClr val="01050F"/>
                  </a:solidFill>
                  <a:latin typeface="黑体" panose="02010609060101010101" pitchFamily="49" charset="-122"/>
                  <a:ea typeface="黑体" panose="02010609060101010101" pitchFamily="49" charset="-122"/>
                </a:rPr>
                <a:t>单</a:t>
              </a:r>
            </a:p>
          </p:txBody>
        </p:sp>
        <p:sp>
          <p:nvSpPr>
            <p:cNvPr id="35877" name="Rectangle 36"/>
            <p:cNvSpPr>
              <a:spLocks noChangeArrowheads="1"/>
            </p:cNvSpPr>
            <p:nvPr/>
          </p:nvSpPr>
          <p:spPr bwMode="auto">
            <a:xfrm>
              <a:off x="667" y="3808"/>
              <a:ext cx="93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01050F"/>
                  </a:solidFill>
                  <a:latin typeface="黑体" panose="02010609060101010101" pitchFamily="49" charset="-122"/>
                  <a:ea typeface="黑体" panose="02010609060101010101" pitchFamily="49" charset="-122"/>
                </a:rPr>
                <a:t>父图</a:t>
              </a:r>
            </a:p>
          </p:txBody>
        </p:sp>
        <p:sp>
          <p:nvSpPr>
            <p:cNvPr id="35878" name="Rectangle 37"/>
            <p:cNvSpPr>
              <a:spLocks noChangeArrowheads="1"/>
            </p:cNvSpPr>
            <p:nvPr/>
          </p:nvSpPr>
          <p:spPr bwMode="auto">
            <a:xfrm>
              <a:off x="3572" y="3806"/>
              <a:ext cx="9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01050F"/>
                  </a:solidFill>
                  <a:latin typeface="黑体" panose="02010609060101010101" pitchFamily="49" charset="-122"/>
                  <a:ea typeface="黑体" panose="02010609060101010101" pitchFamily="49" charset="-122"/>
                </a:rPr>
                <a:t>子图</a:t>
              </a:r>
            </a:p>
          </p:txBody>
        </p:sp>
        <p:sp>
          <p:nvSpPr>
            <p:cNvPr id="35879" name="Rectangle 38"/>
            <p:cNvSpPr>
              <a:spLocks noChangeArrowheads="1"/>
            </p:cNvSpPr>
            <p:nvPr/>
          </p:nvSpPr>
          <p:spPr bwMode="auto">
            <a:xfrm>
              <a:off x="2991" y="3411"/>
              <a:ext cx="228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solidFill>
                    <a:srgbClr val="01050F"/>
                  </a:solidFill>
                  <a:latin typeface="黑体" panose="02010609060101010101" pitchFamily="49" charset="-122"/>
                  <a:ea typeface="黑体" panose="02010609060101010101" pitchFamily="49" charset="-122"/>
                </a:rPr>
                <a:t>发票＝学生＋教材</a:t>
              </a:r>
            </a:p>
          </p:txBody>
        </p:sp>
        <p:sp>
          <p:nvSpPr>
            <p:cNvPr id="35880" name="Line 39"/>
            <p:cNvSpPr>
              <a:spLocks noChangeShapeType="1"/>
            </p:cNvSpPr>
            <p:nvPr/>
          </p:nvSpPr>
          <p:spPr bwMode="auto">
            <a:xfrm>
              <a:off x="2275" y="1032"/>
              <a:ext cx="0" cy="3093"/>
            </a:xfrm>
            <a:prstGeom prst="line">
              <a:avLst/>
            </a:prstGeom>
            <a:noFill/>
            <a:ln w="127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35844" name="Text Box 40"/>
          <p:cNvSpPr txBox="1">
            <a:spLocks noChangeArrowheads="1"/>
          </p:cNvSpPr>
          <p:nvPr/>
        </p:nvSpPr>
        <p:spPr bwMode="auto">
          <a:xfrm>
            <a:off x="1524000" y="1447800"/>
            <a:ext cx="342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AC5232"/>
                </a:solidFill>
              </a:rPr>
              <a:t>借助</a:t>
            </a:r>
            <a:r>
              <a:rPr lang="zh-CN" altLang="en-US" sz="3200" b="1" u="sng">
                <a:solidFill>
                  <a:srgbClr val="AC5232"/>
                </a:solidFill>
              </a:rPr>
              <a:t>数据字典</a:t>
            </a:r>
            <a:r>
              <a:rPr lang="zh-CN" altLang="en-US" sz="2800" b="1">
                <a:solidFill>
                  <a:srgbClr val="AC5232"/>
                </a:solidFill>
              </a:rPr>
              <a:t>判断：</a:t>
            </a:r>
          </a:p>
        </p:txBody>
      </p:sp>
    </p:spTree>
    <p:extLst>
      <p:ext uri="{BB962C8B-B14F-4D97-AF65-F5344CB8AC3E}">
        <p14:creationId xmlns:p14="http://schemas.microsoft.com/office/powerpoint/2010/main" val="1640120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1.1.2 </a:t>
            </a:r>
            <a:r>
              <a:rPr lang="zh-CN" altLang="en-US" dirty="0">
                <a:latin typeface="仿宋" panose="02010609060101010101" pitchFamily="49" charset="-122"/>
                <a:ea typeface="仿宋" panose="02010609060101010101" pitchFamily="49" charset="-122"/>
              </a:rPr>
              <a:t>模型的</a:t>
            </a:r>
            <a:r>
              <a:rPr lang="zh-CN" altLang="en-US" dirty="0" smtClean="0">
                <a:latin typeface="仿宋" panose="02010609060101010101" pitchFamily="49" charset="-122"/>
                <a:ea typeface="仿宋" panose="02010609060101010101" pitchFamily="49" charset="-122"/>
              </a:rPr>
              <a:t>组成</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1097279" y="1845734"/>
            <a:ext cx="6662763" cy="4023360"/>
          </a:xfrm>
        </p:spPr>
        <p:txBody>
          <a:bodyPr>
            <a:normAutofit fontScale="77500" lnSpcReduction="20000"/>
          </a:bodyPr>
          <a:lstStyle/>
          <a:p>
            <a:pPr>
              <a:lnSpc>
                <a:spcPct val="110000"/>
              </a:lnSpc>
            </a:pPr>
            <a:r>
              <a:rPr lang="zh-CN" altLang="en-US" dirty="0">
                <a:latin typeface="仿宋" panose="02010609060101010101" pitchFamily="49" charset="-122"/>
                <a:ea typeface="仿宋" panose="02010609060101010101" pitchFamily="49" charset="-122"/>
              </a:rPr>
              <a:t>模型是用来</a:t>
            </a:r>
            <a:r>
              <a:rPr lang="zh-CN" altLang="en-US" dirty="0" smtClean="0">
                <a:latin typeface="仿宋" panose="02010609060101010101" pitchFamily="49" charset="-122"/>
                <a:ea typeface="仿宋" panose="02010609060101010101" pitchFamily="49" charset="-122"/>
              </a:rPr>
              <a:t>描述</a:t>
            </a:r>
            <a:r>
              <a:rPr lang="zh-CN" altLang="en-US" dirty="0">
                <a:latin typeface="仿宋" panose="02010609060101010101" pitchFamily="49" charset="-122"/>
                <a:ea typeface="仿宋" panose="02010609060101010101" pitchFamily="49" charset="-122"/>
              </a:rPr>
              <a:t>现实系统的，一般由下列几个基本部分组成</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457200" indent="-457200">
              <a:lnSpc>
                <a:spcPct val="110000"/>
              </a:lnSpc>
              <a:buFont typeface="+mj-ea"/>
              <a:buAutoNum type="circleNumDbPlain"/>
            </a:pPr>
            <a:r>
              <a:rPr lang="zh-CN" altLang="en-US" b="1" dirty="0">
                <a:latin typeface="仿宋" panose="02010609060101010101" pitchFamily="49" charset="-122"/>
                <a:ea typeface="仿宋" panose="02010609060101010101" pitchFamily="49" charset="-122"/>
              </a:rPr>
              <a:t>系统</a:t>
            </a:r>
            <a:r>
              <a:rPr lang="zh-CN" altLang="en-US" dirty="0">
                <a:latin typeface="仿宋" panose="02010609060101010101" pitchFamily="49" charset="-122"/>
                <a:ea typeface="仿宋" panose="02010609060101010101" pitchFamily="49" charset="-122"/>
              </a:rPr>
              <a:t>，即描述的对象。　</a:t>
            </a:r>
          </a:p>
          <a:p>
            <a:pPr marL="457200" indent="-457200">
              <a:lnSpc>
                <a:spcPct val="110000"/>
              </a:lnSpc>
              <a:buFont typeface="+mj-ea"/>
              <a:buAutoNum type="circleNumDbPlain"/>
            </a:pPr>
            <a:r>
              <a:rPr lang="zh-CN" altLang="en-US" b="1" dirty="0">
                <a:latin typeface="仿宋" panose="02010609060101010101" pitchFamily="49" charset="-122"/>
                <a:ea typeface="仿宋" panose="02010609060101010101" pitchFamily="49" charset="-122"/>
              </a:rPr>
              <a:t>目标</a:t>
            </a:r>
            <a:r>
              <a:rPr lang="zh-CN" altLang="en-US" dirty="0">
                <a:latin typeface="仿宋" panose="02010609060101010101" pitchFamily="49" charset="-122"/>
                <a:ea typeface="仿宋" panose="02010609060101010101" pitchFamily="49" charset="-122"/>
              </a:rPr>
              <a:t>，系统的目标。　</a:t>
            </a:r>
          </a:p>
          <a:p>
            <a:pPr marL="457200" indent="-457200">
              <a:lnSpc>
                <a:spcPct val="110000"/>
              </a:lnSpc>
              <a:buFont typeface="+mj-ea"/>
              <a:buAutoNum type="circleNumDbPlain"/>
            </a:pPr>
            <a:r>
              <a:rPr lang="zh-CN" altLang="en-US" b="1" dirty="0">
                <a:latin typeface="仿宋" panose="02010609060101010101" pitchFamily="49" charset="-122"/>
                <a:ea typeface="仿宋" panose="02010609060101010101" pitchFamily="49" charset="-122"/>
              </a:rPr>
              <a:t>组分</a:t>
            </a:r>
            <a:r>
              <a:rPr lang="zh-CN" altLang="en-US" dirty="0">
                <a:latin typeface="仿宋" panose="02010609060101010101" pitchFamily="49" charset="-122"/>
                <a:ea typeface="仿宋" panose="02010609060101010101" pitchFamily="49" charset="-122"/>
              </a:rPr>
              <a:t>，构成系统的各种组分或子系统。</a:t>
            </a:r>
          </a:p>
          <a:p>
            <a:pPr marL="457200" indent="-457200">
              <a:lnSpc>
                <a:spcPct val="110000"/>
              </a:lnSpc>
              <a:buFont typeface="+mj-ea"/>
              <a:buAutoNum type="circleNumDbPlain"/>
            </a:pPr>
            <a:r>
              <a:rPr lang="zh-CN" altLang="en-US" b="1" dirty="0">
                <a:latin typeface="仿宋" panose="02010609060101010101" pitchFamily="49" charset="-122"/>
                <a:ea typeface="仿宋" panose="02010609060101010101" pitchFamily="49" charset="-122"/>
              </a:rPr>
              <a:t>约束条件</a:t>
            </a:r>
            <a:r>
              <a:rPr lang="zh-CN" altLang="en-US" dirty="0">
                <a:latin typeface="仿宋" panose="02010609060101010101" pitchFamily="49" charset="-122"/>
                <a:ea typeface="仿宋" panose="02010609060101010101" pitchFamily="49" charset="-122"/>
              </a:rPr>
              <a:t>，系统所处的环境及约束条件。 </a:t>
            </a:r>
          </a:p>
          <a:p>
            <a:pPr marL="457200" indent="-457200">
              <a:lnSpc>
                <a:spcPct val="110000"/>
              </a:lnSpc>
              <a:buFont typeface="+mj-ea"/>
              <a:buAutoNum type="circleNumDbPlain"/>
            </a:pPr>
            <a:r>
              <a:rPr lang="zh-CN" altLang="en-US" b="1" dirty="0">
                <a:latin typeface="仿宋" panose="02010609060101010101" pitchFamily="49" charset="-122"/>
                <a:ea typeface="仿宋" panose="02010609060101010101" pitchFamily="49" charset="-122"/>
              </a:rPr>
              <a:t>变量</a:t>
            </a:r>
            <a:r>
              <a:rPr lang="zh-CN" altLang="en-US" dirty="0">
                <a:latin typeface="仿宋" panose="02010609060101010101" pitchFamily="49" charset="-122"/>
                <a:ea typeface="仿宋" panose="02010609060101010101" pitchFamily="49" charset="-122"/>
              </a:rPr>
              <a:t>，表述各组分的量的变化，它分内部变量（系统内部）、外部变量（系统外部和环境）及状态变量</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a:p>
            <a:pPr marL="457200" indent="-457200">
              <a:lnSpc>
                <a:spcPct val="110000"/>
              </a:lnSpc>
              <a:buFont typeface="+mj-ea"/>
              <a:buAutoNum type="circleNumDbPlain"/>
            </a:pPr>
            <a:r>
              <a:rPr lang="zh-CN" altLang="en-US" b="1" dirty="0">
                <a:latin typeface="仿宋" panose="02010609060101010101" pitchFamily="49" charset="-122"/>
                <a:ea typeface="仿宋" panose="02010609060101010101" pitchFamily="49" charset="-122"/>
              </a:rPr>
              <a:t>相关</a:t>
            </a:r>
            <a:r>
              <a:rPr lang="zh-CN" altLang="en-US" dirty="0">
                <a:latin typeface="仿宋" panose="02010609060101010101" pitchFamily="49" charset="-122"/>
                <a:ea typeface="仿宋" panose="02010609060101010101" pitchFamily="49" charset="-122"/>
              </a:rPr>
              <a:t>，表述不同变量之间的数量关系。</a:t>
            </a:r>
          </a:p>
        </p:txBody>
      </p:sp>
      <p:pic>
        <p:nvPicPr>
          <p:cNvPr id="4" name="Picture 409"/>
          <p:cNvPicPr/>
          <p:nvPr/>
        </p:nvPicPr>
        <p:blipFill>
          <a:blip r:embed="rId2"/>
          <a:stretch>
            <a:fillRect/>
          </a:stretch>
        </p:blipFill>
        <p:spPr>
          <a:xfrm flipV="1">
            <a:off x="7430675" y="2331968"/>
            <a:ext cx="4201152" cy="2940248"/>
          </a:xfrm>
          <a:prstGeom prst="rect">
            <a:avLst/>
          </a:prstGeom>
        </p:spPr>
      </p:pic>
    </p:spTree>
    <p:extLst>
      <p:ext uri="{BB962C8B-B14F-4D97-AF65-F5344CB8AC3E}">
        <p14:creationId xmlns:p14="http://schemas.microsoft.com/office/powerpoint/2010/main" val="3218841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743200" y="228600"/>
            <a:ext cx="7246938" cy="1143000"/>
          </a:xfrm>
        </p:spPr>
        <p:txBody>
          <a:bodyPr/>
          <a:lstStyle/>
          <a:p>
            <a:pPr>
              <a:defRPr/>
            </a:pPr>
            <a:r>
              <a:rPr lang="zh-CN" altLang="en-US" sz="4000" u="sng">
                <a:latin typeface="宋体" pitchFamily="2" charset="-122"/>
              </a:rPr>
              <a:t>局部数据存储的使用</a:t>
            </a:r>
          </a:p>
        </p:txBody>
      </p:sp>
      <p:sp>
        <p:nvSpPr>
          <p:cNvPr id="36867" name="Rectangle 3"/>
          <p:cNvSpPr>
            <a:spLocks noGrp="1" noChangeArrowheads="1"/>
          </p:cNvSpPr>
          <p:nvPr>
            <p:ph idx="1"/>
          </p:nvPr>
        </p:nvSpPr>
        <p:spPr>
          <a:xfrm>
            <a:off x="1539875" y="1495425"/>
            <a:ext cx="8153400" cy="762000"/>
          </a:xfrm>
        </p:spPr>
        <p:txBody>
          <a:bodyPr/>
          <a:lstStyle/>
          <a:p>
            <a:pPr algn="just">
              <a:buFontTx/>
              <a:buNone/>
            </a:pPr>
            <a:r>
              <a:rPr lang="zh-CN" altLang="en-US" sz="3600" b="1">
                <a:solidFill>
                  <a:srgbClr val="AC5232"/>
                </a:solidFill>
                <a:latin typeface="宋体" panose="02010600030101010101" pitchFamily="2" charset="-122"/>
              </a:rPr>
              <a:t>出现在加工之间的界面时，才画出来。</a:t>
            </a:r>
          </a:p>
        </p:txBody>
      </p:sp>
      <p:sp>
        <p:nvSpPr>
          <p:cNvPr id="36868" name="Line 4"/>
          <p:cNvSpPr>
            <a:spLocks noChangeShapeType="1"/>
          </p:cNvSpPr>
          <p:nvPr/>
        </p:nvSpPr>
        <p:spPr bwMode="auto">
          <a:xfrm>
            <a:off x="6311900" y="1941513"/>
            <a:ext cx="0" cy="5029200"/>
          </a:xfrm>
          <a:prstGeom prst="line">
            <a:avLst/>
          </a:prstGeom>
          <a:noFill/>
          <a:ln w="12700">
            <a:solidFill>
              <a:schemeClr val="accent1"/>
            </a:solidFill>
            <a:prstDash val="lgDash"/>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869" name="Group 5"/>
          <p:cNvGrpSpPr>
            <a:grpSpLocks/>
          </p:cNvGrpSpPr>
          <p:nvPr/>
        </p:nvGrpSpPr>
        <p:grpSpPr bwMode="auto">
          <a:xfrm>
            <a:off x="1739900" y="1524001"/>
            <a:ext cx="8839200" cy="5224463"/>
            <a:chOff x="136" y="960"/>
            <a:chExt cx="5568" cy="3291"/>
          </a:xfrm>
        </p:grpSpPr>
        <p:sp>
          <p:nvSpPr>
            <p:cNvPr id="36870" name="Rectangle 6"/>
            <p:cNvSpPr>
              <a:spLocks noChangeArrowheads="1"/>
            </p:cNvSpPr>
            <p:nvPr/>
          </p:nvSpPr>
          <p:spPr bwMode="auto">
            <a:xfrm>
              <a:off x="4838" y="1050"/>
              <a:ext cx="4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XX</a:t>
              </a:r>
            </a:p>
          </p:txBody>
        </p:sp>
        <p:sp>
          <p:nvSpPr>
            <p:cNvPr id="36871" name="Oval 7"/>
            <p:cNvSpPr>
              <a:spLocks noChangeArrowheads="1"/>
            </p:cNvSpPr>
            <p:nvPr/>
          </p:nvSpPr>
          <p:spPr bwMode="auto">
            <a:xfrm>
              <a:off x="3552" y="1903"/>
              <a:ext cx="704" cy="656"/>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872" name="Rectangle 8"/>
            <p:cNvSpPr>
              <a:spLocks noChangeArrowheads="1"/>
            </p:cNvSpPr>
            <p:nvPr/>
          </p:nvSpPr>
          <p:spPr bwMode="auto">
            <a:xfrm>
              <a:off x="5224" y="1856"/>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Ｅ</a:t>
              </a:r>
            </a:p>
          </p:txBody>
        </p:sp>
        <p:sp>
          <p:nvSpPr>
            <p:cNvPr id="36873" name="Line 9"/>
            <p:cNvSpPr>
              <a:spLocks noChangeShapeType="1"/>
            </p:cNvSpPr>
            <p:nvPr/>
          </p:nvSpPr>
          <p:spPr bwMode="auto">
            <a:xfrm>
              <a:off x="4264" y="2231"/>
              <a:ext cx="384"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4" name="Line 10"/>
            <p:cNvSpPr>
              <a:spLocks noChangeShapeType="1"/>
            </p:cNvSpPr>
            <p:nvPr/>
          </p:nvSpPr>
          <p:spPr bwMode="auto">
            <a:xfrm>
              <a:off x="5272" y="2231"/>
              <a:ext cx="432"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5" name="Line 11"/>
            <p:cNvSpPr>
              <a:spLocks noChangeShapeType="1"/>
            </p:cNvSpPr>
            <p:nvPr/>
          </p:nvSpPr>
          <p:spPr bwMode="auto">
            <a:xfrm>
              <a:off x="3400" y="1511"/>
              <a:ext cx="240" cy="48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6" name="Rectangle 12"/>
            <p:cNvSpPr>
              <a:spLocks noChangeArrowheads="1"/>
            </p:cNvSpPr>
            <p:nvPr/>
          </p:nvSpPr>
          <p:spPr bwMode="auto">
            <a:xfrm>
              <a:off x="3496" y="2000"/>
              <a:ext cx="8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01050F"/>
                  </a:solidFill>
                  <a:latin typeface="黑体" panose="02010609060101010101" pitchFamily="49" charset="-122"/>
                  <a:ea typeface="黑体" panose="02010609060101010101" pitchFamily="49" charset="-122"/>
                </a:rPr>
                <a:t>２</a:t>
              </a:r>
              <a:r>
                <a:rPr lang="en-US" altLang="zh-CN" sz="3600" b="1">
                  <a:solidFill>
                    <a:srgbClr val="01050F"/>
                  </a:solidFill>
                  <a:latin typeface="黑体" panose="02010609060101010101" pitchFamily="49" charset="-122"/>
                  <a:ea typeface="黑体" panose="02010609060101010101" pitchFamily="49" charset="-122"/>
                </a:rPr>
                <a:t>.1</a:t>
              </a:r>
            </a:p>
          </p:txBody>
        </p:sp>
        <p:sp>
          <p:nvSpPr>
            <p:cNvPr id="36877" name="Line 13"/>
            <p:cNvSpPr>
              <a:spLocks noChangeShapeType="1"/>
            </p:cNvSpPr>
            <p:nvPr/>
          </p:nvSpPr>
          <p:spPr bwMode="auto">
            <a:xfrm>
              <a:off x="4616" y="1463"/>
              <a:ext cx="9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Oval 14"/>
            <p:cNvSpPr>
              <a:spLocks noChangeArrowheads="1"/>
            </p:cNvSpPr>
            <p:nvPr/>
          </p:nvSpPr>
          <p:spPr bwMode="auto">
            <a:xfrm>
              <a:off x="4608" y="1903"/>
              <a:ext cx="704" cy="656"/>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879" name="Rectangle 15"/>
            <p:cNvSpPr>
              <a:spLocks noChangeArrowheads="1"/>
            </p:cNvSpPr>
            <p:nvPr/>
          </p:nvSpPr>
          <p:spPr bwMode="auto">
            <a:xfrm>
              <a:off x="4552" y="2000"/>
              <a:ext cx="8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01050F"/>
                  </a:solidFill>
                  <a:latin typeface="黑体" panose="02010609060101010101" pitchFamily="49" charset="-122"/>
                  <a:ea typeface="黑体" panose="02010609060101010101" pitchFamily="49" charset="-122"/>
                </a:rPr>
                <a:t>２</a:t>
              </a:r>
              <a:r>
                <a:rPr lang="en-US" altLang="zh-CN" sz="3600" b="1">
                  <a:solidFill>
                    <a:srgbClr val="01050F"/>
                  </a:solidFill>
                  <a:latin typeface="黑体" panose="02010609060101010101" pitchFamily="49" charset="-122"/>
                  <a:ea typeface="黑体" panose="02010609060101010101" pitchFamily="49" charset="-122"/>
                </a:rPr>
                <a:t>.2</a:t>
              </a:r>
            </a:p>
          </p:txBody>
        </p:sp>
        <p:sp>
          <p:nvSpPr>
            <p:cNvPr id="36880" name="Oval 16"/>
            <p:cNvSpPr>
              <a:spLocks noChangeArrowheads="1"/>
            </p:cNvSpPr>
            <p:nvPr/>
          </p:nvSpPr>
          <p:spPr bwMode="auto">
            <a:xfrm>
              <a:off x="4176" y="2959"/>
              <a:ext cx="704" cy="656"/>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881" name="Line 17"/>
            <p:cNvSpPr>
              <a:spLocks noChangeShapeType="1"/>
            </p:cNvSpPr>
            <p:nvPr/>
          </p:nvSpPr>
          <p:spPr bwMode="auto">
            <a:xfrm>
              <a:off x="4024" y="2567"/>
              <a:ext cx="240" cy="43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2" name="Rectangle 18"/>
            <p:cNvSpPr>
              <a:spLocks noChangeArrowheads="1"/>
            </p:cNvSpPr>
            <p:nvPr/>
          </p:nvSpPr>
          <p:spPr bwMode="auto">
            <a:xfrm>
              <a:off x="4120" y="3056"/>
              <a:ext cx="8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01050F"/>
                  </a:solidFill>
                  <a:latin typeface="黑体" panose="02010609060101010101" pitchFamily="49" charset="-122"/>
                  <a:ea typeface="黑体" panose="02010609060101010101" pitchFamily="49" charset="-122"/>
                </a:rPr>
                <a:t>２</a:t>
              </a:r>
              <a:r>
                <a:rPr lang="en-US" altLang="zh-CN" sz="3600" b="1">
                  <a:solidFill>
                    <a:srgbClr val="01050F"/>
                  </a:solidFill>
                  <a:latin typeface="黑体" panose="02010609060101010101" pitchFamily="49" charset="-122"/>
                  <a:ea typeface="黑体" panose="02010609060101010101" pitchFamily="49" charset="-122"/>
                </a:rPr>
                <a:t>.3</a:t>
              </a:r>
            </a:p>
          </p:txBody>
        </p:sp>
        <p:sp>
          <p:nvSpPr>
            <p:cNvPr id="36883" name="Line 19"/>
            <p:cNvSpPr>
              <a:spLocks noChangeShapeType="1"/>
            </p:cNvSpPr>
            <p:nvPr/>
          </p:nvSpPr>
          <p:spPr bwMode="auto">
            <a:xfrm>
              <a:off x="4648" y="3623"/>
              <a:ext cx="240" cy="43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4" name="Rectangle 20"/>
            <p:cNvSpPr>
              <a:spLocks noChangeArrowheads="1"/>
            </p:cNvSpPr>
            <p:nvPr/>
          </p:nvSpPr>
          <p:spPr bwMode="auto">
            <a:xfrm>
              <a:off x="4792" y="3632"/>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Ｆ</a:t>
              </a:r>
            </a:p>
          </p:txBody>
        </p:sp>
        <p:sp>
          <p:nvSpPr>
            <p:cNvPr id="36885" name="Rectangle 21"/>
            <p:cNvSpPr>
              <a:spLocks noChangeArrowheads="1"/>
            </p:cNvSpPr>
            <p:nvPr/>
          </p:nvSpPr>
          <p:spPr bwMode="auto">
            <a:xfrm>
              <a:off x="3408" y="1386"/>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Ｄ</a:t>
              </a:r>
            </a:p>
          </p:txBody>
        </p:sp>
        <p:sp>
          <p:nvSpPr>
            <p:cNvPr id="36886" name="Line 22"/>
            <p:cNvSpPr>
              <a:spLocks noChangeShapeType="1"/>
            </p:cNvSpPr>
            <p:nvPr/>
          </p:nvSpPr>
          <p:spPr bwMode="auto">
            <a:xfrm flipV="1">
              <a:off x="4984" y="1463"/>
              <a:ext cx="0" cy="432"/>
            </a:xfrm>
            <a:prstGeom prst="line">
              <a:avLst/>
            </a:prstGeom>
            <a:noFill/>
            <a:ln w="2540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7" name="Oval 23"/>
            <p:cNvSpPr>
              <a:spLocks noChangeArrowheads="1"/>
            </p:cNvSpPr>
            <p:nvPr/>
          </p:nvSpPr>
          <p:spPr bwMode="auto">
            <a:xfrm>
              <a:off x="288" y="1903"/>
              <a:ext cx="704" cy="656"/>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888" name="Rectangle 24"/>
            <p:cNvSpPr>
              <a:spLocks noChangeArrowheads="1"/>
            </p:cNvSpPr>
            <p:nvPr/>
          </p:nvSpPr>
          <p:spPr bwMode="auto">
            <a:xfrm>
              <a:off x="2200" y="1856"/>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Ｃ</a:t>
              </a:r>
            </a:p>
          </p:txBody>
        </p:sp>
        <p:sp>
          <p:nvSpPr>
            <p:cNvPr id="36889" name="Line 25"/>
            <p:cNvSpPr>
              <a:spLocks noChangeShapeType="1"/>
            </p:cNvSpPr>
            <p:nvPr/>
          </p:nvSpPr>
          <p:spPr bwMode="auto">
            <a:xfrm>
              <a:off x="1000" y="2231"/>
              <a:ext cx="48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0" name="Line 26"/>
            <p:cNvSpPr>
              <a:spLocks noChangeShapeType="1"/>
            </p:cNvSpPr>
            <p:nvPr/>
          </p:nvSpPr>
          <p:spPr bwMode="auto">
            <a:xfrm>
              <a:off x="2200" y="2231"/>
              <a:ext cx="52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Line 27"/>
            <p:cNvSpPr>
              <a:spLocks noChangeShapeType="1"/>
            </p:cNvSpPr>
            <p:nvPr/>
          </p:nvSpPr>
          <p:spPr bwMode="auto">
            <a:xfrm>
              <a:off x="136" y="1511"/>
              <a:ext cx="240" cy="48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2" name="Rectangle 28"/>
            <p:cNvSpPr>
              <a:spLocks noChangeArrowheads="1"/>
            </p:cNvSpPr>
            <p:nvPr/>
          </p:nvSpPr>
          <p:spPr bwMode="auto">
            <a:xfrm>
              <a:off x="472" y="2000"/>
              <a:ext cx="432" cy="48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400" b="1">
                  <a:solidFill>
                    <a:srgbClr val="01050F"/>
                  </a:solidFill>
                  <a:latin typeface="黑体" panose="02010609060101010101" pitchFamily="49" charset="-122"/>
                  <a:ea typeface="黑体" panose="02010609060101010101" pitchFamily="49" charset="-122"/>
                </a:rPr>
                <a:t>1</a:t>
              </a:r>
            </a:p>
          </p:txBody>
        </p:sp>
        <p:sp>
          <p:nvSpPr>
            <p:cNvPr id="36893" name="Oval 29"/>
            <p:cNvSpPr>
              <a:spLocks noChangeArrowheads="1"/>
            </p:cNvSpPr>
            <p:nvPr/>
          </p:nvSpPr>
          <p:spPr bwMode="auto">
            <a:xfrm>
              <a:off x="1488" y="1903"/>
              <a:ext cx="704" cy="656"/>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894" name="Rectangle 30"/>
            <p:cNvSpPr>
              <a:spLocks noChangeArrowheads="1"/>
            </p:cNvSpPr>
            <p:nvPr/>
          </p:nvSpPr>
          <p:spPr bwMode="auto">
            <a:xfrm>
              <a:off x="1624" y="2000"/>
              <a:ext cx="57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a:solidFill>
                    <a:srgbClr val="01050F"/>
                  </a:solidFill>
                  <a:latin typeface="黑体" panose="02010609060101010101" pitchFamily="49" charset="-122"/>
                  <a:ea typeface="黑体" panose="02010609060101010101" pitchFamily="49" charset="-122"/>
                </a:rPr>
                <a:t>３</a:t>
              </a:r>
            </a:p>
          </p:txBody>
        </p:sp>
        <p:sp>
          <p:nvSpPr>
            <p:cNvPr id="36895" name="Oval 31"/>
            <p:cNvSpPr>
              <a:spLocks noChangeArrowheads="1"/>
            </p:cNvSpPr>
            <p:nvPr/>
          </p:nvSpPr>
          <p:spPr bwMode="auto">
            <a:xfrm>
              <a:off x="912" y="2959"/>
              <a:ext cx="704" cy="656"/>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896" name="Line 32"/>
            <p:cNvSpPr>
              <a:spLocks noChangeShapeType="1"/>
            </p:cNvSpPr>
            <p:nvPr/>
          </p:nvSpPr>
          <p:spPr bwMode="auto">
            <a:xfrm>
              <a:off x="760" y="2567"/>
              <a:ext cx="240" cy="43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7" name="Rectangle 33"/>
            <p:cNvSpPr>
              <a:spLocks noChangeArrowheads="1"/>
            </p:cNvSpPr>
            <p:nvPr/>
          </p:nvSpPr>
          <p:spPr bwMode="auto">
            <a:xfrm>
              <a:off x="1048" y="3056"/>
              <a:ext cx="672"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a:solidFill>
                    <a:srgbClr val="01050F"/>
                  </a:solidFill>
                  <a:latin typeface="黑体" panose="02010609060101010101" pitchFamily="49" charset="-122"/>
                  <a:ea typeface="黑体" panose="02010609060101010101" pitchFamily="49" charset="-122"/>
                </a:rPr>
                <a:t>２</a:t>
              </a:r>
            </a:p>
          </p:txBody>
        </p:sp>
        <p:sp>
          <p:nvSpPr>
            <p:cNvPr id="36898" name="Line 34"/>
            <p:cNvSpPr>
              <a:spLocks noChangeShapeType="1"/>
            </p:cNvSpPr>
            <p:nvPr/>
          </p:nvSpPr>
          <p:spPr bwMode="auto">
            <a:xfrm>
              <a:off x="1384" y="3623"/>
              <a:ext cx="240" cy="43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9" name="Rectangle 35"/>
            <p:cNvSpPr>
              <a:spLocks noChangeArrowheads="1"/>
            </p:cNvSpPr>
            <p:nvPr/>
          </p:nvSpPr>
          <p:spPr bwMode="auto">
            <a:xfrm>
              <a:off x="1528" y="3632"/>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Ｆ</a:t>
              </a:r>
            </a:p>
          </p:txBody>
        </p:sp>
        <p:sp>
          <p:nvSpPr>
            <p:cNvPr id="36900" name="Rectangle 36"/>
            <p:cNvSpPr>
              <a:spLocks noChangeArrowheads="1"/>
            </p:cNvSpPr>
            <p:nvPr/>
          </p:nvSpPr>
          <p:spPr bwMode="auto">
            <a:xfrm>
              <a:off x="144" y="1386"/>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Ａ</a:t>
              </a:r>
            </a:p>
          </p:txBody>
        </p:sp>
        <p:sp>
          <p:nvSpPr>
            <p:cNvPr id="36901" name="Rectangle 37"/>
            <p:cNvSpPr>
              <a:spLocks noChangeArrowheads="1"/>
            </p:cNvSpPr>
            <p:nvPr/>
          </p:nvSpPr>
          <p:spPr bwMode="auto">
            <a:xfrm>
              <a:off x="856" y="2480"/>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Ｄ</a:t>
              </a:r>
            </a:p>
          </p:txBody>
        </p:sp>
        <p:sp>
          <p:nvSpPr>
            <p:cNvPr id="36902" name="Line 38"/>
            <p:cNvSpPr>
              <a:spLocks noChangeShapeType="1"/>
            </p:cNvSpPr>
            <p:nvPr/>
          </p:nvSpPr>
          <p:spPr bwMode="auto">
            <a:xfrm>
              <a:off x="1624" y="3287"/>
              <a:ext cx="52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3" name="Rectangle 39"/>
            <p:cNvSpPr>
              <a:spLocks noChangeArrowheads="1"/>
            </p:cNvSpPr>
            <p:nvPr/>
          </p:nvSpPr>
          <p:spPr bwMode="auto">
            <a:xfrm>
              <a:off x="1624" y="2912"/>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Ｅ</a:t>
              </a:r>
            </a:p>
          </p:txBody>
        </p:sp>
        <p:sp>
          <p:nvSpPr>
            <p:cNvPr id="36904" name="Rectangle 40"/>
            <p:cNvSpPr>
              <a:spLocks noChangeArrowheads="1"/>
            </p:cNvSpPr>
            <p:nvPr/>
          </p:nvSpPr>
          <p:spPr bwMode="auto">
            <a:xfrm>
              <a:off x="952" y="1856"/>
              <a:ext cx="4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rgbClr val="01050F"/>
                  </a:solidFill>
                  <a:latin typeface="黑体" panose="02010609060101010101" pitchFamily="49" charset="-122"/>
                  <a:ea typeface="黑体" panose="02010609060101010101" pitchFamily="49" charset="-122"/>
                </a:rPr>
                <a:t>Ｂ</a:t>
              </a:r>
            </a:p>
          </p:txBody>
        </p:sp>
        <p:sp>
          <p:nvSpPr>
            <p:cNvPr id="36905" name="Rectangle 41"/>
            <p:cNvSpPr>
              <a:spLocks noChangeArrowheads="1"/>
            </p:cNvSpPr>
            <p:nvPr/>
          </p:nvSpPr>
          <p:spPr bwMode="auto">
            <a:xfrm>
              <a:off x="480" y="3834"/>
              <a:ext cx="72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父图</a:t>
              </a:r>
            </a:p>
          </p:txBody>
        </p:sp>
        <p:sp>
          <p:nvSpPr>
            <p:cNvPr id="36906" name="Rectangle 42"/>
            <p:cNvSpPr>
              <a:spLocks noChangeArrowheads="1"/>
            </p:cNvSpPr>
            <p:nvPr/>
          </p:nvSpPr>
          <p:spPr bwMode="auto">
            <a:xfrm>
              <a:off x="3360" y="3882"/>
              <a:ext cx="63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子图</a:t>
              </a:r>
            </a:p>
          </p:txBody>
        </p:sp>
        <p:sp>
          <p:nvSpPr>
            <p:cNvPr id="36907" name="Line 43"/>
            <p:cNvSpPr>
              <a:spLocks noChangeShapeType="1"/>
            </p:cNvSpPr>
            <p:nvPr/>
          </p:nvSpPr>
          <p:spPr bwMode="auto">
            <a:xfrm flipH="1">
              <a:off x="4128" y="1488"/>
              <a:ext cx="720" cy="48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8" name="Oval 44"/>
            <p:cNvSpPr>
              <a:spLocks noChangeArrowheads="1"/>
            </p:cNvSpPr>
            <p:nvPr/>
          </p:nvSpPr>
          <p:spPr bwMode="auto">
            <a:xfrm>
              <a:off x="4704" y="960"/>
              <a:ext cx="720" cy="576"/>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12599698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346326" y="3046413"/>
            <a:ext cx="176847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购书单</a:t>
            </a:r>
          </a:p>
        </p:txBody>
      </p:sp>
      <p:sp>
        <p:nvSpPr>
          <p:cNvPr id="37891" name="Rectangle 3"/>
          <p:cNvSpPr>
            <a:spLocks noChangeArrowheads="1"/>
          </p:cNvSpPr>
          <p:nvPr/>
        </p:nvSpPr>
        <p:spPr bwMode="auto">
          <a:xfrm>
            <a:off x="8077200" y="2986088"/>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solidFill>
                  <a:srgbClr val="01050F"/>
                </a:solidFill>
                <a:latin typeface="黑体" panose="02010609060101010101" pitchFamily="49" charset="-122"/>
                <a:ea typeface="黑体" panose="02010609060101010101" pitchFamily="49" charset="-122"/>
              </a:rPr>
              <a:t>缺书</a:t>
            </a:r>
            <a:r>
              <a:rPr lang="zh-CN" altLang="en-US" sz="3200" b="1">
                <a:solidFill>
                  <a:srgbClr val="01050F"/>
                </a:solidFill>
                <a:latin typeface="黑体" panose="02010609060101010101" pitchFamily="49" charset="-122"/>
                <a:ea typeface="黑体" panose="02010609060101010101" pitchFamily="49" charset="-122"/>
              </a:rPr>
              <a:t>单</a:t>
            </a:r>
          </a:p>
        </p:txBody>
      </p:sp>
      <p:sp>
        <p:nvSpPr>
          <p:cNvPr id="37892" name="Rectangle 4"/>
          <p:cNvSpPr>
            <a:spLocks noChangeArrowheads="1"/>
          </p:cNvSpPr>
          <p:nvPr/>
        </p:nvSpPr>
        <p:spPr bwMode="auto">
          <a:xfrm>
            <a:off x="3946526" y="3429000"/>
            <a:ext cx="1539875"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销售</a:t>
            </a:r>
          </a:p>
          <a:p>
            <a:r>
              <a:rPr lang="zh-CN" altLang="en-US" sz="3200" b="1">
                <a:solidFill>
                  <a:srgbClr val="01050F"/>
                </a:solidFill>
                <a:latin typeface="黑体" panose="02010609060101010101" pitchFamily="49" charset="-122"/>
                <a:ea typeface="黑体" panose="02010609060101010101" pitchFamily="49" charset="-122"/>
              </a:rPr>
              <a:t>教材</a:t>
            </a:r>
          </a:p>
        </p:txBody>
      </p:sp>
      <p:sp>
        <p:nvSpPr>
          <p:cNvPr id="37893" name="Rectangle 5"/>
          <p:cNvSpPr>
            <a:spLocks noChangeArrowheads="1"/>
          </p:cNvSpPr>
          <p:nvPr/>
        </p:nvSpPr>
        <p:spPr bwMode="auto">
          <a:xfrm>
            <a:off x="6858000" y="3443288"/>
            <a:ext cx="14478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采购</a:t>
            </a:r>
          </a:p>
          <a:p>
            <a:r>
              <a:rPr lang="zh-CN" altLang="en-US" sz="3200" b="1">
                <a:solidFill>
                  <a:srgbClr val="01050F"/>
                </a:solidFill>
                <a:latin typeface="黑体" panose="02010609060101010101" pitchFamily="49" charset="-122"/>
                <a:ea typeface="黑体" panose="02010609060101010101" pitchFamily="49" charset="-122"/>
              </a:rPr>
              <a:t>教材</a:t>
            </a:r>
          </a:p>
        </p:txBody>
      </p:sp>
      <p:sp>
        <p:nvSpPr>
          <p:cNvPr id="37894" name="Line 6"/>
          <p:cNvSpPr>
            <a:spLocks noChangeShapeType="1"/>
          </p:cNvSpPr>
          <p:nvPr/>
        </p:nvSpPr>
        <p:spPr bwMode="auto">
          <a:xfrm>
            <a:off x="2438400" y="3657600"/>
            <a:ext cx="13716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5" name="Line 7"/>
          <p:cNvSpPr>
            <a:spLocks noChangeShapeType="1"/>
          </p:cNvSpPr>
          <p:nvPr/>
        </p:nvSpPr>
        <p:spPr bwMode="auto">
          <a:xfrm>
            <a:off x="8001000" y="3657600"/>
            <a:ext cx="1676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6" name="Rectangle 8"/>
          <p:cNvSpPr>
            <a:spLocks noChangeArrowheads="1"/>
          </p:cNvSpPr>
          <p:nvPr/>
        </p:nvSpPr>
        <p:spPr bwMode="auto">
          <a:xfrm>
            <a:off x="4114800" y="2909888"/>
            <a:ext cx="38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1</a:t>
            </a:r>
          </a:p>
        </p:txBody>
      </p:sp>
      <p:sp>
        <p:nvSpPr>
          <p:cNvPr id="37897" name="Rectangle 9"/>
          <p:cNvSpPr>
            <a:spLocks noChangeArrowheads="1"/>
          </p:cNvSpPr>
          <p:nvPr/>
        </p:nvSpPr>
        <p:spPr bwMode="auto">
          <a:xfrm>
            <a:off x="7239000" y="2909888"/>
            <a:ext cx="38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a:t>
            </a:r>
          </a:p>
        </p:txBody>
      </p:sp>
      <p:sp>
        <p:nvSpPr>
          <p:cNvPr id="37898" name="Line 10"/>
          <p:cNvSpPr>
            <a:spLocks noChangeShapeType="1"/>
          </p:cNvSpPr>
          <p:nvPr/>
        </p:nvSpPr>
        <p:spPr bwMode="auto">
          <a:xfrm>
            <a:off x="4953000" y="48768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9" name="Line 11"/>
          <p:cNvSpPr>
            <a:spLocks noChangeShapeType="1"/>
          </p:cNvSpPr>
          <p:nvPr/>
        </p:nvSpPr>
        <p:spPr bwMode="auto">
          <a:xfrm>
            <a:off x="6934200" y="48768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0" name="Rectangle 12"/>
          <p:cNvSpPr>
            <a:spLocks noGrp="1" noChangeArrowheads="1"/>
          </p:cNvSpPr>
          <p:nvPr>
            <p:ph type="title"/>
          </p:nvPr>
        </p:nvSpPr>
        <p:spPr>
          <a:xfrm>
            <a:off x="1524000" y="57150"/>
            <a:ext cx="9067800" cy="933450"/>
          </a:xfrm>
        </p:spPr>
        <p:txBody>
          <a:bodyPr vert="horz" lIns="92075" tIns="46038" rIns="92075" bIns="46038" rtlCol="0" anchor="ctr">
            <a:normAutofit/>
          </a:bodyPr>
          <a:lstStyle/>
          <a:p>
            <a:pPr>
              <a:defRPr/>
            </a:pPr>
            <a:r>
              <a:rPr lang="zh-CN" altLang="en-US" b="1"/>
              <a:t>第二层</a:t>
            </a:r>
            <a:r>
              <a:rPr lang="en-US" altLang="zh-CN" b="1"/>
              <a:t>DFD(</a:t>
            </a:r>
            <a:r>
              <a:rPr lang="zh-CN" altLang="en-US" b="1"/>
              <a:t>０层</a:t>
            </a:r>
            <a:r>
              <a:rPr lang="en-US" altLang="zh-CN" b="1"/>
              <a:t>)  </a:t>
            </a:r>
            <a:r>
              <a:rPr lang="zh-CN" altLang="en-US" sz="4000" b="1"/>
              <a:t>教材购销系统　</a:t>
            </a:r>
          </a:p>
        </p:txBody>
      </p:sp>
      <p:sp>
        <p:nvSpPr>
          <p:cNvPr id="37901" name="AutoShape 13"/>
          <p:cNvSpPr>
            <a:spLocks noChangeArrowheads="1"/>
          </p:cNvSpPr>
          <p:nvPr/>
        </p:nvSpPr>
        <p:spPr bwMode="auto">
          <a:xfrm>
            <a:off x="3822700" y="2984500"/>
            <a:ext cx="13462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902" name="Line 14"/>
          <p:cNvSpPr>
            <a:spLocks noChangeShapeType="1"/>
          </p:cNvSpPr>
          <p:nvPr/>
        </p:nvSpPr>
        <p:spPr bwMode="auto">
          <a:xfrm>
            <a:off x="3810000" y="3429000"/>
            <a:ext cx="13716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03" name="AutoShape 15"/>
          <p:cNvSpPr>
            <a:spLocks noChangeArrowheads="1"/>
          </p:cNvSpPr>
          <p:nvPr/>
        </p:nvSpPr>
        <p:spPr bwMode="auto">
          <a:xfrm>
            <a:off x="6718300" y="2984500"/>
            <a:ext cx="12700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904" name="Line 16"/>
          <p:cNvSpPr>
            <a:spLocks noChangeShapeType="1"/>
          </p:cNvSpPr>
          <p:nvPr/>
        </p:nvSpPr>
        <p:spPr bwMode="auto">
          <a:xfrm>
            <a:off x="6705600" y="34290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05" name="Line 17"/>
          <p:cNvSpPr>
            <a:spLocks noChangeShapeType="1"/>
          </p:cNvSpPr>
          <p:nvPr/>
        </p:nvSpPr>
        <p:spPr bwMode="auto">
          <a:xfrm>
            <a:off x="7924800" y="4495800"/>
            <a:ext cx="1752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06" name="Line 18"/>
          <p:cNvSpPr>
            <a:spLocks noChangeShapeType="1"/>
          </p:cNvSpPr>
          <p:nvPr/>
        </p:nvSpPr>
        <p:spPr bwMode="auto">
          <a:xfrm>
            <a:off x="4648200" y="12192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7" name="Line 19"/>
          <p:cNvSpPr>
            <a:spLocks noChangeShapeType="1"/>
          </p:cNvSpPr>
          <p:nvPr/>
        </p:nvSpPr>
        <p:spPr bwMode="auto">
          <a:xfrm>
            <a:off x="4648200" y="19812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8" name="Line 20"/>
          <p:cNvSpPr>
            <a:spLocks noChangeShapeType="1"/>
          </p:cNvSpPr>
          <p:nvPr/>
        </p:nvSpPr>
        <p:spPr bwMode="auto">
          <a:xfrm>
            <a:off x="4648200" y="1219200"/>
            <a:ext cx="0" cy="762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09" name="Line 21"/>
          <p:cNvSpPr>
            <a:spLocks noChangeShapeType="1"/>
          </p:cNvSpPr>
          <p:nvPr/>
        </p:nvSpPr>
        <p:spPr bwMode="auto">
          <a:xfrm>
            <a:off x="5181600" y="1219200"/>
            <a:ext cx="0" cy="7620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10" name="Rectangle 22"/>
          <p:cNvSpPr>
            <a:spLocks noChangeArrowheads="1"/>
          </p:cNvSpPr>
          <p:nvPr/>
        </p:nvSpPr>
        <p:spPr bwMode="auto">
          <a:xfrm>
            <a:off x="5165725" y="13414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教材存量表</a:t>
            </a:r>
          </a:p>
        </p:txBody>
      </p:sp>
      <p:sp useBgFill="1">
        <p:nvSpPr>
          <p:cNvPr id="37911" name="Rectangle 23"/>
          <p:cNvSpPr>
            <a:spLocks noChangeArrowheads="1"/>
          </p:cNvSpPr>
          <p:nvPr/>
        </p:nvSpPr>
        <p:spPr bwMode="auto">
          <a:xfrm>
            <a:off x="1612900" y="2755900"/>
            <a:ext cx="812800" cy="19558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912" name="Rectangle 24"/>
          <p:cNvSpPr>
            <a:spLocks noChangeArrowheads="1"/>
          </p:cNvSpPr>
          <p:nvPr/>
        </p:nvSpPr>
        <p:spPr bwMode="auto">
          <a:xfrm>
            <a:off x="1524000" y="2971800"/>
            <a:ext cx="838200"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a:solidFill>
                  <a:srgbClr val="01050F"/>
                </a:solidFill>
                <a:latin typeface="黑体" panose="02010609060101010101" pitchFamily="49" charset="-122"/>
                <a:ea typeface="黑体" panose="02010609060101010101" pitchFamily="49" charset="-122"/>
              </a:rPr>
              <a:t>学</a:t>
            </a:r>
          </a:p>
          <a:p>
            <a:r>
              <a:rPr lang="zh-CN" altLang="en-US" sz="4400" b="1">
                <a:solidFill>
                  <a:srgbClr val="01050F"/>
                </a:solidFill>
                <a:latin typeface="黑体" panose="02010609060101010101" pitchFamily="49" charset="-122"/>
                <a:ea typeface="黑体" panose="02010609060101010101" pitchFamily="49" charset="-122"/>
              </a:rPr>
              <a:t>生</a:t>
            </a:r>
          </a:p>
        </p:txBody>
      </p:sp>
      <p:sp>
        <p:nvSpPr>
          <p:cNvPr id="37913" name="Line 25"/>
          <p:cNvSpPr>
            <a:spLocks noChangeShapeType="1"/>
          </p:cNvSpPr>
          <p:nvPr/>
        </p:nvSpPr>
        <p:spPr bwMode="auto">
          <a:xfrm>
            <a:off x="1524000" y="2743200"/>
            <a:ext cx="0" cy="2057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4" name="Line 26"/>
          <p:cNvSpPr>
            <a:spLocks noChangeShapeType="1"/>
          </p:cNvSpPr>
          <p:nvPr/>
        </p:nvSpPr>
        <p:spPr bwMode="auto">
          <a:xfrm>
            <a:off x="1524000" y="4800600"/>
            <a:ext cx="914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15" name="Rectangle 27"/>
          <p:cNvSpPr>
            <a:spLocks noChangeArrowheads="1"/>
          </p:cNvSpPr>
          <p:nvPr/>
        </p:nvSpPr>
        <p:spPr bwMode="auto">
          <a:xfrm>
            <a:off x="4632326" y="1265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F1</a:t>
            </a:r>
          </a:p>
        </p:txBody>
      </p:sp>
      <p:sp>
        <p:nvSpPr>
          <p:cNvPr id="37916" name="Line 28"/>
          <p:cNvSpPr>
            <a:spLocks noChangeShapeType="1"/>
          </p:cNvSpPr>
          <p:nvPr/>
        </p:nvSpPr>
        <p:spPr bwMode="auto">
          <a:xfrm>
            <a:off x="4572000" y="58674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7" name="Line 29"/>
          <p:cNvSpPr>
            <a:spLocks noChangeShapeType="1"/>
          </p:cNvSpPr>
          <p:nvPr/>
        </p:nvSpPr>
        <p:spPr bwMode="auto">
          <a:xfrm>
            <a:off x="4572000" y="66294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8" name="Line 30"/>
          <p:cNvSpPr>
            <a:spLocks noChangeShapeType="1"/>
          </p:cNvSpPr>
          <p:nvPr/>
        </p:nvSpPr>
        <p:spPr bwMode="auto">
          <a:xfrm>
            <a:off x="4572000" y="5867400"/>
            <a:ext cx="0" cy="762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19" name="Line 31"/>
          <p:cNvSpPr>
            <a:spLocks noChangeShapeType="1"/>
          </p:cNvSpPr>
          <p:nvPr/>
        </p:nvSpPr>
        <p:spPr bwMode="auto">
          <a:xfrm>
            <a:off x="5105400" y="5867400"/>
            <a:ext cx="0" cy="7620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20" name="Rectangle 32"/>
          <p:cNvSpPr>
            <a:spLocks noChangeArrowheads="1"/>
          </p:cNvSpPr>
          <p:nvPr/>
        </p:nvSpPr>
        <p:spPr bwMode="auto">
          <a:xfrm>
            <a:off x="5089525" y="59896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缺书登记表</a:t>
            </a:r>
          </a:p>
        </p:txBody>
      </p:sp>
      <p:sp>
        <p:nvSpPr>
          <p:cNvPr id="37921" name="Rectangle 33"/>
          <p:cNvSpPr>
            <a:spLocks noChangeArrowheads="1"/>
          </p:cNvSpPr>
          <p:nvPr/>
        </p:nvSpPr>
        <p:spPr bwMode="auto">
          <a:xfrm>
            <a:off x="4556126" y="59134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F2</a:t>
            </a:r>
          </a:p>
        </p:txBody>
      </p:sp>
      <p:sp>
        <p:nvSpPr>
          <p:cNvPr id="37922" name="Line 34"/>
          <p:cNvSpPr>
            <a:spLocks noChangeShapeType="1"/>
          </p:cNvSpPr>
          <p:nvPr/>
        </p:nvSpPr>
        <p:spPr bwMode="auto">
          <a:xfrm>
            <a:off x="3810000" y="4419600"/>
            <a:ext cx="13716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23" name="Line 35"/>
          <p:cNvSpPr>
            <a:spLocks noChangeShapeType="1"/>
          </p:cNvSpPr>
          <p:nvPr/>
        </p:nvSpPr>
        <p:spPr bwMode="auto">
          <a:xfrm>
            <a:off x="6705600" y="4419600"/>
            <a:ext cx="1295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useBgFill="1">
        <p:nvSpPr>
          <p:cNvPr id="37924" name="Rectangle 36"/>
          <p:cNvSpPr>
            <a:spLocks noChangeArrowheads="1"/>
          </p:cNvSpPr>
          <p:nvPr/>
        </p:nvSpPr>
        <p:spPr bwMode="auto">
          <a:xfrm>
            <a:off x="9766300" y="2755900"/>
            <a:ext cx="812800" cy="23368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925" name="Rectangle 37"/>
          <p:cNvSpPr>
            <a:spLocks noChangeArrowheads="1"/>
          </p:cNvSpPr>
          <p:nvPr/>
        </p:nvSpPr>
        <p:spPr bwMode="auto">
          <a:xfrm>
            <a:off x="9753600" y="2667000"/>
            <a:ext cx="838200" cy="255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书库</a:t>
            </a:r>
          </a:p>
          <a:p>
            <a:r>
              <a:rPr lang="zh-CN" altLang="en-US" sz="3200" b="1">
                <a:solidFill>
                  <a:srgbClr val="01050F"/>
                </a:solidFill>
                <a:latin typeface="黑体" panose="02010609060101010101" pitchFamily="49" charset="-122"/>
                <a:ea typeface="黑体" panose="02010609060101010101" pitchFamily="49" charset="-122"/>
              </a:rPr>
              <a:t>保</a:t>
            </a:r>
          </a:p>
          <a:p>
            <a:r>
              <a:rPr lang="zh-CN" altLang="en-US" sz="3200" b="1">
                <a:solidFill>
                  <a:srgbClr val="01050F"/>
                </a:solidFill>
                <a:latin typeface="黑体" panose="02010609060101010101" pitchFamily="49" charset="-122"/>
                <a:ea typeface="黑体" panose="02010609060101010101" pitchFamily="49" charset="-122"/>
              </a:rPr>
              <a:t>管</a:t>
            </a:r>
          </a:p>
          <a:p>
            <a:r>
              <a:rPr lang="zh-CN" altLang="en-US" sz="3200" b="1">
                <a:solidFill>
                  <a:srgbClr val="01050F"/>
                </a:solidFill>
                <a:latin typeface="黑体" panose="02010609060101010101" pitchFamily="49" charset="-122"/>
                <a:ea typeface="黑体" panose="02010609060101010101" pitchFamily="49" charset="-122"/>
              </a:rPr>
              <a:t>员</a:t>
            </a:r>
          </a:p>
        </p:txBody>
      </p:sp>
      <p:sp>
        <p:nvSpPr>
          <p:cNvPr id="37926" name="Line 38"/>
          <p:cNvSpPr>
            <a:spLocks noChangeShapeType="1"/>
          </p:cNvSpPr>
          <p:nvPr/>
        </p:nvSpPr>
        <p:spPr bwMode="auto">
          <a:xfrm>
            <a:off x="9677400" y="2819400"/>
            <a:ext cx="0" cy="23622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7" name="Line 39"/>
          <p:cNvSpPr>
            <a:spLocks noChangeShapeType="1"/>
          </p:cNvSpPr>
          <p:nvPr/>
        </p:nvSpPr>
        <p:spPr bwMode="auto">
          <a:xfrm>
            <a:off x="9677400" y="5181600"/>
            <a:ext cx="914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28" name="Rectangle 40"/>
          <p:cNvSpPr>
            <a:spLocks noChangeArrowheads="1"/>
          </p:cNvSpPr>
          <p:nvPr/>
        </p:nvSpPr>
        <p:spPr bwMode="auto">
          <a:xfrm>
            <a:off x="7924800" y="3900488"/>
            <a:ext cx="2209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进书通知</a:t>
            </a:r>
          </a:p>
        </p:txBody>
      </p:sp>
      <p:sp>
        <p:nvSpPr>
          <p:cNvPr id="37929" name="Line 41"/>
          <p:cNvSpPr>
            <a:spLocks noChangeShapeType="1"/>
          </p:cNvSpPr>
          <p:nvPr/>
        </p:nvSpPr>
        <p:spPr bwMode="auto">
          <a:xfrm>
            <a:off x="5181600" y="3962400"/>
            <a:ext cx="15240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30" name="Rectangle 42"/>
          <p:cNvSpPr>
            <a:spLocks noChangeArrowheads="1"/>
          </p:cNvSpPr>
          <p:nvPr/>
        </p:nvSpPr>
        <p:spPr bwMode="auto">
          <a:xfrm>
            <a:off x="5181600" y="2986088"/>
            <a:ext cx="137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教材入</a:t>
            </a:r>
          </a:p>
          <a:p>
            <a:r>
              <a:rPr lang="zh-CN" altLang="en-US" sz="2800" b="1">
                <a:solidFill>
                  <a:srgbClr val="01050F"/>
                </a:solidFill>
                <a:latin typeface="黑体" panose="02010609060101010101" pitchFamily="49" charset="-122"/>
                <a:ea typeface="黑体" panose="02010609060101010101" pitchFamily="49" charset="-122"/>
              </a:rPr>
              <a:t>库信息</a:t>
            </a:r>
          </a:p>
        </p:txBody>
      </p:sp>
      <p:sp>
        <p:nvSpPr>
          <p:cNvPr id="37931" name="Line 43"/>
          <p:cNvSpPr>
            <a:spLocks noChangeShapeType="1"/>
          </p:cNvSpPr>
          <p:nvPr/>
        </p:nvSpPr>
        <p:spPr bwMode="auto">
          <a:xfrm>
            <a:off x="2438400" y="4495800"/>
            <a:ext cx="13716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7932" name="Rectangle 44"/>
          <p:cNvSpPr>
            <a:spLocks noChangeArrowheads="1"/>
          </p:cNvSpPr>
          <p:nvPr/>
        </p:nvSpPr>
        <p:spPr bwMode="auto">
          <a:xfrm>
            <a:off x="2422526" y="3886200"/>
            <a:ext cx="176847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领书单</a:t>
            </a:r>
          </a:p>
        </p:txBody>
      </p:sp>
      <p:sp>
        <p:nvSpPr>
          <p:cNvPr id="37933" name="Line 45"/>
          <p:cNvSpPr>
            <a:spLocks noChangeShapeType="1"/>
          </p:cNvSpPr>
          <p:nvPr/>
        </p:nvSpPr>
        <p:spPr bwMode="auto">
          <a:xfrm>
            <a:off x="4953000" y="19812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4" name="Line 46"/>
          <p:cNvSpPr>
            <a:spLocks noChangeShapeType="1"/>
          </p:cNvSpPr>
          <p:nvPr/>
        </p:nvSpPr>
        <p:spPr bwMode="auto">
          <a:xfrm>
            <a:off x="7010400" y="1981200"/>
            <a:ext cx="0" cy="990600"/>
          </a:xfrm>
          <a:prstGeom prst="line">
            <a:avLst/>
          </a:prstGeom>
          <a:noFill/>
          <a:ln w="25400">
            <a:solidFill>
              <a:srgbClr val="01050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062633284"/>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191001" y="1143001"/>
            <a:ext cx="222567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 </a:t>
            </a:r>
            <a:r>
              <a:rPr lang="zh-CN" altLang="en-US" sz="3200" b="1">
                <a:solidFill>
                  <a:srgbClr val="01050F"/>
                </a:solidFill>
                <a:latin typeface="黑体" panose="02010609060101010101" pitchFamily="49" charset="-122"/>
                <a:ea typeface="黑体" panose="02010609060101010101" pitchFamily="49" charset="-122"/>
              </a:rPr>
              <a:t>按书号</a:t>
            </a:r>
          </a:p>
          <a:p>
            <a:r>
              <a:rPr lang="zh-CN" altLang="en-US" sz="3200" b="1">
                <a:solidFill>
                  <a:srgbClr val="01050F"/>
                </a:solidFill>
                <a:latin typeface="黑体" panose="02010609060101010101" pitchFamily="49" charset="-122"/>
                <a:ea typeface="黑体" panose="02010609060101010101" pitchFamily="49" charset="-122"/>
              </a:rPr>
              <a:t>汇总缺书</a:t>
            </a:r>
          </a:p>
        </p:txBody>
      </p:sp>
      <p:sp>
        <p:nvSpPr>
          <p:cNvPr id="38915" name="Rectangle 3"/>
          <p:cNvSpPr>
            <a:spLocks noChangeArrowheads="1"/>
          </p:cNvSpPr>
          <p:nvPr/>
        </p:nvSpPr>
        <p:spPr bwMode="auto">
          <a:xfrm>
            <a:off x="4664075" y="700088"/>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2.1</a:t>
            </a:r>
          </a:p>
        </p:txBody>
      </p:sp>
      <p:sp>
        <p:nvSpPr>
          <p:cNvPr id="38916" name="Rectangle 4"/>
          <p:cNvSpPr>
            <a:spLocks noChangeArrowheads="1"/>
          </p:cNvSpPr>
          <p:nvPr/>
        </p:nvSpPr>
        <p:spPr bwMode="auto">
          <a:xfrm>
            <a:off x="5334000" y="4510088"/>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2.3</a:t>
            </a:r>
          </a:p>
        </p:txBody>
      </p:sp>
      <p:sp>
        <p:nvSpPr>
          <p:cNvPr id="39941" name="Rectangle 5"/>
          <p:cNvSpPr>
            <a:spLocks noGrp="1" noChangeArrowheads="1"/>
          </p:cNvSpPr>
          <p:nvPr>
            <p:ph type="title"/>
          </p:nvPr>
        </p:nvSpPr>
        <p:spPr>
          <a:xfrm>
            <a:off x="1524000" y="57150"/>
            <a:ext cx="9067800" cy="704850"/>
          </a:xfrm>
        </p:spPr>
        <p:txBody>
          <a:bodyPr vert="horz" lIns="92075" tIns="46038" rIns="92075" bIns="46038" rtlCol="0" anchor="ctr">
            <a:normAutofit/>
          </a:bodyPr>
          <a:lstStyle/>
          <a:p>
            <a:pPr>
              <a:defRPr/>
            </a:pPr>
            <a:r>
              <a:rPr lang="zh-CN" altLang="en-US" b="1"/>
              <a:t>第三层</a:t>
            </a:r>
            <a:r>
              <a:rPr lang="en-US" altLang="zh-CN" b="1"/>
              <a:t>DFD (1</a:t>
            </a:r>
            <a:r>
              <a:rPr lang="zh-CN" altLang="en-US" b="1"/>
              <a:t>层</a:t>
            </a:r>
            <a:r>
              <a:rPr lang="en-US" altLang="zh-CN" b="1"/>
              <a:t>)   </a:t>
            </a:r>
            <a:r>
              <a:rPr lang="zh-CN" altLang="en-US" b="1"/>
              <a:t>采购子系统</a:t>
            </a:r>
            <a:r>
              <a:rPr lang="en-US" altLang="zh-CN" b="1"/>
              <a:t>(2.0)</a:t>
            </a:r>
          </a:p>
        </p:txBody>
      </p:sp>
      <p:sp>
        <p:nvSpPr>
          <p:cNvPr id="38918" name="AutoShape 6"/>
          <p:cNvSpPr>
            <a:spLocks noChangeArrowheads="1"/>
          </p:cNvSpPr>
          <p:nvPr/>
        </p:nvSpPr>
        <p:spPr bwMode="auto">
          <a:xfrm>
            <a:off x="4127500" y="774700"/>
            <a:ext cx="21844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9" name="Line 7"/>
          <p:cNvSpPr>
            <a:spLocks noChangeShapeType="1"/>
          </p:cNvSpPr>
          <p:nvPr/>
        </p:nvSpPr>
        <p:spPr bwMode="auto">
          <a:xfrm>
            <a:off x="4114800" y="1219200"/>
            <a:ext cx="22098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20" name="AutoShape 8"/>
          <p:cNvSpPr>
            <a:spLocks noChangeArrowheads="1"/>
          </p:cNvSpPr>
          <p:nvPr/>
        </p:nvSpPr>
        <p:spPr bwMode="auto">
          <a:xfrm>
            <a:off x="4737100" y="4584700"/>
            <a:ext cx="19558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21" name="Line 9"/>
          <p:cNvSpPr>
            <a:spLocks noChangeShapeType="1"/>
          </p:cNvSpPr>
          <p:nvPr/>
        </p:nvSpPr>
        <p:spPr bwMode="auto">
          <a:xfrm>
            <a:off x="4724400" y="5029200"/>
            <a:ext cx="19812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22" name="Line 10"/>
          <p:cNvSpPr>
            <a:spLocks noChangeShapeType="1"/>
          </p:cNvSpPr>
          <p:nvPr/>
        </p:nvSpPr>
        <p:spPr bwMode="auto">
          <a:xfrm>
            <a:off x="6705600" y="5638800"/>
            <a:ext cx="19812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23" name="Line 11"/>
          <p:cNvSpPr>
            <a:spLocks noChangeShapeType="1"/>
          </p:cNvSpPr>
          <p:nvPr/>
        </p:nvSpPr>
        <p:spPr bwMode="auto">
          <a:xfrm>
            <a:off x="4648200" y="32766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2"/>
          <p:cNvSpPr>
            <a:spLocks noChangeShapeType="1"/>
          </p:cNvSpPr>
          <p:nvPr/>
        </p:nvSpPr>
        <p:spPr bwMode="auto">
          <a:xfrm>
            <a:off x="4648200" y="38100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13"/>
          <p:cNvSpPr>
            <a:spLocks noChangeShapeType="1"/>
          </p:cNvSpPr>
          <p:nvPr/>
        </p:nvSpPr>
        <p:spPr bwMode="auto">
          <a:xfrm>
            <a:off x="4648200" y="3276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26" name="Line 14"/>
          <p:cNvSpPr>
            <a:spLocks noChangeShapeType="1"/>
          </p:cNvSpPr>
          <p:nvPr/>
        </p:nvSpPr>
        <p:spPr bwMode="auto">
          <a:xfrm>
            <a:off x="5181600" y="32766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27" name="Rectangle 15"/>
          <p:cNvSpPr>
            <a:spLocks noChangeArrowheads="1"/>
          </p:cNvSpPr>
          <p:nvPr/>
        </p:nvSpPr>
        <p:spPr bwMode="auto">
          <a:xfrm>
            <a:off x="5165725" y="32464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D45C03"/>
                </a:solidFill>
                <a:latin typeface="黑体" panose="02010609060101010101" pitchFamily="49" charset="-122"/>
                <a:ea typeface="黑体" panose="02010609060101010101" pitchFamily="49" charset="-122"/>
              </a:rPr>
              <a:t>待购教材表</a:t>
            </a:r>
            <a:endParaRPr lang="zh-CN" altLang="en-US" sz="3200" b="1">
              <a:solidFill>
                <a:srgbClr val="01050F"/>
              </a:solidFill>
              <a:latin typeface="黑体" panose="02010609060101010101" pitchFamily="49" charset="-122"/>
              <a:ea typeface="黑体" panose="02010609060101010101" pitchFamily="49" charset="-122"/>
            </a:endParaRPr>
          </a:p>
        </p:txBody>
      </p:sp>
      <p:sp>
        <p:nvSpPr>
          <p:cNvPr id="38928" name="Rectangle 16"/>
          <p:cNvSpPr>
            <a:spLocks noChangeArrowheads="1"/>
          </p:cNvSpPr>
          <p:nvPr/>
        </p:nvSpPr>
        <p:spPr bwMode="auto">
          <a:xfrm>
            <a:off x="4632326" y="3170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F5</a:t>
            </a:r>
          </a:p>
        </p:txBody>
      </p:sp>
      <p:sp>
        <p:nvSpPr>
          <p:cNvPr id="38929" name="Line 17"/>
          <p:cNvSpPr>
            <a:spLocks noChangeShapeType="1"/>
          </p:cNvSpPr>
          <p:nvPr/>
        </p:nvSpPr>
        <p:spPr bwMode="auto">
          <a:xfrm>
            <a:off x="8153400" y="3276600"/>
            <a:ext cx="2438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0" name="Line 18"/>
          <p:cNvSpPr>
            <a:spLocks noChangeShapeType="1"/>
          </p:cNvSpPr>
          <p:nvPr/>
        </p:nvSpPr>
        <p:spPr bwMode="auto">
          <a:xfrm>
            <a:off x="8153400" y="3810000"/>
            <a:ext cx="2438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1" name="Line 19"/>
          <p:cNvSpPr>
            <a:spLocks noChangeShapeType="1"/>
          </p:cNvSpPr>
          <p:nvPr/>
        </p:nvSpPr>
        <p:spPr bwMode="auto">
          <a:xfrm>
            <a:off x="8153400" y="3276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32" name="Line 20"/>
          <p:cNvSpPr>
            <a:spLocks noChangeShapeType="1"/>
          </p:cNvSpPr>
          <p:nvPr/>
        </p:nvSpPr>
        <p:spPr bwMode="auto">
          <a:xfrm>
            <a:off x="8686800" y="32766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33" name="Rectangle 21"/>
          <p:cNvSpPr>
            <a:spLocks noChangeArrowheads="1"/>
          </p:cNvSpPr>
          <p:nvPr/>
        </p:nvSpPr>
        <p:spPr bwMode="auto">
          <a:xfrm>
            <a:off x="8670926" y="3290888"/>
            <a:ext cx="1989327"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D45C03"/>
                </a:solidFill>
                <a:latin typeface="黑体" panose="02010609060101010101" pitchFamily="49" charset="-122"/>
                <a:ea typeface="黑体" panose="02010609060101010101" pitchFamily="49" charset="-122"/>
              </a:rPr>
              <a:t>教材一览表</a:t>
            </a:r>
            <a:endParaRPr lang="zh-CN" altLang="en-US" sz="2800" b="1">
              <a:solidFill>
                <a:srgbClr val="01050F"/>
              </a:solidFill>
              <a:latin typeface="黑体" panose="02010609060101010101" pitchFamily="49" charset="-122"/>
              <a:ea typeface="黑体" panose="02010609060101010101" pitchFamily="49" charset="-122"/>
            </a:endParaRPr>
          </a:p>
        </p:txBody>
      </p:sp>
      <p:sp>
        <p:nvSpPr>
          <p:cNvPr id="38934" name="Rectangle 22"/>
          <p:cNvSpPr>
            <a:spLocks noChangeArrowheads="1"/>
          </p:cNvSpPr>
          <p:nvPr/>
        </p:nvSpPr>
        <p:spPr bwMode="auto">
          <a:xfrm>
            <a:off x="8137526" y="3170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F6</a:t>
            </a:r>
          </a:p>
        </p:txBody>
      </p:sp>
      <p:sp>
        <p:nvSpPr>
          <p:cNvPr id="38935" name="Line 23"/>
          <p:cNvSpPr>
            <a:spLocks noChangeShapeType="1"/>
          </p:cNvSpPr>
          <p:nvPr/>
        </p:nvSpPr>
        <p:spPr bwMode="auto">
          <a:xfrm>
            <a:off x="4114800" y="2286000"/>
            <a:ext cx="22098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36" name="Line 24"/>
          <p:cNvSpPr>
            <a:spLocks noChangeShapeType="1"/>
          </p:cNvSpPr>
          <p:nvPr/>
        </p:nvSpPr>
        <p:spPr bwMode="auto">
          <a:xfrm>
            <a:off x="4724400" y="6096000"/>
            <a:ext cx="19812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useBgFill="1">
        <p:nvSpPr>
          <p:cNvPr id="38937" name="Rectangle 25"/>
          <p:cNvSpPr>
            <a:spLocks noChangeArrowheads="1"/>
          </p:cNvSpPr>
          <p:nvPr/>
        </p:nvSpPr>
        <p:spPr bwMode="auto">
          <a:xfrm>
            <a:off x="8775700" y="4356100"/>
            <a:ext cx="812800" cy="2336800"/>
          </a:xfrm>
          <a:prstGeom prst="rect">
            <a:avLst/>
          </a:prstGeom>
          <a:ln>
            <a:noFill/>
          </a:ln>
          <a:effectLst/>
          <a:extLst>
            <a:ext uri="{91240B29-F687-4F45-9708-019B960494DF}">
              <a14:hiddenLine xmlns:a14="http://schemas.microsoft.com/office/drawing/2010/main" w="25400">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38" name="Rectangle 26"/>
          <p:cNvSpPr>
            <a:spLocks noChangeArrowheads="1"/>
          </p:cNvSpPr>
          <p:nvPr/>
        </p:nvSpPr>
        <p:spPr bwMode="auto">
          <a:xfrm>
            <a:off x="8763000" y="4267201"/>
            <a:ext cx="838200" cy="2538413"/>
          </a:xfrm>
          <a:prstGeom prst="rect">
            <a:avLst/>
          </a:prstGeom>
          <a:noFill/>
          <a:ln w="9525">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书库</a:t>
            </a:r>
          </a:p>
          <a:p>
            <a:r>
              <a:rPr lang="zh-CN" altLang="en-US" sz="3200" b="1">
                <a:solidFill>
                  <a:srgbClr val="01050F"/>
                </a:solidFill>
                <a:latin typeface="黑体" panose="02010609060101010101" pitchFamily="49" charset="-122"/>
                <a:ea typeface="黑体" panose="02010609060101010101" pitchFamily="49" charset="-122"/>
              </a:rPr>
              <a:t>保</a:t>
            </a:r>
          </a:p>
          <a:p>
            <a:r>
              <a:rPr lang="zh-CN" altLang="en-US" sz="3200" b="1">
                <a:solidFill>
                  <a:srgbClr val="01050F"/>
                </a:solidFill>
                <a:latin typeface="黑体" panose="02010609060101010101" pitchFamily="49" charset="-122"/>
                <a:ea typeface="黑体" panose="02010609060101010101" pitchFamily="49" charset="-122"/>
              </a:rPr>
              <a:t>管</a:t>
            </a:r>
          </a:p>
          <a:p>
            <a:r>
              <a:rPr lang="zh-CN" altLang="en-US" sz="3200" b="1">
                <a:solidFill>
                  <a:srgbClr val="01050F"/>
                </a:solidFill>
                <a:latin typeface="黑体" panose="02010609060101010101" pitchFamily="49" charset="-122"/>
                <a:ea typeface="黑体" panose="02010609060101010101" pitchFamily="49" charset="-122"/>
              </a:rPr>
              <a:t>员</a:t>
            </a:r>
          </a:p>
        </p:txBody>
      </p:sp>
      <p:sp>
        <p:nvSpPr>
          <p:cNvPr id="38939" name="Line 27"/>
          <p:cNvSpPr>
            <a:spLocks noChangeShapeType="1"/>
          </p:cNvSpPr>
          <p:nvPr/>
        </p:nvSpPr>
        <p:spPr bwMode="auto">
          <a:xfrm>
            <a:off x="8686800" y="4419600"/>
            <a:ext cx="0" cy="23622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0" name="Line 28"/>
          <p:cNvSpPr>
            <a:spLocks noChangeShapeType="1"/>
          </p:cNvSpPr>
          <p:nvPr/>
        </p:nvSpPr>
        <p:spPr bwMode="auto">
          <a:xfrm>
            <a:off x="8686800" y="6781800"/>
            <a:ext cx="914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41" name="Rectangle 29"/>
          <p:cNvSpPr>
            <a:spLocks noChangeArrowheads="1"/>
          </p:cNvSpPr>
          <p:nvPr/>
        </p:nvSpPr>
        <p:spPr bwMode="auto">
          <a:xfrm>
            <a:off x="6858000" y="4967288"/>
            <a:ext cx="2209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进书通知</a:t>
            </a:r>
          </a:p>
        </p:txBody>
      </p:sp>
      <p:sp>
        <p:nvSpPr>
          <p:cNvPr id="38942" name="Line 30"/>
          <p:cNvSpPr>
            <a:spLocks noChangeShapeType="1"/>
          </p:cNvSpPr>
          <p:nvPr/>
        </p:nvSpPr>
        <p:spPr bwMode="auto">
          <a:xfrm>
            <a:off x="1905000" y="5562600"/>
            <a:ext cx="28194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43" name="Rectangle 31"/>
          <p:cNvSpPr>
            <a:spLocks noChangeArrowheads="1"/>
          </p:cNvSpPr>
          <p:nvPr/>
        </p:nvSpPr>
        <p:spPr bwMode="auto">
          <a:xfrm>
            <a:off x="2057400" y="5043488"/>
            <a:ext cx="2667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教材入库信息</a:t>
            </a:r>
          </a:p>
        </p:txBody>
      </p:sp>
      <p:sp>
        <p:nvSpPr>
          <p:cNvPr id="38944" name="Line 32"/>
          <p:cNvSpPr>
            <a:spLocks noChangeShapeType="1"/>
          </p:cNvSpPr>
          <p:nvPr/>
        </p:nvSpPr>
        <p:spPr bwMode="auto">
          <a:xfrm>
            <a:off x="3429000" y="3810000"/>
            <a:ext cx="0" cy="8382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5" name="Line 33"/>
          <p:cNvSpPr>
            <a:spLocks noChangeShapeType="1"/>
          </p:cNvSpPr>
          <p:nvPr/>
        </p:nvSpPr>
        <p:spPr bwMode="auto">
          <a:xfrm>
            <a:off x="5791200" y="3810000"/>
            <a:ext cx="0" cy="7620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6" name="Line 34"/>
          <p:cNvSpPr>
            <a:spLocks noChangeShapeType="1"/>
          </p:cNvSpPr>
          <p:nvPr/>
        </p:nvSpPr>
        <p:spPr bwMode="auto">
          <a:xfrm>
            <a:off x="1600200" y="32766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7" name="Line 35"/>
          <p:cNvSpPr>
            <a:spLocks noChangeShapeType="1"/>
          </p:cNvSpPr>
          <p:nvPr/>
        </p:nvSpPr>
        <p:spPr bwMode="auto">
          <a:xfrm>
            <a:off x="1600200" y="3810000"/>
            <a:ext cx="2590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8" name="Line 36"/>
          <p:cNvSpPr>
            <a:spLocks noChangeShapeType="1"/>
          </p:cNvSpPr>
          <p:nvPr/>
        </p:nvSpPr>
        <p:spPr bwMode="auto">
          <a:xfrm>
            <a:off x="1600200" y="32766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49" name="Line 37"/>
          <p:cNvSpPr>
            <a:spLocks noChangeShapeType="1"/>
          </p:cNvSpPr>
          <p:nvPr/>
        </p:nvSpPr>
        <p:spPr bwMode="auto">
          <a:xfrm>
            <a:off x="2133600" y="32766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50" name="Rectangle 38"/>
          <p:cNvSpPr>
            <a:spLocks noChangeArrowheads="1"/>
          </p:cNvSpPr>
          <p:nvPr/>
        </p:nvSpPr>
        <p:spPr bwMode="auto">
          <a:xfrm>
            <a:off x="2117725" y="3246438"/>
            <a:ext cx="224580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教材存量表</a:t>
            </a:r>
          </a:p>
        </p:txBody>
      </p:sp>
      <p:sp>
        <p:nvSpPr>
          <p:cNvPr id="38951" name="Rectangle 39"/>
          <p:cNvSpPr>
            <a:spLocks noChangeArrowheads="1"/>
          </p:cNvSpPr>
          <p:nvPr/>
        </p:nvSpPr>
        <p:spPr bwMode="auto">
          <a:xfrm>
            <a:off x="1584326" y="31702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F1</a:t>
            </a:r>
          </a:p>
        </p:txBody>
      </p:sp>
      <p:sp>
        <p:nvSpPr>
          <p:cNvPr id="38952" name="Rectangle 40"/>
          <p:cNvSpPr>
            <a:spLocks noChangeArrowheads="1"/>
          </p:cNvSpPr>
          <p:nvPr/>
        </p:nvSpPr>
        <p:spPr bwMode="auto">
          <a:xfrm>
            <a:off x="7864475" y="700088"/>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solidFill>
                  <a:srgbClr val="01050F"/>
                </a:solidFill>
                <a:latin typeface="黑体" panose="02010609060101010101" pitchFamily="49" charset="-122"/>
                <a:ea typeface="黑体" panose="02010609060101010101" pitchFamily="49" charset="-122"/>
              </a:rPr>
              <a:t>2.2</a:t>
            </a:r>
          </a:p>
        </p:txBody>
      </p:sp>
      <p:sp>
        <p:nvSpPr>
          <p:cNvPr id="38953" name="AutoShape 41"/>
          <p:cNvSpPr>
            <a:spLocks noChangeArrowheads="1"/>
          </p:cNvSpPr>
          <p:nvPr/>
        </p:nvSpPr>
        <p:spPr bwMode="auto">
          <a:xfrm>
            <a:off x="7404100" y="774700"/>
            <a:ext cx="2032000" cy="1879600"/>
          </a:xfrm>
          <a:prstGeom prst="roundRect">
            <a:avLst>
              <a:gd name="adj" fmla="val 12495"/>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54" name="Line 42"/>
          <p:cNvSpPr>
            <a:spLocks noChangeShapeType="1"/>
          </p:cNvSpPr>
          <p:nvPr/>
        </p:nvSpPr>
        <p:spPr bwMode="auto">
          <a:xfrm>
            <a:off x="7391400" y="1219200"/>
            <a:ext cx="2057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55" name="Line 43"/>
          <p:cNvSpPr>
            <a:spLocks noChangeShapeType="1"/>
          </p:cNvSpPr>
          <p:nvPr/>
        </p:nvSpPr>
        <p:spPr bwMode="auto">
          <a:xfrm>
            <a:off x="7391400" y="2286000"/>
            <a:ext cx="2057400" cy="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56" name="Rectangle 44"/>
          <p:cNvSpPr>
            <a:spLocks noChangeArrowheads="1"/>
          </p:cNvSpPr>
          <p:nvPr/>
        </p:nvSpPr>
        <p:spPr bwMode="auto">
          <a:xfrm>
            <a:off x="7391401" y="1219200"/>
            <a:ext cx="2225675"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1050F"/>
                </a:solidFill>
                <a:latin typeface="黑体" panose="02010609060101010101" pitchFamily="49" charset="-122"/>
                <a:ea typeface="黑体" panose="02010609060101010101" pitchFamily="49" charset="-122"/>
              </a:rPr>
              <a:t>按出版社</a:t>
            </a:r>
          </a:p>
          <a:p>
            <a:r>
              <a:rPr lang="zh-CN" altLang="en-US" sz="3200" b="1">
                <a:solidFill>
                  <a:srgbClr val="01050F"/>
                </a:solidFill>
                <a:latin typeface="黑体" panose="02010609060101010101" pitchFamily="49" charset="-122"/>
                <a:ea typeface="黑体" panose="02010609060101010101" pitchFamily="49" charset="-122"/>
              </a:rPr>
              <a:t>统计缺书</a:t>
            </a:r>
          </a:p>
        </p:txBody>
      </p:sp>
      <p:sp>
        <p:nvSpPr>
          <p:cNvPr id="38957" name="Rectangle 45"/>
          <p:cNvSpPr>
            <a:spLocks noChangeArrowheads="1"/>
          </p:cNvSpPr>
          <p:nvPr/>
        </p:nvSpPr>
        <p:spPr bwMode="auto">
          <a:xfrm>
            <a:off x="4708526" y="5029200"/>
            <a:ext cx="2225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修改教材库</a:t>
            </a:r>
          </a:p>
          <a:p>
            <a:r>
              <a:rPr lang="zh-CN" altLang="en-US" sz="2800" b="1">
                <a:solidFill>
                  <a:srgbClr val="01050F"/>
                </a:solidFill>
                <a:latin typeface="黑体" panose="02010609060101010101" pitchFamily="49" charset="-122"/>
                <a:ea typeface="黑体" panose="02010609060101010101" pitchFamily="49" charset="-122"/>
              </a:rPr>
              <a:t>存和待购量</a:t>
            </a:r>
          </a:p>
        </p:txBody>
      </p:sp>
      <p:sp>
        <p:nvSpPr>
          <p:cNvPr id="38958" name="Line 46"/>
          <p:cNvSpPr>
            <a:spLocks noChangeShapeType="1"/>
          </p:cNvSpPr>
          <p:nvPr/>
        </p:nvSpPr>
        <p:spPr bwMode="auto">
          <a:xfrm>
            <a:off x="1600200" y="838200"/>
            <a:ext cx="2209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9" name="Line 47"/>
          <p:cNvSpPr>
            <a:spLocks noChangeShapeType="1"/>
          </p:cNvSpPr>
          <p:nvPr/>
        </p:nvSpPr>
        <p:spPr bwMode="auto">
          <a:xfrm>
            <a:off x="1600200" y="1371600"/>
            <a:ext cx="22098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0" name="Line 48"/>
          <p:cNvSpPr>
            <a:spLocks noChangeShapeType="1"/>
          </p:cNvSpPr>
          <p:nvPr/>
        </p:nvSpPr>
        <p:spPr bwMode="auto">
          <a:xfrm>
            <a:off x="1600200" y="838200"/>
            <a:ext cx="0" cy="533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61" name="Line 49"/>
          <p:cNvSpPr>
            <a:spLocks noChangeShapeType="1"/>
          </p:cNvSpPr>
          <p:nvPr/>
        </p:nvSpPr>
        <p:spPr bwMode="auto">
          <a:xfrm>
            <a:off x="2133600" y="838200"/>
            <a:ext cx="0" cy="533400"/>
          </a:xfrm>
          <a:prstGeom prst="line">
            <a:avLst/>
          </a:prstGeom>
          <a:noFill/>
          <a:ln w="127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38962" name="Rectangle 50"/>
          <p:cNvSpPr>
            <a:spLocks noChangeArrowheads="1"/>
          </p:cNvSpPr>
          <p:nvPr/>
        </p:nvSpPr>
        <p:spPr bwMode="auto">
          <a:xfrm>
            <a:off x="1524001" y="731838"/>
            <a:ext cx="59952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1050F"/>
                </a:solidFill>
                <a:latin typeface="黑体" panose="02010609060101010101" pitchFamily="49" charset="-122"/>
                <a:ea typeface="黑体" panose="02010609060101010101" pitchFamily="49" charset="-122"/>
              </a:rPr>
              <a:t>F2</a:t>
            </a:r>
          </a:p>
        </p:txBody>
      </p:sp>
      <p:sp>
        <p:nvSpPr>
          <p:cNvPr id="38963" name="Rectangle 51"/>
          <p:cNvSpPr>
            <a:spLocks noChangeArrowheads="1"/>
          </p:cNvSpPr>
          <p:nvPr/>
        </p:nvSpPr>
        <p:spPr bwMode="auto">
          <a:xfrm>
            <a:off x="1981201" y="852488"/>
            <a:ext cx="1989327"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缺书登记表</a:t>
            </a:r>
          </a:p>
        </p:txBody>
      </p:sp>
      <p:sp>
        <p:nvSpPr>
          <p:cNvPr id="38964" name="Line 52"/>
          <p:cNvSpPr>
            <a:spLocks noChangeShapeType="1"/>
          </p:cNvSpPr>
          <p:nvPr/>
        </p:nvSpPr>
        <p:spPr bwMode="auto">
          <a:xfrm>
            <a:off x="8915400" y="2667000"/>
            <a:ext cx="0" cy="60960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5" name="Line 53"/>
          <p:cNvSpPr>
            <a:spLocks noChangeShapeType="1"/>
          </p:cNvSpPr>
          <p:nvPr/>
        </p:nvSpPr>
        <p:spPr bwMode="auto">
          <a:xfrm>
            <a:off x="5791200" y="2667000"/>
            <a:ext cx="0" cy="6096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6" name="Line 54"/>
          <p:cNvSpPr>
            <a:spLocks noChangeShapeType="1"/>
          </p:cNvSpPr>
          <p:nvPr/>
        </p:nvSpPr>
        <p:spPr bwMode="auto">
          <a:xfrm>
            <a:off x="7010400" y="1981200"/>
            <a:ext cx="0" cy="12954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7" name="Line 55"/>
          <p:cNvSpPr>
            <a:spLocks noChangeShapeType="1"/>
          </p:cNvSpPr>
          <p:nvPr/>
        </p:nvSpPr>
        <p:spPr bwMode="auto">
          <a:xfrm>
            <a:off x="7010400" y="1981200"/>
            <a:ext cx="3810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8" name="Line 56"/>
          <p:cNvSpPr>
            <a:spLocks noChangeShapeType="1"/>
          </p:cNvSpPr>
          <p:nvPr/>
        </p:nvSpPr>
        <p:spPr bwMode="auto">
          <a:xfrm>
            <a:off x="8001000" y="2667000"/>
            <a:ext cx="0" cy="1828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9" name="Line 57"/>
          <p:cNvSpPr>
            <a:spLocks noChangeShapeType="1"/>
          </p:cNvSpPr>
          <p:nvPr/>
        </p:nvSpPr>
        <p:spPr bwMode="auto">
          <a:xfrm flipH="1">
            <a:off x="8001000" y="4495800"/>
            <a:ext cx="6858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0" name="Line 58"/>
          <p:cNvSpPr>
            <a:spLocks noChangeShapeType="1"/>
          </p:cNvSpPr>
          <p:nvPr/>
        </p:nvSpPr>
        <p:spPr bwMode="auto">
          <a:xfrm>
            <a:off x="3467100" y="4686300"/>
            <a:ext cx="1295400" cy="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1" name="Line 59"/>
          <p:cNvSpPr>
            <a:spLocks noChangeShapeType="1"/>
          </p:cNvSpPr>
          <p:nvPr/>
        </p:nvSpPr>
        <p:spPr bwMode="auto">
          <a:xfrm flipH="1">
            <a:off x="3352800" y="2133600"/>
            <a:ext cx="7620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2" name="Line 60"/>
          <p:cNvSpPr>
            <a:spLocks noChangeShapeType="1"/>
          </p:cNvSpPr>
          <p:nvPr/>
        </p:nvSpPr>
        <p:spPr bwMode="auto">
          <a:xfrm flipH="1">
            <a:off x="3352800" y="1676400"/>
            <a:ext cx="762000" cy="0"/>
          </a:xfrm>
          <a:prstGeom prst="line">
            <a:avLst/>
          </a:prstGeom>
          <a:noFill/>
          <a:ln w="25400">
            <a:solidFill>
              <a:srgbClr val="01050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Line 61"/>
          <p:cNvSpPr>
            <a:spLocks noChangeShapeType="1"/>
          </p:cNvSpPr>
          <p:nvPr/>
        </p:nvSpPr>
        <p:spPr bwMode="auto">
          <a:xfrm>
            <a:off x="3352800" y="2133600"/>
            <a:ext cx="0" cy="11430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4" name="Line 62"/>
          <p:cNvSpPr>
            <a:spLocks noChangeShapeType="1"/>
          </p:cNvSpPr>
          <p:nvPr/>
        </p:nvSpPr>
        <p:spPr bwMode="auto">
          <a:xfrm>
            <a:off x="3352800" y="1371600"/>
            <a:ext cx="0" cy="304800"/>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5" name="Rectangle 63"/>
          <p:cNvSpPr>
            <a:spLocks noChangeArrowheads="1"/>
          </p:cNvSpPr>
          <p:nvPr/>
        </p:nvSpPr>
        <p:spPr bwMode="auto">
          <a:xfrm>
            <a:off x="7527926" y="3214689"/>
            <a:ext cx="546625" cy="138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rgbClr val="01050F"/>
                </a:solidFill>
                <a:latin typeface="黑体" panose="02010609060101010101" pitchFamily="49" charset="-122"/>
                <a:ea typeface="黑体" panose="02010609060101010101" pitchFamily="49" charset="-122"/>
              </a:rPr>
              <a:t>缺</a:t>
            </a:r>
          </a:p>
          <a:p>
            <a:r>
              <a:rPr lang="zh-CN" altLang="en-US" sz="2800" b="1">
                <a:solidFill>
                  <a:srgbClr val="01050F"/>
                </a:solidFill>
                <a:latin typeface="黑体" panose="02010609060101010101" pitchFamily="49" charset="-122"/>
                <a:ea typeface="黑体" panose="02010609060101010101" pitchFamily="49" charset="-122"/>
              </a:rPr>
              <a:t>书</a:t>
            </a:r>
          </a:p>
          <a:p>
            <a:r>
              <a:rPr lang="zh-CN" altLang="en-US" sz="2800" b="1">
                <a:solidFill>
                  <a:srgbClr val="01050F"/>
                </a:solidFill>
                <a:latin typeface="黑体" panose="02010609060101010101" pitchFamily="49" charset="-122"/>
                <a:ea typeface="黑体" panose="02010609060101010101" pitchFamily="49" charset="-122"/>
              </a:rPr>
              <a:t>单</a:t>
            </a:r>
          </a:p>
        </p:txBody>
      </p:sp>
    </p:spTree>
    <p:extLst>
      <p:ext uri="{BB962C8B-B14F-4D97-AF65-F5344CB8AC3E}">
        <p14:creationId xmlns:p14="http://schemas.microsoft.com/office/powerpoint/2010/main" val="1026002278"/>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加工编号</a:t>
            </a:r>
          </a:p>
        </p:txBody>
      </p:sp>
      <p:sp>
        <p:nvSpPr>
          <p:cNvPr id="39939" name="Rectangle 3"/>
          <p:cNvSpPr>
            <a:spLocks noGrp="1" noChangeArrowheads="1"/>
          </p:cNvSpPr>
          <p:nvPr>
            <p:ph idx="1"/>
          </p:nvPr>
        </p:nvSpPr>
        <p:spPr>
          <a:xfrm>
            <a:off x="1912776" y="2133600"/>
            <a:ext cx="8526624" cy="3124200"/>
          </a:xfrm>
        </p:spPr>
        <p:txBody>
          <a:bodyPr/>
          <a:lstStyle/>
          <a:p>
            <a:pPr>
              <a:lnSpc>
                <a:spcPct val="120000"/>
              </a:lnSpc>
              <a:buFontTx/>
              <a:buNone/>
            </a:pPr>
            <a:r>
              <a:rPr lang="zh-CN" altLang="en-US" sz="3600" b="1" dirty="0">
                <a:latin typeface="宋体" panose="02010600030101010101" pitchFamily="2" charset="-122"/>
              </a:rPr>
              <a:t>加工的编号原则：</a:t>
            </a:r>
          </a:p>
          <a:p>
            <a:pPr>
              <a:lnSpc>
                <a:spcPct val="120000"/>
              </a:lnSpc>
              <a:buFontTx/>
              <a:buNone/>
            </a:pPr>
            <a:r>
              <a:rPr lang="zh-CN" altLang="en-US" sz="3600" b="1" dirty="0">
                <a:latin typeface="宋体" panose="02010600030101010101" pitchFamily="2" charset="-122"/>
              </a:rPr>
              <a:t>  </a:t>
            </a:r>
            <a:r>
              <a:rPr lang="zh-CN" altLang="en-US" sz="3600" dirty="0">
                <a:latin typeface="宋体" panose="02010600030101010101" pitchFamily="2" charset="-122"/>
              </a:rPr>
              <a:t>子图图号为分解的父图中的加工号</a:t>
            </a:r>
            <a:r>
              <a:rPr lang="en-US" altLang="zh-CN" sz="3600" dirty="0">
                <a:latin typeface="宋体" panose="02010600030101010101" pitchFamily="2" charset="-122"/>
              </a:rPr>
              <a:t>,</a:t>
            </a:r>
          </a:p>
          <a:p>
            <a:pPr>
              <a:lnSpc>
                <a:spcPct val="120000"/>
              </a:lnSpc>
              <a:buFontTx/>
              <a:buNone/>
            </a:pPr>
            <a:r>
              <a:rPr lang="zh-CN" altLang="en-US" sz="3600" dirty="0">
                <a:latin typeface="宋体" panose="02010600030101010101" pitchFamily="2" charset="-122"/>
              </a:rPr>
              <a:t>同级子图在最后数字以序号区别。</a:t>
            </a:r>
          </a:p>
        </p:txBody>
      </p:sp>
    </p:spTree>
    <p:extLst>
      <p:ext uri="{BB962C8B-B14F-4D97-AF65-F5344CB8AC3E}">
        <p14:creationId xmlns:p14="http://schemas.microsoft.com/office/powerpoint/2010/main" val="355091273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ChangeArrowheads="1"/>
          </p:cNvSpPr>
          <p:nvPr/>
        </p:nvSpPr>
        <p:spPr bwMode="auto">
          <a:xfrm>
            <a:off x="4127500" y="317500"/>
            <a:ext cx="3937000" cy="1041400"/>
          </a:xfrm>
          <a:prstGeom prst="parallelogram">
            <a:avLst>
              <a:gd name="adj" fmla="val 94495"/>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63" name="Oval 3"/>
          <p:cNvSpPr>
            <a:spLocks noChangeArrowheads="1"/>
          </p:cNvSpPr>
          <p:nvPr/>
        </p:nvSpPr>
        <p:spPr bwMode="auto">
          <a:xfrm>
            <a:off x="5575300" y="469900"/>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12" name="Rectangle 4"/>
          <p:cNvSpPr>
            <a:spLocks noChangeArrowheads="1"/>
          </p:cNvSpPr>
          <p:nvPr/>
        </p:nvSpPr>
        <p:spPr bwMode="auto">
          <a:xfrm>
            <a:off x="5775325" y="441325"/>
            <a:ext cx="46968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4400" b="1">
                <a:solidFill>
                  <a:schemeClr val="hlink"/>
                </a:solidFill>
                <a:effectLst>
                  <a:outerShdw blurRad="38100" dist="38100" dir="2700000" algn="tl">
                    <a:srgbClr val="000000"/>
                  </a:outerShdw>
                </a:effectLst>
                <a:latin typeface="黑体" pitchFamily="2" charset="-122"/>
                <a:ea typeface="黑体" pitchFamily="2" charset="-122"/>
              </a:rPr>
              <a:t>S</a:t>
            </a:r>
          </a:p>
        </p:txBody>
      </p:sp>
      <p:sp>
        <p:nvSpPr>
          <p:cNvPr id="40965" name="Line 5"/>
          <p:cNvSpPr>
            <a:spLocks noChangeShapeType="1"/>
          </p:cNvSpPr>
          <p:nvPr/>
        </p:nvSpPr>
        <p:spPr bwMode="auto">
          <a:xfrm>
            <a:off x="5029200" y="762000"/>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6" name="Line 6"/>
          <p:cNvSpPr>
            <a:spLocks noChangeShapeType="1"/>
          </p:cNvSpPr>
          <p:nvPr/>
        </p:nvSpPr>
        <p:spPr bwMode="auto">
          <a:xfrm>
            <a:off x="6553200" y="762000"/>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7" name="AutoShape 7"/>
          <p:cNvSpPr>
            <a:spLocks noChangeArrowheads="1"/>
          </p:cNvSpPr>
          <p:nvPr/>
        </p:nvSpPr>
        <p:spPr bwMode="auto">
          <a:xfrm>
            <a:off x="2908300" y="2222500"/>
            <a:ext cx="6146800" cy="1803400"/>
          </a:xfrm>
          <a:prstGeom prst="parallelogram">
            <a:avLst>
              <a:gd name="adj" fmla="val 85195"/>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68" name="Oval 8"/>
          <p:cNvSpPr>
            <a:spLocks noChangeArrowheads="1"/>
          </p:cNvSpPr>
          <p:nvPr/>
        </p:nvSpPr>
        <p:spPr bwMode="auto">
          <a:xfrm>
            <a:off x="5880100" y="2298700"/>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17" name="Rectangle 9"/>
          <p:cNvSpPr>
            <a:spLocks noChangeArrowheads="1"/>
          </p:cNvSpPr>
          <p:nvPr/>
        </p:nvSpPr>
        <p:spPr bwMode="auto">
          <a:xfrm>
            <a:off x="6156325" y="2360614"/>
            <a:ext cx="41838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chemeClr val="hlink"/>
                </a:solidFill>
                <a:effectLst>
                  <a:outerShdw blurRad="38100" dist="38100" dir="2700000" algn="tl">
                    <a:srgbClr val="000000"/>
                  </a:outerShdw>
                </a:effectLst>
                <a:latin typeface="黑体" pitchFamily="2" charset="-122"/>
                <a:ea typeface="黑体" pitchFamily="2" charset="-122"/>
              </a:rPr>
              <a:t>2</a:t>
            </a:r>
          </a:p>
        </p:txBody>
      </p:sp>
      <p:sp>
        <p:nvSpPr>
          <p:cNvPr id="40970" name="Line 10"/>
          <p:cNvSpPr>
            <a:spLocks noChangeShapeType="1"/>
          </p:cNvSpPr>
          <p:nvPr/>
        </p:nvSpPr>
        <p:spPr bwMode="auto">
          <a:xfrm flipV="1">
            <a:off x="3733800" y="3200400"/>
            <a:ext cx="609600" cy="2286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11"/>
          <p:cNvSpPr>
            <a:spLocks noChangeShapeType="1"/>
          </p:cNvSpPr>
          <p:nvPr/>
        </p:nvSpPr>
        <p:spPr bwMode="auto">
          <a:xfrm>
            <a:off x="5105400" y="3200400"/>
            <a:ext cx="1066800" cy="1524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Oval 12"/>
          <p:cNvSpPr>
            <a:spLocks noChangeArrowheads="1"/>
          </p:cNvSpPr>
          <p:nvPr/>
        </p:nvSpPr>
        <p:spPr bwMode="auto">
          <a:xfrm>
            <a:off x="4279900" y="2603500"/>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21" name="Rectangle 13"/>
          <p:cNvSpPr>
            <a:spLocks noChangeArrowheads="1"/>
          </p:cNvSpPr>
          <p:nvPr/>
        </p:nvSpPr>
        <p:spPr bwMode="auto">
          <a:xfrm>
            <a:off x="4556125" y="2665414"/>
            <a:ext cx="41838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chemeClr val="hlink"/>
                </a:solidFill>
                <a:effectLst>
                  <a:outerShdw blurRad="38100" dist="38100" dir="2700000" algn="tl">
                    <a:srgbClr val="000000"/>
                  </a:outerShdw>
                </a:effectLst>
                <a:latin typeface="黑体" pitchFamily="2" charset="-122"/>
                <a:ea typeface="黑体" pitchFamily="2" charset="-122"/>
              </a:rPr>
              <a:t>1</a:t>
            </a:r>
          </a:p>
        </p:txBody>
      </p:sp>
      <p:sp>
        <p:nvSpPr>
          <p:cNvPr id="40974" name="Oval 14"/>
          <p:cNvSpPr>
            <a:spLocks noChangeArrowheads="1"/>
          </p:cNvSpPr>
          <p:nvPr/>
        </p:nvSpPr>
        <p:spPr bwMode="auto">
          <a:xfrm>
            <a:off x="6184900" y="3136900"/>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23" name="Rectangle 15"/>
          <p:cNvSpPr>
            <a:spLocks noChangeArrowheads="1"/>
          </p:cNvSpPr>
          <p:nvPr/>
        </p:nvSpPr>
        <p:spPr bwMode="auto">
          <a:xfrm>
            <a:off x="6461125" y="3198814"/>
            <a:ext cx="41838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chemeClr val="hlink"/>
                </a:solidFill>
                <a:effectLst>
                  <a:outerShdw blurRad="38100" dist="38100" dir="2700000" algn="tl">
                    <a:srgbClr val="000000"/>
                  </a:outerShdw>
                </a:effectLst>
                <a:latin typeface="黑体" pitchFamily="2" charset="-122"/>
                <a:ea typeface="黑体" pitchFamily="2" charset="-122"/>
              </a:rPr>
              <a:t>3</a:t>
            </a:r>
          </a:p>
        </p:txBody>
      </p:sp>
      <p:sp>
        <p:nvSpPr>
          <p:cNvPr id="40976" name="Line 16"/>
          <p:cNvSpPr>
            <a:spLocks noChangeShapeType="1"/>
          </p:cNvSpPr>
          <p:nvPr/>
        </p:nvSpPr>
        <p:spPr bwMode="auto">
          <a:xfrm flipV="1">
            <a:off x="5257800" y="2667000"/>
            <a:ext cx="609600" cy="762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7" name="Line 17"/>
          <p:cNvSpPr>
            <a:spLocks noChangeShapeType="1"/>
          </p:cNvSpPr>
          <p:nvPr/>
        </p:nvSpPr>
        <p:spPr bwMode="auto">
          <a:xfrm>
            <a:off x="7162800" y="3352800"/>
            <a:ext cx="6096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8"/>
          <p:cNvSpPr>
            <a:spLocks noChangeShapeType="1"/>
          </p:cNvSpPr>
          <p:nvPr/>
        </p:nvSpPr>
        <p:spPr bwMode="auto">
          <a:xfrm flipH="1">
            <a:off x="4495800" y="762000"/>
            <a:ext cx="1066800" cy="14478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0979" name="Line 19"/>
          <p:cNvSpPr>
            <a:spLocks noChangeShapeType="1"/>
          </p:cNvSpPr>
          <p:nvPr/>
        </p:nvSpPr>
        <p:spPr bwMode="auto">
          <a:xfrm>
            <a:off x="6553200" y="762000"/>
            <a:ext cx="2514600" cy="14478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0980" name="AutoShape 20"/>
          <p:cNvSpPr>
            <a:spLocks noChangeArrowheads="1"/>
          </p:cNvSpPr>
          <p:nvPr/>
        </p:nvSpPr>
        <p:spPr bwMode="auto">
          <a:xfrm>
            <a:off x="1612900" y="4660900"/>
            <a:ext cx="4622800" cy="1879600"/>
          </a:xfrm>
          <a:prstGeom prst="parallelogram">
            <a:avLst>
              <a:gd name="adj" fmla="val 51717"/>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81" name="Oval 21"/>
          <p:cNvSpPr>
            <a:spLocks noChangeArrowheads="1"/>
          </p:cNvSpPr>
          <p:nvPr/>
        </p:nvSpPr>
        <p:spPr bwMode="auto">
          <a:xfrm>
            <a:off x="4127500" y="4660900"/>
            <a:ext cx="1041400" cy="8128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30" name="Rectangle 22"/>
          <p:cNvSpPr>
            <a:spLocks noChangeArrowheads="1"/>
          </p:cNvSpPr>
          <p:nvPr/>
        </p:nvSpPr>
        <p:spPr bwMode="auto">
          <a:xfrm>
            <a:off x="4327526" y="4846638"/>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chemeClr val="hlink"/>
                </a:solidFill>
                <a:effectLst>
                  <a:outerShdw blurRad="38100" dist="38100" dir="2700000" algn="tl">
                    <a:srgbClr val="000000"/>
                  </a:outerShdw>
                </a:effectLst>
                <a:latin typeface="黑体" pitchFamily="2" charset="-122"/>
                <a:ea typeface="黑体" pitchFamily="2" charset="-122"/>
              </a:rPr>
              <a:t>2.2</a:t>
            </a:r>
          </a:p>
        </p:txBody>
      </p:sp>
      <p:sp>
        <p:nvSpPr>
          <p:cNvPr id="40983" name="Line 23"/>
          <p:cNvSpPr>
            <a:spLocks noChangeShapeType="1"/>
          </p:cNvSpPr>
          <p:nvPr/>
        </p:nvSpPr>
        <p:spPr bwMode="auto">
          <a:xfrm flipV="1">
            <a:off x="2133600" y="5715000"/>
            <a:ext cx="533400" cy="3810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4" name="Line 24"/>
          <p:cNvSpPr>
            <a:spLocks noChangeShapeType="1"/>
          </p:cNvSpPr>
          <p:nvPr/>
        </p:nvSpPr>
        <p:spPr bwMode="auto">
          <a:xfrm>
            <a:off x="3505200" y="5715000"/>
            <a:ext cx="457200" cy="1524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5" name="Oval 25"/>
          <p:cNvSpPr>
            <a:spLocks noChangeArrowheads="1"/>
          </p:cNvSpPr>
          <p:nvPr/>
        </p:nvSpPr>
        <p:spPr bwMode="auto">
          <a:xfrm>
            <a:off x="2527300" y="4965700"/>
            <a:ext cx="1041400" cy="8890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34" name="Rectangle 26"/>
          <p:cNvSpPr>
            <a:spLocks noChangeArrowheads="1"/>
          </p:cNvSpPr>
          <p:nvPr/>
        </p:nvSpPr>
        <p:spPr bwMode="auto">
          <a:xfrm>
            <a:off x="2574926" y="5151438"/>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chemeClr val="hlink"/>
                </a:solidFill>
                <a:effectLst>
                  <a:outerShdw blurRad="38100" dist="38100" dir="2700000" algn="tl">
                    <a:srgbClr val="000000"/>
                  </a:outerShdw>
                </a:effectLst>
                <a:latin typeface="黑体" pitchFamily="2" charset="-122"/>
                <a:ea typeface="黑体" pitchFamily="2" charset="-122"/>
              </a:rPr>
              <a:t>2.1</a:t>
            </a:r>
          </a:p>
        </p:txBody>
      </p:sp>
      <p:sp>
        <p:nvSpPr>
          <p:cNvPr id="40987" name="Oval 27"/>
          <p:cNvSpPr>
            <a:spLocks noChangeArrowheads="1"/>
          </p:cNvSpPr>
          <p:nvPr/>
        </p:nvSpPr>
        <p:spPr bwMode="auto">
          <a:xfrm>
            <a:off x="3822700" y="5651500"/>
            <a:ext cx="10414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36" name="Rectangle 28"/>
          <p:cNvSpPr>
            <a:spLocks noChangeArrowheads="1"/>
          </p:cNvSpPr>
          <p:nvPr/>
        </p:nvSpPr>
        <p:spPr bwMode="auto">
          <a:xfrm>
            <a:off x="3946526" y="5761038"/>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chemeClr val="hlink"/>
                </a:solidFill>
                <a:effectLst>
                  <a:outerShdw blurRad="38100" dist="38100" dir="2700000" algn="tl">
                    <a:srgbClr val="000000"/>
                  </a:outerShdw>
                </a:effectLst>
                <a:latin typeface="黑体" pitchFamily="2" charset="-122"/>
                <a:ea typeface="黑体" pitchFamily="2" charset="-122"/>
              </a:rPr>
              <a:t>2.3</a:t>
            </a:r>
          </a:p>
        </p:txBody>
      </p:sp>
      <p:sp>
        <p:nvSpPr>
          <p:cNvPr id="40989" name="Line 29"/>
          <p:cNvSpPr>
            <a:spLocks noChangeShapeType="1"/>
          </p:cNvSpPr>
          <p:nvPr/>
        </p:nvSpPr>
        <p:spPr bwMode="auto">
          <a:xfrm flipV="1">
            <a:off x="3505200" y="5105400"/>
            <a:ext cx="609600" cy="762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0" name="Line 30"/>
          <p:cNvSpPr>
            <a:spLocks noChangeShapeType="1"/>
          </p:cNvSpPr>
          <p:nvPr/>
        </p:nvSpPr>
        <p:spPr bwMode="auto">
          <a:xfrm>
            <a:off x="4876800" y="6096000"/>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1" name="Line 31"/>
          <p:cNvSpPr>
            <a:spLocks noChangeShapeType="1"/>
          </p:cNvSpPr>
          <p:nvPr/>
        </p:nvSpPr>
        <p:spPr bwMode="auto">
          <a:xfrm>
            <a:off x="5181600" y="5029200"/>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2" name="Line 32"/>
          <p:cNvSpPr>
            <a:spLocks noChangeShapeType="1"/>
          </p:cNvSpPr>
          <p:nvPr/>
        </p:nvSpPr>
        <p:spPr bwMode="auto">
          <a:xfrm flipH="1">
            <a:off x="2590800" y="2590800"/>
            <a:ext cx="3276600" cy="20574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0993" name="Line 33"/>
          <p:cNvSpPr>
            <a:spLocks noChangeShapeType="1"/>
          </p:cNvSpPr>
          <p:nvPr/>
        </p:nvSpPr>
        <p:spPr bwMode="auto">
          <a:xfrm>
            <a:off x="7162800" y="3352800"/>
            <a:ext cx="3429000" cy="13716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0994" name="AutoShape 34"/>
          <p:cNvSpPr>
            <a:spLocks noChangeArrowheads="1"/>
          </p:cNvSpPr>
          <p:nvPr/>
        </p:nvSpPr>
        <p:spPr bwMode="auto">
          <a:xfrm>
            <a:off x="5956300" y="4660900"/>
            <a:ext cx="4622800" cy="1879600"/>
          </a:xfrm>
          <a:prstGeom prst="parallelogram">
            <a:avLst>
              <a:gd name="adj" fmla="val 51717"/>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95" name="Line 35"/>
          <p:cNvSpPr>
            <a:spLocks noChangeShapeType="1"/>
          </p:cNvSpPr>
          <p:nvPr/>
        </p:nvSpPr>
        <p:spPr bwMode="auto">
          <a:xfrm>
            <a:off x="6553200" y="5410200"/>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6" name="Line 36"/>
          <p:cNvSpPr>
            <a:spLocks noChangeShapeType="1"/>
          </p:cNvSpPr>
          <p:nvPr/>
        </p:nvSpPr>
        <p:spPr bwMode="auto">
          <a:xfrm>
            <a:off x="8153400" y="5486400"/>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7" name="Oval 37"/>
          <p:cNvSpPr>
            <a:spLocks noChangeArrowheads="1"/>
          </p:cNvSpPr>
          <p:nvPr/>
        </p:nvSpPr>
        <p:spPr bwMode="auto">
          <a:xfrm>
            <a:off x="7023100" y="4889500"/>
            <a:ext cx="1117600" cy="9652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46" name="Rectangle 38"/>
          <p:cNvSpPr>
            <a:spLocks noChangeArrowheads="1"/>
          </p:cNvSpPr>
          <p:nvPr/>
        </p:nvSpPr>
        <p:spPr bwMode="auto">
          <a:xfrm>
            <a:off x="7223126" y="5151438"/>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chemeClr val="hlink"/>
                </a:solidFill>
                <a:effectLst>
                  <a:outerShdw blurRad="38100" dist="38100" dir="2700000" algn="tl">
                    <a:srgbClr val="000000"/>
                  </a:outerShdw>
                </a:effectLst>
                <a:latin typeface="黑体" pitchFamily="2" charset="-122"/>
                <a:ea typeface="黑体" pitchFamily="2" charset="-122"/>
              </a:rPr>
              <a:t>3.1</a:t>
            </a:r>
          </a:p>
        </p:txBody>
      </p:sp>
      <p:sp>
        <p:nvSpPr>
          <p:cNvPr id="40999" name="Oval 39"/>
          <p:cNvSpPr>
            <a:spLocks noChangeArrowheads="1"/>
          </p:cNvSpPr>
          <p:nvPr/>
        </p:nvSpPr>
        <p:spPr bwMode="auto">
          <a:xfrm>
            <a:off x="8623300" y="4965700"/>
            <a:ext cx="1117600" cy="9652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048" name="Rectangle 40"/>
          <p:cNvSpPr>
            <a:spLocks noChangeArrowheads="1"/>
          </p:cNvSpPr>
          <p:nvPr/>
        </p:nvSpPr>
        <p:spPr bwMode="auto">
          <a:xfrm>
            <a:off x="8823326" y="5227638"/>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chemeClr val="hlink"/>
                </a:solidFill>
                <a:effectLst>
                  <a:outerShdw blurRad="38100" dist="38100" dir="2700000" algn="tl">
                    <a:srgbClr val="000000"/>
                  </a:outerShdw>
                </a:effectLst>
                <a:latin typeface="黑体" pitchFamily="2" charset="-122"/>
                <a:ea typeface="黑体" pitchFamily="2" charset="-122"/>
              </a:rPr>
              <a:t>3.2</a:t>
            </a:r>
          </a:p>
        </p:txBody>
      </p:sp>
      <p:sp>
        <p:nvSpPr>
          <p:cNvPr id="41001" name="Line 41"/>
          <p:cNvSpPr>
            <a:spLocks noChangeShapeType="1"/>
          </p:cNvSpPr>
          <p:nvPr/>
        </p:nvSpPr>
        <p:spPr bwMode="auto">
          <a:xfrm>
            <a:off x="9753600" y="5486400"/>
            <a:ext cx="3810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2" name="Line 42"/>
          <p:cNvSpPr>
            <a:spLocks noChangeShapeType="1"/>
          </p:cNvSpPr>
          <p:nvPr/>
        </p:nvSpPr>
        <p:spPr bwMode="auto">
          <a:xfrm>
            <a:off x="6248400" y="3733800"/>
            <a:ext cx="685800" cy="9144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1003" name="Arc 43"/>
          <p:cNvSpPr>
            <a:spLocks/>
          </p:cNvSpPr>
          <p:nvPr/>
        </p:nvSpPr>
        <p:spPr bwMode="auto">
          <a:xfrm>
            <a:off x="5792788" y="3049588"/>
            <a:ext cx="762000" cy="990600"/>
          </a:xfrm>
          <a:custGeom>
            <a:avLst/>
            <a:gdLst>
              <a:gd name="T0" fmla="*/ 0 w 21600"/>
              <a:gd name="T1" fmla="*/ 990600 h 21600"/>
              <a:gd name="T2" fmla="*/ 760413 w 21600"/>
              <a:gd name="T3" fmla="*/ 0 h 21600"/>
              <a:gd name="T4" fmla="*/ 762000 w 21600"/>
              <a:gd name="T5" fmla="*/ 99060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5400" cap="rnd">
            <a:solidFill>
              <a:srgbClr val="01050F"/>
            </a:solidFill>
            <a:prstDash val="lg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1004" name="Arc 44"/>
          <p:cNvSpPr>
            <a:spLocks/>
          </p:cNvSpPr>
          <p:nvPr/>
        </p:nvSpPr>
        <p:spPr bwMode="auto">
          <a:xfrm>
            <a:off x="5830888" y="4000500"/>
            <a:ext cx="381000" cy="609600"/>
          </a:xfrm>
          <a:custGeom>
            <a:avLst/>
            <a:gdLst>
              <a:gd name="T0" fmla="*/ 381000 w 21600"/>
              <a:gd name="T1" fmla="*/ 609600 h 21600"/>
              <a:gd name="T2" fmla="*/ 0 w 21600"/>
              <a:gd name="T3" fmla="*/ 0 h 21600"/>
              <a:gd name="T4" fmla="*/ 38100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1050F"/>
            </a:solidFill>
            <a:prstDash val="lg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3053" name="Rectangle 45"/>
          <p:cNvSpPr>
            <a:spLocks noChangeArrowheads="1"/>
          </p:cNvSpPr>
          <p:nvPr/>
        </p:nvSpPr>
        <p:spPr bwMode="auto">
          <a:xfrm>
            <a:off x="1584326" y="30164"/>
            <a:ext cx="2454275"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defRPr/>
            </a:pPr>
            <a:r>
              <a:rPr lang="en-US" altLang="zh-CN" sz="4000" b="1">
                <a:solidFill>
                  <a:schemeClr val="hlink"/>
                </a:solidFill>
                <a:effectLst>
                  <a:outerShdw blurRad="38100" dist="38100" dir="2700000" algn="tl">
                    <a:srgbClr val="000000"/>
                  </a:outerShdw>
                </a:effectLst>
                <a:latin typeface="黑体" pitchFamily="2" charset="-122"/>
                <a:ea typeface="黑体" pitchFamily="2" charset="-122"/>
              </a:rPr>
              <a:t>  </a:t>
            </a:r>
            <a:r>
              <a:rPr lang="zh-CN" altLang="en-US" sz="4000" b="1">
                <a:solidFill>
                  <a:schemeClr val="hlink"/>
                </a:solidFill>
                <a:effectLst>
                  <a:outerShdw blurRad="38100" dist="38100" dir="2700000" algn="tl">
                    <a:srgbClr val="000000"/>
                  </a:outerShdw>
                </a:effectLst>
                <a:latin typeface="黑体" pitchFamily="2" charset="-122"/>
                <a:ea typeface="黑体" pitchFamily="2" charset="-122"/>
              </a:rPr>
              <a:t>顶层</a:t>
            </a:r>
          </a:p>
          <a:p>
            <a:pPr eaLnBrk="0" hangingPunct="0">
              <a:defRPr/>
            </a:pPr>
            <a:r>
              <a:rPr lang="zh-CN" altLang="en-US" sz="3200" b="1">
                <a:solidFill>
                  <a:schemeClr val="hlink"/>
                </a:solidFill>
                <a:effectLst>
                  <a:outerShdw blurRad="38100" dist="38100" dir="2700000" algn="tl">
                    <a:srgbClr val="000000"/>
                  </a:outerShdw>
                </a:effectLst>
                <a:latin typeface="黑体" pitchFamily="2" charset="-122"/>
                <a:ea typeface="黑体" pitchFamily="2" charset="-122"/>
              </a:rPr>
              <a:t>（不编号）</a:t>
            </a:r>
          </a:p>
        </p:txBody>
      </p:sp>
      <p:sp>
        <p:nvSpPr>
          <p:cNvPr id="41006" name="Line 46"/>
          <p:cNvSpPr>
            <a:spLocks noChangeShapeType="1"/>
          </p:cNvSpPr>
          <p:nvPr/>
        </p:nvSpPr>
        <p:spPr bwMode="auto">
          <a:xfrm>
            <a:off x="1600200" y="1600200"/>
            <a:ext cx="8839200" cy="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1007" name="Line 47"/>
          <p:cNvSpPr>
            <a:spLocks noChangeShapeType="1"/>
          </p:cNvSpPr>
          <p:nvPr/>
        </p:nvSpPr>
        <p:spPr bwMode="auto">
          <a:xfrm>
            <a:off x="1600200" y="4267200"/>
            <a:ext cx="8839200" cy="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3056" name="Rectangle 48"/>
          <p:cNvSpPr>
            <a:spLocks noChangeArrowheads="1"/>
          </p:cNvSpPr>
          <p:nvPr/>
        </p:nvSpPr>
        <p:spPr bwMode="auto">
          <a:xfrm>
            <a:off x="1812925" y="1782763"/>
            <a:ext cx="958596"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4000" b="1">
                <a:solidFill>
                  <a:schemeClr val="hlink"/>
                </a:solidFill>
                <a:effectLst>
                  <a:outerShdw blurRad="38100" dist="38100" dir="2700000" algn="tl">
                    <a:srgbClr val="000000"/>
                  </a:outerShdw>
                </a:effectLst>
                <a:latin typeface="黑体" pitchFamily="2" charset="-122"/>
                <a:ea typeface="黑体" pitchFamily="2" charset="-122"/>
              </a:rPr>
              <a:t>0</a:t>
            </a:r>
            <a:r>
              <a:rPr lang="zh-CN" altLang="en-US" sz="4000" b="1">
                <a:solidFill>
                  <a:schemeClr val="hlink"/>
                </a:solidFill>
                <a:effectLst>
                  <a:outerShdw blurRad="38100" dist="38100" dir="2700000" algn="tl">
                    <a:srgbClr val="000000"/>
                  </a:outerShdw>
                </a:effectLst>
                <a:latin typeface="黑体" pitchFamily="2" charset="-122"/>
                <a:ea typeface="黑体" pitchFamily="2" charset="-122"/>
              </a:rPr>
              <a:t>层</a:t>
            </a:r>
          </a:p>
        </p:txBody>
      </p:sp>
      <p:sp>
        <p:nvSpPr>
          <p:cNvPr id="43057" name="Rectangle 49"/>
          <p:cNvSpPr>
            <a:spLocks noChangeArrowheads="1"/>
          </p:cNvSpPr>
          <p:nvPr/>
        </p:nvSpPr>
        <p:spPr bwMode="auto">
          <a:xfrm>
            <a:off x="1584325" y="4373563"/>
            <a:ext cx="958596"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4000" b="1">
                <a:solidFill>
                  <a:schemeClr val="hlink"/>
                </a:solidFill>
                <a:effectLst>
                  <a:outerShdw blurRad="38100" dist="38100" dir="2700000" algn="tl">
                    <a:srgbClr val="000000"/>
                  </a:outerShdw>
                </a:effectLst>
                <a:latin typeface="黑体" pitchFamily="2" charset="-122"/>
                <a:ea typeface="黑体" pitchFamily="2" charset="-122"/>
              </a:rPr>
              <a:t>1</a:t>
            </a:r>
            <a:r>
              <a:rPr lang="zh-CN" altLang="en-US" sz="4000" b="1">
                <a:solidFill>
                  <a:schemeClr val="hlink"/>
                </a:solidFill>
                <a:effectLst>
                  <a:outerShdw blurRad="38100" dist="38100" dir="2700000" algn="tl">
                    <a:srgbClr val="000000"/>
                  </a:outerShdw>
                </a:effectLst>
                <a:latin typeface="黑体" pitchFamily="2" charset="-122"/>
                <a:ea typeface="黑体" pitchFamily="2" charset="-122"/>
              </a:rPr>
              <a:t>层</a:t>
            </a:r>
          </a:p>
        </p:txBody>
      </p:sp>
    </p:spTree>
    <p:extLst>
      <p:ext uri="{BB962C8B-B14F-4D97-AF65-F5344CB8AC3E}">
        <p14:creationId xmlns:p14="http://schemas.microsoft.com/office/powerpoint/2010/main" val="1134111268"/>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分解的程度</a:t>
            </a:r>
          </a:p>
        </p:txBody>
      </p:sp>
      <p:sp>
        <p:nvSpPr>
          <p:cNvPr id="41987" name="Rectangle 3"/>
          <p:cNvSpPr>
            <a:spLocks noGrp="1" noChangeArrowheads="1"/>
          </p:cNvSpPr>
          <p:nvPr>
            <p:ph idx="1"/>
          </p:nvPr>
        </p:nvSpPr>
        <p:spPr>
          <a:xfrm>
            <a:off x="1903445" y="1981200"/>
            <a:ext cx="8535955" cy="3124200"/>
          </a:xfrm>
        </p:spPr>
        <p:txBody>
          <a:bodyPr/>
          <a:lstStyle/>
          <a:p>
            <a:pPr>
              <a:lnSpc>
                <a:spcPct val="120000"/>
              </a:lnSpc>
              <a:buFontTx/>
              <a:buNone/>
            </a:pPr>
            <a:r>
              <a:rPr lang="zh-CN" altLang="en-US" sz="3600" b="1" dirty="0"/>
              <a:t>分解的深度与层次：</a:t>
            </a:r>
          </a:p>
          <a:p>
            <a:pPr>
              <a:lnSpc>
                <a:spcPct val="120000"/>
              </a:lnSpc>
              <a:buClr>
                <a:schemeClr val="hlink"/>
              </a:buClr>
              <a:buFont typeface="Monotype Sorts" pitchFamily="2" charset="2"/>
              <a:buNone/>
            </a:pPr>
            <a:r>
              <a:rPr lang="zh-CN" altLang="en-US" sz="3600" b="1" dirty="0"/>
              <a:t>   </a:t>
            </a:r>
            <a:r>
              <a:rPr lang="zh-CN" altLang="en-US" sz="3600" dirty="0"/>
              <a:t>按功能情况定，一般设深度为</a:t>
            </a:r>
            <a:r>
              <a:rPr lang="en-US" altLang="zh-CN" sz="3600" dirty="0"/>
              <a:t>3-5</a:t>
            </a:r>
          </a:p>
          <a:p>
            <a:pPr>
              <a:lnSpc>
                <a:spcPct val="120000"/>
              </a:lnSpc>
              <a:buClr>
                <a:schemeClr val="hlink"/>
              </a:buClr>
              <a:buFont typeface="Monotype Sorts" pitchFamily="2" charset="2"/>
              <a:buNone/>
            </a:pPr>
            <a:r>
              <a:rPr lang="en-US" altLang="zh-CN" sz="3600" dirty="0"/>
              <a:t>   </a:t>
            </a:r>
            <a:r>
              <a:rPr lang="zh-CN" altLang="en-US" sz="3600" dirty="0"/>
              <a:t>如超过</a:t>
            </a:r>
            <a:r>
              <a:rPr lang="en-US" altLang="zh-CN" sz="3600" dirty="0"/>
              <a:t>5</a:t>
            </a:r>
            <a:r>
              <a:rPr lang="zh-CN" altLang="en-US" sz="3600" dirty="0"/>
              <a:t>个加工最好分解画，否则容易出错</a:t>
            </a:r>
          </a:p>
        </p:txBody>
      </p:sp>
    </p:spTree>
    <p:extLst>
      <p:ext uri="{BB962C8B-B14F-4D97-AF65-F5344CB8AC3E}">
        <p14:creationId xmlns:p14="http://schemas.microsoft.com/office/powerpoint/2010/main" val="19771042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732089" y="609600"/>
            <a:ext cx="7227887" cy="1143000"/>
          </a:xfrm>
        </p:spPr>
        <p:txBody>
          <a:bodyPr/>
          <a:lstStyle/>
          <a:p>
            <a:pPr>
              <a:defRPr/>
            </a:pPr>
            <a:r>
              <a:rPr lang="zh-CN" altLang="en-US" sz="4000" u="sng" dirty="0">
                <a:latin typeface="宋体" pitchFamily="2" charset="-122"/>
              </a:rPr>
              <a:t>实例：</a:t>
            </a:r>
            <a:r>
              <a:rPr lang="zh-CN" altLang="en-US" sz="4000" dirty="0"/>
              <a:t>图书馆管理系统</a:t>
            </a:r>
          </a:p>
        </p:txBody>
      </p:sp>
      <p:sp>
        <p:nvSpPr>
          <p:cNvPr id="43011" name="Rectangle 3"/>
          <p:cNvSpPr>
            <a:spLocks noGrp="1" noChangeArrowheads="1"/>
          </p:cNvSpPr>
          <p:nvPr>
            <p:ph idx="1"/>
          </p:nvPr>
        </p:nvSpPr>
        <p:spPr>
          <a:xfrm>
            <a:off x="2514600" y="1981200"/>
            <a:ext cx="4648200" cy="3581400"/>
          </a:xfrm>
        </p:spPr>
        <p:txBody>
          <a:bodyPr/>
          <a:lstStyle/>
          <a:p>
            <a:r>
              <a:rPr lang="en-US" altLang="zh-CN" sz="3600"/>
              <a:t> </a:t>
            </a:r>
            <a:r>
              <a:rPr lang="zh-CN" altLang="en-US" sz="3600"/>
              <a:t>购入新书</a:t>
            </a:r>
          </a:p>
          <a:p>
            <a:r>
              <a:rPr lang="zh-CN" altLang="en-US" sz="3600"/>
              <a:t> 读者借书</a:t>
            </a:r>
          </a:p>
          <a:p>
            <a:r>
              <a:rPr lang="zh-CN" altLang="en-US" sz="3600"/>
              <a:t> 读者还书</a:t>
            </a:r>
          </a:p>
          <a:p>
            <a:r>
              <a:rPr lang="zh-CN" altLang="en-US" sz="3600"/>
              <a:t> 图书注销</a:t>
            </a:r>
          </a:p>
          <a:p>
            <a:r>
              <a:rPr lang="zh-CN" altLang="en-US" sz="3600"/>
              <a:t> 查询统计</a:t>
            </a:r>
          </a:p>
        </p:txBody>
      </p:sp>
    </p:spTree>
    <p:extLst>
      <p:ext uri="{BB962C8B-B14F-4D97-AF65-F5344CB8AC3E}">
        <p14:creationId xmlns:p14="http://schemas.microsoft.com/office/powerpoint/2010/main" val="7810148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2614614" y="2286000"/>
            <a:ext cx="6683375" cy="1143000"/>
          </a:xfrm>
        </p:spPr>
        <p:txBody>
          <a:bodyPr/>
          <a:lstStyle/>
          <a:p>
            <a:pPr>
              <a:defRPr/>
            </a:pPr>
            <a:r>
              <a:rPr lang="zh-CN" altLang="en-US" sz="4000"/>
              <a:t>（一）</a:t>
            </a:r>
            <a:r>
              <a:rPr lang="zh-CN" altLang="en-US" sz="4000">
                <a:latin typeface="宋体" pitchFamily="2" charset="-122"/>
              </a:rPr>
              <a:t>系统功能说明</a:t>
            </a:r>
            <a:r>
              <a:rPr lang="zh-CN" altLang="en-US" sz="4000"/>
              <a:t> </a:t>
            </a:r>
          </a:p>
        </p:txBody>
      </p:sp>
    </p:spTree>
    <p:extLst>
      <p:ext uri="{BB962C8B-B14F-4D97-AF65-F5344CB8AC3E}">
        <p14:creationId xmlns:p14="http://schemas.microsoft.com/office/powerpoint/2010/main" val="12935156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732089" y="609600"/>
            <a:ext cx="7227887" cy="1143000"/>
          </a:xfrm>
        </p:spPr>
        <p:txBody>
          <a:bodyPr/>
          <a:lstStyle/>
          <a:p>
            <a:pPr>
              <a:defRPr/>
            </a:pPr>
            <a:r>
              <a:rPr lang="zh-CN" altLang="en-US" sz="4000"/>
              <a:t>购入新书</a:t>
            </a:r>
          </a:p>
        </p:txBody>
      </p:sp>
      <p:sp>
        <p:nvSpPr>
          <p:cNvPr id="45059" name="Rectangle 3"/>
          <p:cNvSpPr>
            <a:spLocks noGrp="1" noChangeArrowheads="1"/>
          </p:cNvSpPr>
          <p:nvPr>
            <p:ph idx="1"/>
          </p:nvPr>
        </p:nvSpPr>
        <p:spPr>
          <a:xfrm>
            <a:off x="1352939" y="1676400"/>
            <a:ext cx="9451910" cy="3581400"/>
          </a:xfrm>
        </p:spPr>
        <p:txBody>
          <a:bodyPr/>
          <a:lstStyle/>
          <a:p>
            <a:pPr>
              <a:buFontTx/>
              <a:buNone/>
            </a:pPr>
            <a:endParaRPr lang="en-US" altLang="zh-CN" sz="3600" dirty="0"/>
          </a:p>
          <a:p>
            <a:r>
              <a:rPr lang="en-US" altLang="zh-CN" sz="3600" dirty="0"/>
              <a:t> </a:t>
            </a:r>
            <a:r>
              <a:rPr lang="zh-CN" altLang="en-US" sz="3600" dirty="0"/>
              <a:t>新书编卡片</a:t>
            </a:r>
            <a:r>
              <a:rPr lang="en-US" altLang="zh-CN" sz="3600" dirty="0"/>
              <a:t>(</a:t>
            </a:r>
            <a:r>
              <a:rPr lang="zh-CN" altLang="en-US" sz="3600" dirty="0"/>
              <a:t>包括：类目录号</a:t>
            </a:r>
            <a:r>
              <a:rPr lang="zh-CN" altLang="en-US" sz="3600" dirty="0" smtClean="0"/>
              <a:t>、流水号</a:t>
            </a:r>
            <a:r>
              <a:rPr lang="en-US" altLang="zh-CN" sz="3600" dirty="0"/>
              <a:t>(</a:t>
            </a:r>
            <a:r>
              <a:rPr lang="zh-CN" altLang="en-US" sz="3600" dirty="0"/>
              <a:t>唯一</a:t>
            </a:r>
            <a:r>
              <a:rPr lang="en-US" altLang="zh-CN" sz="3600" dirty="0"/>
              <a:t>)</a:t>
            </a:r>
            <a:r>
              <a:rPr lang="zh-CN" altLang="en-US" sz="3600" dirty="0"/>
              <a:t>、书名、作者、内容摘要、价格、购书日期等信息</a:t>
            </a:r>
            <a:r>
              <a:rPr lang="en-US" altLang="zh-CN" sz="3600" dirty="0"/>
              <a:t>)</a:t>
            </a:r>
          </a:p>
          <a:p>
            <a:r>
              <a:rPr lang="en-US" altLang="zh-CN" sz="3600" dirty="0"/>
              <a:t> </a:t>
            </a:r>
            <a:r>
              <a:rPr lang="zh-CN" altLang="en-US" sz="3600" dirty="0"/>
              <a:t>写入图书目录文件</a:t>
            </a:r>
          </a:p>
        </p:txBody>
      </p:sp>
    </p:spTree>
    <p:extLst>
      <p:ext uri="{BB962C8B-B14F-4D97-AF65-F5344CB8AC3E}">
        <p14:creationId xmlns:p14="http://schemas.microsoft.com/office/powerpoint/2010/main" val="23103141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732089" y="609600"/>
            <a:ext cx="7227887" cy="1143000"/>
          </a:xfrm>
        </p:spPr>
        <p:txBody>
          <a:bodyPr/>
          <a:lstStyle/>
          <a:p>
            <a:pPr>
              <a:defRPr/>
            </a:pPr>
            <a:r>
              <a:rPr lang="zh-CN" altLang="en-US" sz="4000"/>
              <a:t>读者借书</a:t>
            </a:r>
          </a:p>
        </p:txBody>
      </p:sp>
      <p:sp>
        <p:nvSpPr>
          <p:cNvPr id="46083" name="Rectangle 3"/>
          <p:cNvSpPr>
            <a:spLocks noGrp="1" noChangeArrowheads="1"/>
          </p:cNvSpPr>
          <p:nvPr>
            <p:ph idx="1"/>
          </p:nvPr>
        </p:nvSpPr>
        <p:spPr>
          <a:xfrm>
            <a:off x="1343608" y="1676400"/>
            <a:ext cx="9843796" cy="4495800"/>
          </a:xfrm>
        </p:spPr>
        <p:txBody>
          <a:bodyPr/>
          <a:lstStyle/>
          <a:p>
            <a:pPr>
              <a:buFontTx/>
              <a:buNone/>
            </a:pPr>
            <a:endParaRPr lang="en-US" altLang="zh-CN" dirty="0" smtClean="0"/>
          </a:p>
          <a:p>
            <a:r>
              <a:rPr lang="zh-CN" altLang="en-US" sz="3600" dirty="0" smtClean="0"/>
              <a:t>填借书单</a:t>
            </a:r>
            <a:r>
              <a:rPr lang="en-US" altLang="zh-CN" sz="3600" dirty="0" smtClean="0"/>
              <a:t>(</a:t>
            </a:r>
            <a:r>
              <a:rPr lang="zh-CN" altLang="en-US" sz="3600" dirty="0" smtClean="0"/>
              <a:t>包括：读者号、欲借图书分类目录号</a:t>
            </a:r>
            <a:r>
              <a:rPr lang="en-US" altLang="zh-CN" sz="3600" dirty="0" smtClean="0"/>
              <a:t>)</a:t>
            </a:r>
          </a:p>
          <a:p>
            <a:r>
              <a:rPr lang="zh-CN" altLang="en-US" sz="3600" dirty="0" smtClean="0"/>
              <a:t>检查读者号有效性，无效，拒借</a:t>
            </a:r>
          </a:p>
          <a:p>
            <a:r>
              <a:rPr lang="zh-CN" altLang="en-US" sz="3600" dirty="0" smtClean="0"/>
              <a:t>读者号有效，检查借书是否超数</a:t>
            </a:r>
            <a:r>
              <a:rPr lang="en-US" altLang="zh-CN" sz="3600" dirty="0" smtClean="0"/>
              <a:t>? </a:t>
            </a:r>
            <a:r>
              <a:rPr lang="zh-CN" altLang="en-US" sz="3600" dirty="0" smtClean="0"/>
              <a:t>已达</a:t>
            </a:r>
            <a:r>
              <a:rPr lang="en-US" altLang="zh-CN" sz="3600" dirty="0" smtClean="0"/>
              <a:t>5</a:t>
            </a:r>
            <a:r>
              <a:rPr lang="zh-CN" altLang="en-US" sz="3600" dirty="0" smtClean="0"/>
              <a:t>本，拒绝借</a:t>
            </a:r>
          </a:p>
          <a:p>
            <a:r>
              <a:rPr lang="zh-CN" altLang="en-US" sz="3600" dirty="0" smtClean="0"/>
              <a:t>未超，可借，登记图书分类目录号、读者号、借阅日期等，写回借书文件中</a:t>
            </a:r>
          </a:p>
        </p:txBody>
      </p:sp>
    </p:spTree>
    <p:extLst>
      <p:ext uri="{BB962C8B-B14F-4D97-AF65-F5344CB8AC3E}">
        <p14:creationId xmlns:p14="http://schemas.microsoft.com/office/powerpoint/2010/main" val="3829274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1.1.3 </a:t>
            </a:r>
            <a:r>
              <a:rPr lang="zh-CN" altLang="en-US" dirty="0">
                <a:latin typeface="仿宋" panose="02010609060101010101" pitchFamily="49" charset="-122"/>
                <a:ea typeface="仿宋" panose="02010609060101010101" pitchFamily="49" charset="-122"/>
              </a:rPr>
              <a:t>模型的</a:t>
            </a:r>
            <a:r>
              <a:rPr lang="zh-CN" altLang="en-US" dirty="0" smtClean="0">
                <a:latin typeface="仿宋" panose="02010609060101010101" pitchFamily="49" charset="-122"/>
                <a:ea typeface="仿宋" panose="02010609060101010101" pitchFamily="49" charset="-122"/>
              </a:rPr>
              <a:t>表示</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模型可以用</a:t>
            </a:r>
            <a:r>
              <a:rPr lang="en-US" altLang="zh-CN" dirty="0" smtClean="0">
                <a:latin typeface="仿宋" panose="02010609060101010101" pitchFamily="49" charset="-122"/>
                <a:ea typeface="仿宋" panose="02010609060101010101" pitchFamily="49" charset="-122"/>
              </a:rPr>
              <a:t>6</a:t>
            </a:r>
            <a:r>
              <a:rPr lang="zh-CN" altLang="en-US" dirty="0" smtClean="0">
                <a:latin typeface="仿宋" panose="02010609060101010101" pitchFamily="49" charset="-122"/>
                <a:ea typeface="仿宋" panose="02010609060101010101" pitchFamily="49" charset="-122"/>
              </a:rPr>
              <a:t>元组来表示：</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M={O</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G</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T</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V</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R</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S</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其中</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O</a:t>
            </a:r>
            <a:r>
              <a:rPr lang="zh-CN" altLang="en-US" dirty="0" smtClean="0">
                <a:latin typeface="仿宋" panose="02010609060101010101" pitchFamily="49" charset="-122"/>
                <a:ea typeface="仿宋" panose="02010609060101010101" pitchFamily="49" charset="-122"/>
              </a:rPr>
              <a:t>表示</a:t>
            </a:r>
            <a:r>
              <a:rPr lang="zh-CN" altLang="en-US" dirty="0">
                <a:latin typeface="仿宋" panose="02010609060101010101" pitchFamily="49" charset="-122"/>
                <a:ea typeface="仿宋" panose="02010609060101010101" pitchFamily="49" charset="-122"/>
              </a:rPr>
              <a:t>模型的对象集； </a:t>
            </a:r>
          </a:p>
          <a:p>
            <a:r>
              <a:rPr lang="en-US" altLang="zh-CN" dirty="0" smtClean="0">
                <a:latin typeface="仿宋" panose="02010609060101010101" pitchFamily="49" charset="-122"/>
                <a:ea typeface="仿宋" panose="02010609060101010101" pitchFamily="49" charset="-122"/>
              </a:rPr>
              <a:t>G</a:t>
            </a:r>
            <a:r>
              <a:rPr lang="zh-CN" altLang="en-US" dirty="0" smtClean="0">
                <a:latin typeface="仿宋" panose="02010609060101010101" pitchFamily="49" charset="-122"/>
                <a:ea typeface="仿宋" panose="02010609060101010101" pitchFamily="49" charset="-122"/>
              </a:rPr>
              <a:t>表示</a:t>
            </a:r>
            <a:r>
              <a:rPr lang="zh-CN" altLang="en-US" dirty="0">
                <a:latin typeface="仿宋" panose="02010609060101010101" pitchFamily="49" charset="-122"/>
                <a:ea typeface="仿宋" panose="02010609060101010101" pitchFamily="49" charset="-122"/>
              </a:rPr>
              <a:t>模型的目标集； </a:t>
            </a:r>
          </a:p>
          <a:p>
            <a:r>
              <a:rPr lang="en-US" altLang="zh-CN" dirty="0" smtClean="0">
                <a:latin typeface="仿宋" panose="02010609060101010101" pitchFamily="49" charset="-122"/>
                <a:ea typeface="仿宋" panose="02010609060101010101" pitchFamily="49" charset="-122"/>
              </a:rPr>
              <a:t>T</a:t>
            </a:r>
            <a:r>
              <a:rPr lang="zh-CN" altLang="en-US" dirty="0" smtClean="0">
                <a:latin typeface="仿宋" panose="02010609060101010101" pitchFamily="49" charset="-122"/>
                <a:ea typeface="仿宋" panose="02010609060101010101" pitchFamily="49" charset="-122"/>
              </a:rPr>
              <a:t>表示</a:t>
            </a:r>
            <a:r>
              <a:rPr lang="zh-CN" altLang="en-US" dirty="0">
                <a:latin typeface="仿宋" panose="02010609060101010101" pitchFamily="49" charset="-122"/>
                <a:ea typeface="仿宋" panose="02010609060101010101" pitchFamily="49" charset="-122"/>
              </a:rPr>
              <a:t>模型系统所处的环境及约束条件集；</a:t>
            </a:r>
          </a:p>
          <a:p>
            <a:r>
              <a:rPr lang="en-US" altLang="zh-CN" dirty="0" smtClean="0">
                <a:latin typeface="仿宋" panose="02010609060101010101" pitchFamily="49" charset="-122"/>
                <a:ea typeface="仿宋" panose="02010609060101010101" pitchFamily="49" charset="-122"/>
              </a:rPr>
              <a:t>V</a:t>
            </a:r>
            <a:r>
              <a:rPr lang="zh-CN" altLang="en-US" dirty="0" smtClean="0">
                <a:latin typeface="仿宋" panose="02010609060101010101" pitchFamily="49" charset="-122"/>
                <a:ea typeface="仿宋" panose="02010609060101010101" pitchFamily="49" charset="-122"/>
              </a:rPr>
              <a:t>表示</a:t>
            </a:r>
            <a:r>
              <a:rPr lang="zh-CN" altLang="en-US" dirty="0">
                <a:latin typeface="仿宋" panose="02010609060101010101" pitchFamily="49" charset="-122"/>
                <a:ea typeface="仿宋" panose="02010609060101010101" pitchFamily="49" charset="-122"/>
              </a:rPr>
              <a:t>模型的变量集，包括内部变量、外部变量及状态变量； </a:t>
            </a:r>
          </a:p>
          <a:p>
            <a:r>
              <a:rPr lang="en-US" altLang="zh-CN" dirty="0" smtClean="0">
                <a:latin typeface="仿宋" panose="02010609060101010101" pitchFamily="49" charset="-122"/>
                <a:ea typeface="仿宋" panose="02010609060101010101" pitchFamily="49" charset="-122"/>
              </a:rPr>
              <a:t>R</a:t>
            </a:r>
            <a:r>
              <a:rPr lang="zh-CN" altLang="en-US" dirty="0" smtClean="0">
                <a:latin typeface="仿宋" panose="02010609060101010101" pitchFamily="49" charset="-122"/>
                <a:ea typeface="仿宋" panose="02010609060101010101" pitchFamily="49" charset="-122"/>
              </a:rPr>
              <a:t>表示</a:t>
            </a:r>
            <a:r>
              <a:rPr lang="zh-CN" altLang="en-US" dirty="0">
                <a:latin typeface="仿宋" panose="02010609060101010101" pitchFamily="49" charset="-122"/>
                <a:ea typeface="仿宋" panose="02010609060101010101" pitchFamily="49" charset="-122"/>
              </a:rPr>
              <a:t>模型变量之间的关系集；　 </a:t>
            </a:r>
          </a:p>
          <a:p>
            <a:r>
              <a:rPr lang="en-US" altLang="zh-CN" dirty="0" smtClean="0">
                <a:latin typeface="仿宋" panose="02010609060101010101" pitchFamily="49" charset="-122"/>
                <a:ea typeface="仿宋" panose="02010609060101010101" pitchFamily="49" charset="-122"/>
              </a:rPr>
              <a:t>S</a:t>
            </a:r>
            <a:r>
              <a:rPr lang="zh-CN" altLang="en-US" dirty="0" smtClean="0">
                <a:latin typeface="仿宋" panose="02010609060101010101" pitchFamily="49" charset="-122"/>
                <a:ea typeface="仿宋" panose="02010609060101010101" pitchFamily="49" charset="-122"/>
              </a:rPr>
              <a:t>表示</a:t>
            </a:r>
            <a:r>
              <a:rPr lang="zh-CN" altLang="en-US" dirty="0">
                <a:latin typeface="仿宋" panose="02010609060101010101" pitchFamily="49" charset="-122"/>
                <a:ea typeface="仿宋" panose="02010609060101010101" pitchFamily="49" charset="-122"/>
              </a:rPr>
              <a:t>模型的状态集，从初态到终态。</a:t>
            </a:r>
          </a:p>
        </p:txBody>
      </p:sp>
    </p:spTree>
    <p:extLst>
      <p:ext uri="{BB962C8B-B14F-4D97-AF65-F5344CB8AC3E}">
        <p14:creationId xmlns:p14="http://schemas.microsoft.com/office/powerpoint/2010/main" val="35834078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732089" y="609600"/>
            <a:ext cx="7227887" cy="1143000"/>
          </a:xfrm>
        </p:spPr>
        <p:txBody>
          <a:bodyPr/>
          <a:lstStyle/>
          <a:p>
            <a:pPr>
              <a:defRPr/>
            </a:pPr>
            <a:r>
              <a:rPr lang="zh-CN" altLang="en-US" sz="4000"/>
              <a:t>读者还书</a:t>
            </a:r>
          </a:p>
        </p:txBody>
      </p:sp>
      <p:sp>
        <p:nvSpPr>
          <p:cNvPr id="47107" name="Rectangle 3"/>
          <p:cNvSpPr>
            <a:spLocks noGrp="1" noChangeArrowheads="1"/>
          </p:cNvSpPr>
          <p:nvPr>
            <p:ph idx="1"/>
          </p:nvPr>
        </p:nvSpPr>
        <p:spPr>
          <a:xfrm>
            <a:off x="1287624" y="2362200"/>
            <a:ext cx="9591870" cy="3505200"/>
          </a:xfrm>
        </p:spPr>
        <p:txBody>
          <a:bodyPr/>
          <a:lstStyle/>
          <a:p>
            <a:pPr>
              <a:buFontTx/>
              <a:buNone/>
            </a:pPr>
            <a:r>
              <a:rPr lang="en-US" altLang="zh-CN" sz="3600" dirty="0"/>
              <a:t>      </a:t>
            </a:r>
            <a:r>
              <a:rPr lang="zh-CN" altLang="en-US" sz="3600" dirty="0"/>
              <a:t>根据图书流水号，从借书文件中读出与该书相关的借阅记录， 查明借书日期，还书日期，求借书时间，再重写回借书文件中，超过期限罚款。</a:t>
            </a:r>
          </a:p>
        </p:txBody>
      </p:sp>
    </p:spTree>
    <p:extLst>
      <p:ext uri="{BB962C8B-B14F-4D97-AF65-F5344CB8AC3E}">
        <p14:creationId xmlns:p14="http://schemas.microsoft.com/office/powerpoint/2010/main" val="325881109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732089" y="609600"/>
            <a:ext cx="7227887" cy="1143000"/>
          </a:xfrm>
        </p:spPr>
        <p:txBody>
          <a:bodyPr/>
          <a:lstStyle/>
          <a:p>
            <a:pPr>
              <a:defRPr/>
            </a:pPr>
            <a:r>
              <a:rPr lang="zh-CN" altLang="en-US" sz="4000"/>
              <a:t>图书注销</a:t>
            </a:r>
          </a:p>
        </p:txBody>
      </p:sp>
      <p:sp>
        <p:nvSpPr>
          <p:cNvPr id="48131" name="Rectangle 3"/>
          <p:cNvSpPr>
            <a:spLocks noGrp="1" noChangeArrowheads="1"/>
          </p:cNvSpPr>
          <p:nvPr>
            <p:ph idx="1"/>
          </p:nvPr>
        </p:nvSpPr>
        <p:spPr>
          <a:xfrm>
            <a:off x="2514600" y="1676400"/>
            <a:ext cx="7162800" cy="3276600"/>
          </a:xfrm>
        </p:spPr>
        <p:txBody>
          <a:bodyPr/>
          <a:lstStyle/>
          <a:p>
            <a:pPr>
              <a:buFontTx/>
              <a:buNone/>
            </a:pPr>
            <a:endParaRPr lang="en-US" altLang="zh-CN" sz="3600" dirty="0"/>
          </a:p>
          <a:p>
            <a:r>
              <a:rPr lang="zh-CN" altLang="en-US" sz="3600" dirty="0"/>
              <a:t>从借阅图书文件中删除相关记录</a:t>
            </a:r>
          </a:p>
          <a:p>
            <a:r>
              <a:rPr lang="zh-CN" altLang="en-US" sz="3600" dirty="0"/>
              <a:t>丢失图书时从图书文件中删除相关记录并罚款</a:t>
            </a:r>
          </a:p>
        </p:txBody>
      </p:sp>
    </p:spTree>
    <p:extLst>
      <p:ext uri="{BB962C8B-B14F-4D97-AF65-F5344CB8AC3E}">
        <p14:creationId xmlns:p14="http://schemas.microsoft.com/office/powerpoint/2010/main" val="4407316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732089" y="609600"/>
            <a:ext cx="7227887" cy="1143000"/>
          </a:xfrm>
        </p:spPr>
        <p:txBody>
          <a:bodyPr/>
          <a:lstStyle/>
          <a:p>
            <a:pPr>
              <a:defRPr/>
            </a:pPr>
            <a:r>
              <a:rPr lang="zh-CN" altLang="en-US" sz="4000"/>
              <a:t>查询统计</a:t>
            </a:r>
          </a:p>
        </p:txBody>
      </p:sp>
      <p:sp>
        <p:nvSpPr>
          <p:cNvPr id="49155" name="Rectangle 3"/>
          <p:cNvSpPr>
            <a:spLocks noGrp="1" noChangeArrowheads="1"/>
          </p:cNvSpPr>
          <p:nvPr>
            <p:ph idx="1"/>
          </p:nvPr>
        </p:nvSpPr>
        <p:spPr>
          <a:xfrm>
            <a:off x="2590800" y="1524000"/>
            <a:ext cx="7162800" cy="3276600"/>
          </a:xfrm>
        </p:spPr>
        <p:txBody>
          <a:bodyPr/>
          <a:lstStyle/>
          <a:p>
            <a:pPr>
              <a:buFontTx/>
              <a:buNone/>
            </a:pPr>
            <a:endParaRPr lang="en-US" altLang="zh-CN" sz="3600" dirty="0"/>
          </a:p>
          <a:p>
            <a:r>
              <a:rPr lang="zh-CN" altLang="en-US" sz="3600" dirty="0"/>
              <a:t>查询某读者情况</a:t>
            </a:r>
          </a:p>
          <a:p>
            <a:r>
              <a:rPr lang="zh-CN" altLang="en-US" sz="3600" dirty="0"/>
              <a:t>查询某图书借阅情况</a:t>
            </a:r>
          </a:p>
          <a:p>
            <a:r>
              <a:rPr lang="zh-CN" altLang="en-US" sz="3600" dirty="0"/>
              <a:t>统计图书借阅情况</a:t>
            </a:r>
          </a:p>
        </p:txBody>
      </p:sp>
    </p:spTree>
    <p:extLst>
      <p:ext uri="{BB962C8B-B14F-4D97-AF65-F5344CB8AC3E}">
        <p14:creationId xmlns:p14="http://schemas.microsoft.com/office/powerpoint/2010/main" val="5334021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a:xfrm>
            <a:off x="2614614" y="2286000"/>
            <a:ext cx="6683375" cy="1143000"/>
          </a:xfrm>
        </p:spPr>
        <p:txBody>
          <a:bodyPr/>
          <a:lstStyle/>
          <a:p>
            <a:pPr>
              <a:defRPr/>
            </a:pPr>
            <a:r>
              <a:rPr lang="zh-CN" altLang="en-US" sz="4000"/>
              <a:t>（二）</a:t>
            </a:r>
            <a:r>
              <a:rPr lang="zh-CN" altLang="en-US" sz="4000">
                <a:latin typeface="宋体" pitchFamily="2" charset="-122"/>
              </a:rPr>
              <a:t>数据流程图</a:t>
            </a:r>
            <a:r>
              <a:rPr lang="zh-CN" altLang="en-US" sz="4000"/>
              <a:t> </a:t>
            </a:r>
          </a:p>
        </p:txBody>
      </p:sp>
    </p:spTree>
    <p:extLst>
      <p:ext uri="{BB962C8B-B14F-4D97-AF65-F5344CB8AC3E}">
        <p14:creationId xmlns:p14="http://schemas.microsoft.com/office/powerpoint/2010/main" val="15291390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71625" y="-6350"/>
            <a:ext cx="4876800" cy="781050"/>
          </a:xfrm>
          <a:ln>
            <a:solidFill>
              <a:schemeClr val="bg2"/>
            </a:solidFill>
            <a:miter lim="800000"/>
            <a:headEnd/>
            <a:tailEnd/>
          </a:ln>
        </p:spPr>
        <p:txBody>
          <a:bodyPr vert="horz" lIns="92075" tIns="46038" rIns="92075" bIns="46038" rtlCol="0" anchor="ctr">
            <a:normAutofit/>
          </a:bodyPr>
          <a:lstStyle/>
          <a:p>
            <a:pPr>
              <a:defRPr/>
            </a:pPr>
            <a:r>
              <a:rPr lang="zh-CN" altLang="en-US" sz="4000" b="1" i="1">
                <a:solidFill>
                  <a:schemeClr val="hlink"/>
                </a:solidFill>
              </a:rPr>
              <a:t>顶层数据流图</a:t>
            </a:r>
          </a:p>
        </p:txBody>
      </p:sp>
      <p:sp>
        <p:nvSpPr>
          <p:cNvPr id="51203" name="Rectangle 3"/>
          <p:cNvSpPr>
            <a:spLocks noChangeArrowheads="1"/>
          </p:cNvSpPr>
          <p:nvPr/>
        </p:nvSpPr>
        <p:spPr bwMode="auto">
          <a:xfrm>
            <a:off x="1584325" y="1187450"/>
            <a:ext cx="1041400" cy="5308600"/>
          </a:xfrm>
          <a:prstGeom prst="rect">
            <a:avLst/>
          </a:prstGeom>
          <a:solidFill>
            <a:srgbClr val="B04C03"/>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04" name="Rectangle 4"/>
          <p:cNvSpPr>
            <a:spLocks noChangeArrowheads="1"/>
          </p:cNvSpPr>
          <p:nvPr/>
        </p:nvSpPr>
        <p:spPr bwMode="auto">
          <a:xfrm>
            <a:off x="1708151" y="1555751"/>
            <a:ext cx="854075" cy="3847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chemeClr val="bg1"/>
                </a:solidFill>
                <a:latin typeface="黑体" panose="02010609060101010101" pitchFamily="49" charset="-122"/>
                <a:ea typeface="黑体" panose="02010609060101010101" pitchFamily="49" charset="-122"/>
              </a:rPr>
              <a:t>图书管理人</a:t>
            </a:r>
            <a:r>
              <a:rPr lang="zh-CN" altLang="en-US" sz="4400" b="1">
                <a:solidFill>
                  <a:schemeClr val="bg1"/>
                </a:solidFill>
                <a:latin typeface="黑体" panose="02010609060101010101" pitchFamily="49" charset="-122"/>
                <a:ea typeface="黑体" panose="02010609060101010101" pitchFamily="49" charset="-122"/>
              </a:rPr>
              <a:t>员</a:t>
            </a:r>
          </a:p>
        </p:txBody>
      </p:sp>
      <p:sp>
        <p:nvSpPr>
          <p:cNvPr id="51205" name="Oval 5"/>
          <p:cNvSpPr>
            <a:spLocks noChangeArrowheads="1"/>
          </p:cNvSpPr>
          <p:nvPr/>
        </p:nvSpPr>
        <p:spPr bwMode="auto">
          <a:xfrm>
            <a:off x="5241925" y="2101850"/>
            <a:ext cx="2717800" cy="27940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06" name="Rectangle 6"/>
          <p:cNvSpPr>
            <a:spLocks noChangeArrowheads="1"/>
          </p:cNvSpPr>
          <p:nvPr/>
        </p:nvSpPr>
        <p:spPr bwMode="auto">
          <a:xfrm>
            <a:off x="5762625" y="2774951"/>
            <a:ext cx="2057400"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黑体" panose="02010609060101010101" pitchFamily="49" charset="-122"/>
                <a:ea typeface="黑体" panose="02010609060101010101" pitchFamily="49" charset="-122"/>
              </a:rPr>
              <a:t>图书管</a:t>
            </a:r>
          </a:p>
          <a:p>
            <a:r>
              <a:rPr lang="zh-CN" altLang="en-US" sz="4000" b="1">
                <a:latin typeface="黑体" panose="02010609060101010101" pitchFamily="49" charset="-122"/>
                <a:ea typeface="黑体" panose="02010609060101010101" pitchFamily="49" charset="-122"/>
              </a:rPr>
              <a:t>理系统</a:t>
            </a:r>
          </a:p>
        </p:txBody>
      </p:sp>
      <p:sp>
        <p:nvSpPr>
          <p:cNvPr id="51207" name="Rectangle 7"/>
          <p:cNvSpPr>
            <a:spLocks noChangeArrowheads="1"/>
          </p:cNvSpPr>
          <p:nvPr/>
        </p:nvSpPr>
        <p:spPr bwMode="auto">
          <a:xfrm>
            <a:off x="8864600" y="4953000"/>
            <a:ext cx="1803400" cy="1041400"/>
          </a:xfrm>
          <a:prstGeom prst="rect">
            <a:avLst/>
          </a:prstGeom>
          <a:solidFill>
            <a:srgbClr val="B04C03"/>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08" name="Rectangle 8"/>
          <p:cNvSpPr>
            <a:spLocks noChangeArrowheads="1"/>
          </p:cNvSpPr>
          <p:nvPr/>
        </p:nvSpPr>
        <p:spPr bwMode="auto">
          <a:xfrm>
            <a:off x="9156700" y="5016500"/>
            <a:ext cx="14478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solidFill>
                  <a:schemeClr val="bg1"/>
                </a:solidFill>
                <a:latin typeface="黑体" panose="02010609060101010101" pitchFamily="49" charset="-122"/>
                <a:ea typeface="黑体" panose="02010609060101010101" pitchFamily="49" charset="-122"/>
              </a:rPr>
              <a:t>读者</a:t>
            </a:r>
            <a:endParaRPr lang="zh-CN" altLang="en-US" sz="4800" b="1">
              <a:solidFill>
                <a:schemeClr val="hlink"/>
              </a:solidFill>
              <a:latin typeface="黑体" panose="02010609060101010101" pitchFamily="49" charset="-122"/>
              <a:ea typeface="黑体" panose="02010609060101010101" pitchFamily="49" charset="-122"/>
            </a:endParaRPr>
          </a:p>
        </p:txBody>
      </p:sp>
      <p:sp>
        <p:nvSpPr>
          <p:cNvPr id="51209" name="Line 9"/>
          <p:cNvSpPr>
            <a:spLocks noChangeShapeType="1"/>
          </p:cNvSpPr>
          <p:nvPr/>
        </p:nvSpPr>
        <p:spPr bwMode="auto">
          <a:xfrm>
            <a:off x="2590800" y="2057400"/>
            <a:ext cx="2895600" cy="6096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0" name="Line 10"/>
          <p:cNvSpPr>
            <a:spLocks noChangeShapeType="1"/>
          </p:cNvSpPr>
          <p:nvPr/>
        </p:nvSpPr>
        <p:spPr bwMode="auto">
          <a:xfrm>
            <a:off x="2590800" y="3429000"/>
            <a:ext cx="2819400" cy="3048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Line 11"/>
          <p:cNvSpPr>
            <a:spLocks noChangeShapeType="1"/>
          </p:cNvSpPr>
          <p:nvPr/>
        </p:nvSpPr>
        <p:spPr bwMode="auto">
          <a:xfrm flipH="1">
            <a:off x="2590800" y="4724400"/>
            <a:ext cx="3352800" cy="9906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2" name="Rectangle 12"/>
          <p:cNvSpPr>
            <a:spLocks noChangeArrowheads="1"/>
          </p:cNvSpPr>
          <p:nvPr/>
        </p:nvSpPr>
        <p:spPr bwMode="auto">
          <a:xfrm>
            <a:off x="3200400" y="1524000"/>
            <a:ext cx="3276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图书管理要求</a:t>
            </a:r>
          </a:p>
        </p:txBody>
      </p:sp>
      <p:sp>
        <p:nvSpPr>
          <p:cNvPr id="51213" name="Rectangle 13"/>
          <p:cNvSpPr>
            <a:spLocks noChangeArrowheads="1"/>
          </p:cNvSpPr>
          <p:nvPr/>
        </p:nvSpPr>
        <p:spPr bwMode="auto">
          <a:xfrm>
            <a:off x="3048000" y="2971800"/>
            <a:ext cx="20574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查询要求</a:t>
            </a:r>
          </a:p>
        </p:txBody>
      </p:sp>
      <p:sp>
        <p:nvSpPr>
          <p:cNvPr id="51214" name="Rectangle 14"/>
          <p:cNvSpPr>
            <a:spLocks noChangeArrowheads="1"/>
          </p:cNvSpPr>
          <p:nvPr/>
        </p:nvSpPr>
        <p:spPr bwMode="auto">
          <a:xfrm>
            <a:off x="2895600" y="441960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查询结果</a:t>
            </a:r>
          </a:p>
        </p:txBody>
      </p:sp>
      <p:sp>
        <p:nvSpPr>
          <p:cNvPr id="51215" name="Line 15"/>
          <p:cNvSpPr>
            <a:spLocks noChangeShapeType="1"/>
          </p:cNvSpPr>
          <p:nvPr/>
        </p:nvSpPr>
        <p:spPr bwMode="auto">
          <a:xfrm>
            <a:off x="7515225" y="4527550"/>
            <a:ext cx="1295400" cy="10668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6" name="Rectangle 16"/>
          <p:cNvSpPr>
            <a:spLocks noChangeArrowheads="1"/>
          </p:cNvSpPr>
          <p:nvPr/>
        </p:nvSpPr>
        <p:spPr bwMode="auto">
          <a:xfrm>
            <a:off x="7743825" y="4267200"/>
            <a:ext cx="16002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罚款单</a:t>
            </a:r>
          </a:p>
        </p:txBody>
      </p:sp>
    </p:spTree>
    <p:extLst>
      <p:ext uri="{BB962C8B-B14F-4D97-AF65-F5344CB8AC3E}">
        <p14:creationId xmlns:p14="http://schemas.microsoft.com/office/powerpoint/2010/main" val="112655286"/>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val 2"/>
          <p:cNvSpPr>
            <a:spLocks noChangeArrowheads="1"/>
          </p:cNvSpPr>
          <p:nvPr/>
        </p:nvSpPr>
        <p:spPr bwMode="auto">
          <a:xfrm>
            <a:off x="6794500" y="2527300"/>
            <a:ext cx="2108200" cy="2108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27" name="Rectangle 3"/>
          <p:cNvSpPr>
            <a:spLocks noChangeArrowheads="1"/>
          </p:cNvSpPr>
          <p:nvPr/>
        </p:nvSpPr>
        <p:spPr bwMode="auto">
          <a:xfrm>
            <a:off x="7162800" y="3124201"/>
            <a:ext cx="1447800"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处理</a:t>
            </a:r>
          </a:p>
          <a:p>
            <a:r>
              <a:rPr lang="zh-CN" altLang="en-US" sz="4000" b="1" dirty="0">
                <a:latin typeface="黑体" panose="02010609060101010101" pitchFamily="49" charset="-122"/>
                <a:ea typeface="黑体" panose="02010609060101010101" pitchFamily="49" charset="-122"/>
              </a:rPr>
              <a:t>查询</a:t>
            </a:r>
          </a:p>
        </p:txBody>
      </p:sp>
      <p:sp>
        <p:nvSpPr>
          <p:cNvPr id="52228" name="Rectangle 4"/>
          <p:cNvSpPr>
            <a:spLocks noChangeArrowheads="1"/>
          </p:cNvSpPr>
          <p:nvPr/>
        </p:nvSpPr>
        <p:spPr bwMode="auto">
          <a:xfrm>
            <a:off x="7527926" y="2528888"/>
            <a:ext cx="4921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dirty="0">
                <a:latin typeface="黑体" panose="02010609060101010101" pitchFamily="49" charset="-122"/>
                <a:ea typeface="黑体" panose="02010609060101010101" pitchFamily="49" charset="-122"/>
              </a:rPr>
              <a:t>2</a:t>
            </a:r>
          </a:p>
        </p:txBody>
      </p:sp>
      <p:sp>
        <p:nvSpPr>
          <p:cNvPr id="52229" name="Oval 5"/>
          <p:cNvSpPr>
            <a:spLocks noChangeArrowheads="1"/>
          </p:cNvSpPr>
          <p:nvPr/>
        </p:nvSpPr>
        <p:spPr bwMode="auto">
          <a:xfrm>
            <a:off x="3003550" y="2451100"/>
            <a:ext cx="2184400" cy="2184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30" name="Rectangle 6"/>
          <p:cNvSpPr>
            <a:spLocks noChangeArrowheads="1"/>
          </p:cNvSpPr>
          <p:nvPr/>
        </p:nvSpPr>
        <p:spPr bwMode="auto">
          <a:xfrm>
            <a:off x="3429000" y="3048000"/>
            <a:ext cx="1600200"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400" b="1" dirty="0">
                <a:latin typeface="黑体" panose="02010609060101010101" pitchFamily="49" charset="-122"/>
                <a:ea typeface="黑体" panose="02010609060101010101" pitchFamily="49" charset="-122"/>
              </a:rPr>
              <a:t>处理</a:t>
            </a:r>
          </a:p>
          <a:p>
            <a:r>
              <a:rPr lang="zh-CN" altLang="en-US" sz="4400" b="1" dirty="0">
                <a:latin typeface="黑体" panose="02010609060101010101" pitchFamily="49" charset="-122"/>
                <a:ea typeface="黑体" panose="02010609060101010101" pitchFamily="49" charset="-122"/>
              </a:rPr>
              <a:t>要求</a:t>
            </a:r>
          </a:p>
        </p:txBody>
      </p:sp>
      <p:sp>
        <p:nvSpPr>
          <p:cNvPr id="52231" name="Rectangle 7"/>
          <p:cNvSpPr>
            <a:spLocks noChangeArrowheads="1"/>
          </p:cNvSpPr>
          <p:nvPr/>
        </p:nvSpPr>
        <p:spPr bwMode="auto">
          <a:xfrm>
            <a:off x="3813176" y="2452688"/>
            <a:ext cx="4921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dirty="0">
                <a:latin typeface="黑体" panose="02010609060101010101" pitchFamily="49" charset="-122"/>
                <a:ea typeface="黑体" panose="02010609060101010101" pitchFamily="49" charset="-122"/>
              </a:rPr>
              <a:t>1</a:t>
            </a:r>
          </a:p>
        </p:txBody>
      </p:sp>
      <p:sp>
        <p:nvSpPr>
          <p:cNvPr id="52232" name="Rectangle 8"/>
          <p:cNvSpPr>
            <a:spLocks noChangeArrowheads="1"/>
          </p:cNvSpPr>
          <p:nvPr/>
        </p:nvSpPr>
        <p:spPr bwMode="auto">
          <a:xfrm>
            <a:off x="7391400" y="533401"/>
            <a:ext cx="762000" cy="206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latin typeface="黑体" panose="02010609060101010101" pitchFamily="49" charset="-122"/>
                <a:ea typeface="黑体" panose="02010609060101010101" pitchFamily="49" charset="-122"/>
              </a:rPr>
              <a:t>查询要求</a:t>
            </a:r>
          </a:p>
        </p:txBody>
      </p:sp>
      <p:sp>
        <p:nvSpPr>
          <p:cNvPr id="52233" name="Rectangle 9"/>
          <p:cNvSpPr>
            <a:spLocks noChangeArrowheads="1"/>
          </p:cNvSpPr>
          <p:nvPr/>
        </p:nvSpPr>
        <p:spPr bwMode="auto">
          <a:xfrm>
            <a:off x="1847850" y="1143001"/>
            <a:ext cx="1828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图书管理要求</a:t>
            </a:r>
          </a:p>
        </p:txBody>
      </p:sp>
      <p:sp>
        <p:nvSpPr>
          <p:cNvPr id="52234" name="Line 10"/>
          <p:cNvSpPr>
            <a:spLocks noChangeShapeType="1"/>
          </p:cNvSpPr>
          <p:nvPr/>
        </p:nvSpPr>
        <p:spPr bwMode="auto">
          <a:xfrm>
            <a:off x="1543050" y="3886200"/>
            <a:ext cx="1524000" cy="0"/>
          </a:xfrm>
          <a:prstGeom prst="line">
            <a:avLst/>
          </a:prstGeom>
          <a:noFill/>
          <a:ln w="25400">
            <a:solidFill>
              <a:schemeClr val="hlink"/>
            </a:solidFill>
            <a:round/>
            <a:headEnd type="triangle" w="lg"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Rectangle 11"/>
          <p:cNvSpPr>
            <a:spLocks noChangeArrowheads="1"/>
          </p:cNvSpPr>
          <p:nvPr/>
        </p:nvSpPr>
        <p:spPr bwMode="auto">
          <a:xfrm>
            <a:off x="1524000" y="31242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罚款单</a:t>
            </a:r>
          </a:p>
        </p:txBody>
      </p:sp>
      <p:sp>
        <p:nvSpPr>
          <p:cNvPr id="52236" name="Line 12"/>
          <p:cNvSpPr>
            <a:spLocks noChangeShapeType="1"/>
          </p:cNvSpPr>
          <p:nvPr/>
        </p:nvSpPr>
        <p:spPr bwMode="auto">
          <a:xfrm>
            <a:off x="8382000" y="4572000"/>
            <a:ext cx="1828800" cy="9144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Line 13"/>
          <p:cNvSpPr>
            <a:spLocks noChangeShapeType="1"/>
          </p:cNvSpPr>
          <p:nvPr/>
        </p:nvSpPr>
        <p:spPr bwMode="auto">
          <a:xfrm>
            <a:off x="8915400" y="3733800"/>
            <a:ext cx="17526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8" name="Line 14"/>
          <p:cNvSpPr>
            <a:spLocks noChangeShapeType="1"/>
          </p:cNvSpPr>
          <p:nvPr/>
        </p:nvSpPr>
        <p:spPr bwMode="auto">
          <a:xfrm flipV="1">
            <a:off x="8534400" y="2057400"/>
            <a:ext cx="2057400" cy="6858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9" name="Rectangle 15"/>
          <p:cNvSpPr>
            <a:spLocks noChangeArrowheads="1"/>
          </p:cNvSpPr>
          <p:nvPr/>
        </p:nvSpPr>
        <p:spPr bwMode="auto">
          <a:xfrm>
            <a:off x="8763000" y="4267200"/>
            <a:ext cx="1828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统计表</a:t>
            </a:r>
          </a:p>
        </p:txBody>
      </p:sp>
      <p:sp>
        <p:nvSpPr>
          <p:cNvPr id="52240" name="Rectangle 16"/>
          <p:cNvSpPr>
            <a:spLocks noChangeArrowheads="1"/>
          </p:cNvSpPr>
          <p:nvPr/>
        </p:nvSpPr>
        <p:spPr bwMode="auto">
          <a:xfrm>
            <a:off x="8839200" y="3124200"/>
            <a:ext cx="1828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latin typeface="黑体" panose="02010609060101010101" pitchFamily="49" charset="-122"/>
                <a:ea typeface="黑体" panose="02010609060101010101" pitchFamily="49" charset="-122"/>
              </a:rPr>
              <a:t>图书情况</a:t>
            </a:r>
          </a:p>
        </p:txBody>
      </p:sp>
      <p:sp>
        <p:nvSpPr>
          <p:cNvPr id="52241" name="Rectangle 17"/>
          <p:cNvSpPr>
            <a:spLocks noChangeArrowheads="1"/>
          </p:cNvSpPr>
          <p:nvPr/>
        </p:nvSpPr>
        <p:spPr bwMode="auto">
          <a:xfrm>
            <a:off x="8153400" y="2057400"/>
            <a:ext cx="838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读</a:t>
            </a:r>
          </a:p>
        </p:txBody>
      </p:sp>
      <p:sp>
        <p:nvSpPr>
          <p:cNvPr id="52242" name="Rectangle 18"/>
          <p:cNvSpPr>
            <a:spLocks noChangeArrowheads="1"/>
          </p:cNvSpPr>
          <p:nvPr/>
        </p:nvSpPr>
        <p:spPr bwMode="auto">
          <a:xfrm>
            <a:off x="8686800" y="1828800"/>
            <a:ext cx="838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者</a:t>
            </a:r>
          </a:p>
        </p:txBody>
      </p:sp>
      <p:sp>
        <p:nvSpPr>
          <p:cNvPr id="52243" name="Rectangle 19"/>
          <p:cNvSpPr>
            <a:spLocks noChangeArrowheads="1"/>
          </p:cNvSpPr>
          <p:nvPr/>
        </p:nvSpPr>
        <p:spPr bwMode="auto">
          <a:xfrm>
            <a:off x="9220200" y="1676400"/>
            <a:ext cx="838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情</a:t>
            </a:r>
          </a:p>
        </p:txBody>
      </p:sp>
      <p:sp>
        <p:nvSpPr>
          <p:cNvPr id="52244" name="Rectangle 20"/>
          <p:cNvSpPr>
            <a:spLocks noChangeArrowheads="1"/>
          </p:cNvSpPr>
          <p:nvPr/>
        </p:nvSpPr>
        <p:spPr bwMode="auto">
          <a:xfrm>
            <a:off x="9753600" y="1447800"/>
            <a:ext cx="838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况</a:t>
            </a:r>
          </a:p>
        </p:txBody>
      </p:sp>
      <p:sp>
        <p:nvSpPr>
          <p:cNvPr id="52245" name="Rectangle 21"/>
          <p:cNvSpPr>
            <a:spLocks noChangeArrowheads="1"/>
          </p:cNvSpPr>
          <p:nvPr/>
        </p:nvSpPr>
        <p:spPr bwMode="auto">
          <a:xfrm>
            <a:off x="1524000" y="6024564"/>
            <a:ext cx="4800600" cy="8334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i="1">
                <a:solidFill>
                  <a:schemeClr val="hlink"/>
                </a:solidFill>
                <a:latin typeface="黑体" panose="02010609060101010101" pitchFamily="49" charset="-122"/>
                <a:ea typeface="黑体" panose="02010609060101010101" pitchFamily="49" charset="-122"/>
              </a:rPr>
              <a:t>0</a:t>
            </a:r>
            <a:r>
              <a:rPr lang="zh-CN" altLang="en-US" sz="4800" b="1" i="1">
                <a:solidFill>
                  <a:schemeClr val="hlink"/>
                </a:solidFill>
                <a:latin typeface="黑体" panose="02010609060101010101" pitchFamily="49" charset="-122"/>
                <a:ea typeface="黑体" panose="02010609060101010101" pitchFamily="49" charset="-122"/>
              </a:rPr>
              <a:t>层数据流图</a:t>
            </a:r>
          </a:p>
        </p:txBody>
      </p:sp>
      <p:sp>
        <p:nvSpPr>
          <p:cNvPr id="52246" name="Line 22"/>
          <p:cNvSpPr>
            <a:spLocks noChangeShapeType="1"/>
          </p:cNvSpPr>
          <p:nvPr/>
        </p:nvSpPr>
        <p:spPr bwMode="auto">
          <a:xfrm>
            <a:off x="1695450" y="1981200"/>
            <a:ext cx="1524000" cy="8382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47" name="Line 23"/>
          <p:cNvSpPr>
            <a:spLocks noChangeShapeType="1"/>
          </p:cNvSpPr>
          <p:nvPr/>
        </p:nvSpPr>
        <p:spPr bwMode="auto">
          <a:xfrm>
            <a:off x="8001000" y="609601"/>
            <a:ext cx="0" cy="1965325"/>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48" name="Line 24"/>
          <p:cNvSpPr>
            <a:spLocks noChangeShapeType="1"/>
          </p:cNvSpPr>
          <p:nvPr/>
        </p:nvSpPr>
        <p:spPr bwMode="auto">
          <a:xfrm>
            <a:off x="4876800" y="5181600"/>
            <a:ext cx="25146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49" name="Text Box 25"/>
          <p:cNvSpPr txBox="1">
            <a:spLocks noChangeArrowheads="1"/>
          </p:cNvSpPr>
          <p:nvPr/>
        </p:nvSpPr>
        <p:spPr bwMode="auto">
          <a:xfrm>
            <a:off x="4797425" y="5086350"/>
            <a:ext cx="25146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a:latin typeface="Arial Narrow" panose="020B0606020202030204" pitchFamily="34" charset="0"/>
                <a:ea typeface="黑体" panose="02010609060101010101" pitchFamily="49" charset="-122"/>
              </a:rPr>
              <a:t>目录文件</a:t>
            </a:r>
          </a:p>
        </p:txBody>
      </p:sp>
      <p:sp>
        <p:nvSpPr>
          <p:cNvPr id="52250" name="Line 26"/>
          <p:cNvSpPr>
            <a:spLocks noChangeShapeType="1"/>
          </p:cNvSpPr>
          <p:nvPr/>
        </p:nvSpPr>
        <p:spPr bwMode="auto">
          <a:xfrm>
            <a:off x="4800600" y="5791200"/>
            <a:ext cx="25146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1" name="Line 27"/>
          <p:cNvSpPr>
            <a:spLocks noChangeShapeType="1"/>
          </p:cNvSpPr>
          <p:nvPr/>
        </p:nvSpPr>
        <p:spPr bwMode="auto">
          <a:xfrm>
            <a:off x="4575175" y="1695450"/>
            <a:ext cx="25146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2" name="Text Box 28"/>
          <p:cNvSpPr txBox="1">
            <a:spLocks noChangeArrowheads="1"/>
          </p:cNvSpPr>
          <p:nvPr/>
        </p:nvSpPr>
        <p:spPr bwMode="auto">
          <a:xfrm>
            <a:off x="4495800" y="1600200"/>
            <a:ext cx="25146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a:latin typeface="Arial Narrow" panose="020B0606020202030204" pitchFamily="34" charset="0"/>
                <a:ea typeface="黑体" panose="02010609060101010101" pitchFamily="49" charset="-122"/>
              </a:rPr>
              <a:t>借书文件</a:t>
            </a:r>
          </a:p>
        </p:txBody>
      </p:sp>
      <p:sp>
        <p:nvSpPr>
          <p:cNvPr id="52253" name="Line 29"/>
          <p:cNvSpPr>
            <a:spLocks noChangeShapeType="1"/>
          </p:cNvSpPr>
          <p:nvPr/>
        </p:nvSpPr>
        <p:spPr bwMode="auto">
          <a:xfrm>
            <a:off x="4498975" y="2305050"/>
            <a:ext cx="25146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4" name="Line 30"/>
          <p:cNvSpPr>
            <a:spLocks noChangeShapeType="1"/>
          </p:cNvSpPr>
          <p:nvPr/>
        </p:nvSpPr>
        <p:spPr bwMode="auto">
          <a:xfrm flipV="1">
            <a:off x="5638800" y="2286000"/>
            <a:ext cx="0" cy="4572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5" name="Line 31"/>
          <p:cNvSpPr>
            <a:spLocks noChangeShapeType="1"/>
          </p:cNvSpPr>
          <p:nvPr/>
        </p:nvSpPr>
        <p:spPr bwMode="auto">
          <a:xfrm flipH="1">
            <a:off x="4876800" y="2743200"/>
            <a:ext cx="7620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6" name="Line 32"/>
          <p:cNvSpPr>
            <a:spLocks noChangeShapeType="1"/>
          </p:cNvSpPr>
          <p:nvPr/>
        </p:nvSpPr>
        <p:spPr bwMode="auto">
          <a:xfrm>
            <a:off x="6324600" y="2301875"/>
            <a:ext cx="0" cy="7620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7" name="Line 33"/>
          <p:cNvSpPr>
            <a:spLocks noChangeShapeType="1"/>
          </p:cNvSpPr>
          <p:nvPr/>
        </p:nvSpPr>
        <p:spPr bwMode="auto">
          <a:xfrm>
            <a:off x="6324600" y="3048000"/>
            <a:ext cx="6096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8" name="Line 34"/>
          <p:cNvSpPr>
            <a:spLocks noChangeShapeType="1"/>
          </p:cNvSpPr>
          <p:nvPr/>
        </p:nvSpPr>
        <p:spPr bwMode="auto">
          <a:xfrm flipV="1">
            <a:off x="6400800" y="4343400"/>
            <a:ext cx="0" cy="8382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59" name="Line 35"/>
          <p:cNvSpPr>
            <a:spLocks noChangeShapeType="1"/>
          </p:cNvSpPr>
          <p:nvPr/>
        </p:nvSpPr>
        <p:spPr bwMode="auto">
          <a:xfrm>
            <a:off x="6400800" y="4343400"/>
            <a:ext cx="6858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60" name="Line 36"/>
          <p:cNvSpPr>
            <a:spLocks noChangeShapeType="1"/>
          </p:cNvSpPr>
          <p:nvPr/>
        </p:nvSpPr>
        <p:spPr bwMode="auto">
          <a:xfrm>
            <a:off x="5486400" y="4572000"/>
            <a:ext cx="0" cy="6096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2261" name="Line 37"/>
          <p:cNvSpPr>
            <a:spLocks noChangeShapeType="1"/>
          </p:cNvSpPr>
          <p:nvPr/>
        </p:nvSpPr>
        <p:spPr bwMode="auto">
          <a:xfrm flipH="1" flipV="1">
            <a:off x="4876800" y="4343400"/>
            <a:ext cx="609600" cy="2286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Tree>
    <p:extLst>
      <p:ext uri="{BB962C8B-B14F-4D97-AF65-F5344CB8AC3E}">
        <p14:creationId xmlns:p14="http://schemas.microsoft.com/office/powerpoint/2010/main" val="60984356"/>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Oval 2"/>
          <p:cNvSpPr>
            <a:spLocks noChangeArrowheads="1"/>
          </p:cNvSpPr>
          <p:nvPr/>
        </p:nvSpPr>
        <p:spPr bwMode="auto">
          <a:xfrm>
            <a:off x="2527300" y="2209800"/>
            <a:ext cx="2184400" cy="2184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251" name="Rectangle 3"/>
          <p:cNvSpPr>
            <a:spLocks noChangeArrowheads="1"/>
          </p:cNvSpPr>
          <p:nvPr/>
        </p:nvSpPr>
        <p:spPr bwMode="auto">
          <a:xfrm>
            <a:off x="2667000" y="2806701"/>
            <a:ext cx="2819400" cy="138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黑体" panose="02010609060101010101" pitchFamily="49" charset="-122"/>
                <a:ea typeface="黑体" panose="02010609060101010101" pitchFamily="49" charset="-122"/>
              </a:rPr>
              <a:t>要求类</a:t>
            </a:r>
          </a:p>
          <a:p>
            <a:r>
              <a:rPr lang="zh-CN" altLang="en-US" sz="4000" b="1">
                <a:latin typeface="黑体" panose="02010609060101010101" pitchFamily="49" charset="-122"/>
                <a:ea typeface="黑体" panose="02010609060101010101" pitchFamily="49" charset="-122"/>
              </a:rPr>
              <a:t>型处</a:t>
            </a:r>
            <a:r>
              <a:rPr lang="zh-CN" altLang="en-US" sz="4400" b="1">
                <a:latin typeface="黑体" panose="02010609060101010101" pitchFamily="49" charset="-122"/>
                <a:ea typeface="黑体" panose="02010609060101010101" pitchFamily="49" charset="-122"/>
              </a:rPr>
              <a:t>理</a:t>
            </a:r>
          </a:p>
        </p:txBody>
      </p:sp>
      <p:sp>
        <p:nvSpPr>
          <p:cNvPr id="53252" name="Line 4"/>
          <p:cNvSpPr>
            <a:spLocks noChangeShapeType="1"/>
          </p:cNvSpPr>
          <p:nvPr/>
        </p:nvSpPr>
        <p:spPr bwMode="auto">
          <a:xfrm>
            <a:off x="1524000" y="1282700"/>
            <a:ext cx="1676400" cy="990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3" name="Rectangle 5"/>
          <p:cNvSpPr>
            <a:spLocks noChangeArrowheads="1"/>
          </p:cNvSpPr>
          <p:nvPr/>
        </p:nvSpPr>
        <p:spPr bwMode="auto">
          <a:xfrm>
            <a:off x="1676400" y="292101"/>
            <a:ext cx="2057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图书管理要求</a:t>
            </a:r>
          </a:p>
        </p:txBody>
      </p:sp>
      <p:sp>
        <p:nvSpPr>
          <p:cNvPr id="53254" name="Rectangle 6"/>
          <p:cNvSpPr>
            <a:spLocks noChangeArrowheads="1"/>
          </p:cNvSpPr>
          <p:nvPr/>
        </p:nvSpPr>
        <p:spPr bwMode="auto">
          <a:xfrm>
            <a:off x="2743200" y="5105401"/>
            <a:ext cx="1524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latin typeface="黑体" panose="02010609060101010101" pitchFamily="49" charset="-122"/>
                <a:ea typeface="黑体" panose="02010609060101010101" pitchFamily="49" charset="-122"/>
              </a:rPr>
              <a:t>无效输入</a:t>
            </a:r>
          </a:p>
        </p:txBody>
      </p:sp>
      <p:sp>
        <p:nvSpPr>
          <p:cNvPr id="53255" name="Rectangle 7"/>
          <p:cNvSpPr>
            <a:spLocks noChangeArrowheads="1"/>
          </p:cNvSpPr>
          <p:nvPr/>
        </p:nvSpPr>
        <p:spPr bwMode="auto">
          <a:xfrm>
            <a:off x="3108325" y="2211389"/>
            <a:ext cx="1118896"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dirty="0">
                <a:latin typeface="黑体" panose="02010609060101010101" pitchFamily="49" charset="-122"/>
                <a:ea typeface="黑体" panose="02010609060101010101" pitchFamily="49" charset="-122"/>
              </a:rPr>
              <a:t>1.1</a:t>
            </a:r>
          </a:p>
        </p:txBody>
      </p:sp>
      <p:sp>
        <p:nvSpPr>
          <p:cNvPr id="53256" name="Oval 8"/>
          <p:cNvSpPr>
            <a:spLocks noChangeArrowheads="1"/>
          </p:cNvSpPr>
          <p:nvPr/>
        </p:nvSpPr>
        <p:spPr bwMode="auto">
          <a:xfrm>
            <a:off x="6642100" y="0"/>
            <a:ext cx="1955800" cy="14986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257" name="Rectangle 9"/>
          <p:cNvSpPr>
            <a:spLocks noChangeArrowheads="1"/>
          </p:cNvSpPr>
          <p:nvPr/>
        </p:nvSpPr>
        <p:spPr bwMode="auto">
          <a:xfrm>
            <a:off x="6629400" y="59690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latin typeface="黑体" panose="02010609060101010101" pitchFamily="49" charset="-122"/>
                <a:ea typeface="黑体" panose="02010609060101010101" pitchFamily="49" charset="-122"/>
              </a:rPr>
              <a:t>新书入库</a:t>
            </a:r>
          </a:p>
        </p:txBody>
      </p:sp>
      <p:sp>
        <p:nvSpPr>
          <p:cNvPr id="53258" name="Rectangle 10"/>
          <p:cNvSpPr>
            <a:spLocks noChangeArrowheads="1"/>
          </p:cNvSpPr>
          <p:nvPr/>
        </p:nvSpPr>
        <p:spPr bwMode="auto">
          <a:xfrm>
            <a:off x="7146925" y="1589"/>
            <a:ext cx="1118896"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1.2</a:t>
            </a:r>
          </a:p>
        </p:txBody>
      </p:sp>
      <p:sp>
        <p:nvSpPr>
          <p:cNvPr id="53259" name="Line 11"/>
          <p:cNvSpPr>
            <a:spLocks noChangeShapeType="1"/>
          </p:cNvSpPr>
          <p:nvPr/>
        </p:nvSpPr>
        <p:spPr bwMode="auto">
          <a:xfrm>
            <a:off x="4572000" y="3873500"/>
            <a:ext cx="2286000" cy="2133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0" name="Rectangle 12"/>
          <p:cNvSpPr>
            <a:spLocks noChangeArrowheads="1"/>
          </p:cNvSpPr>
          <p:nvPr/>
        </p:nvSpPr>
        <p:spPr bwMode="auto">
          <a:xfrm>
            <a:off x="5029200" y="3797300"/>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还</a:t>
            </a:r>
          </a:p>
        </p:txBody>
      </p:sp>
      <p:sp>
        <p:nvSpPr>
          <p:cNvPr id="53261" name="Line 13"/>
          <p:cNvSpPr>
            <a:spLocks noChangeShapeType="1"/>
          </p:cNvSpPr>
          <p:nvPr/>
        </p:nvSpPr>
        <p:spPr bwMode="auto">
          <a:xfrm flipV="1">
            <a:off x="4114800" y="673100"/>
            <a:ext cx="2514600" cy="16002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Rectangle 14"/>
          <p:cNvSpPr>
            <a:spLocks noChangeArrowheads="1"/>
          </p:cNvSpPr>
          <p:nvPr/>
        </p:nvSpPr>
        <p:spPr bwMode="auto">
          <a:xfrm>
            <a:off x="4267200" y="6731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入库单</a:t>
            </a:r>
          </a:p>
        </p:txBody>
      </p:sp>
      <p:sp>
        <p:nvSpPr>
          <p:cNvPr id="53263" name="Line 15"/>
          <p:cNvSpPr>
            <a:spLocks noChangeShapeType="1"/>
          </p:cNvSpPr>
          <p:nvPr/>
        </p:nvSpPr>
        <p:spPr bwMode="auto">
          <a:xfrm rot="19860000">
            <a:off x="8470900" y="2387600"/>
            <a:ext cx="1066800" cy="0"/>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Rectangle 16"/>
          <p:cNvSpPr>
            <a:spLocks noChangeArrowheads="1"/>
          </p:cNvSpPr>
          <p:nvPr/>
        </p:nvSpPr>
        <p:spPr bwMode="auto">
          <a:xfrm>
            <a:off x="8763000" y="59309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罚款单</a:t>
            </a:r>
          </a:p>
        </p:txBody>
      </p:sp>
      <p:sp>
        <p:nvSpPr>
          <p:cNvPr id="53265" name="Line 17"/>
          <p:cNvSpPr>
            <a:spLocks noChangeShapeType="1"/>
          </p:cNvSpPr>
          <p:nvPr/>
        </p:nvSpPr>
        <p:spPr bwMode="auto">
          <a:xfrm>
            <a:off x="8610600" y="6311900"/>
            <a:ext cx="914400" cy="4572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6" name="Line 18"/>
          <p:cNvSpPr>
            <a:spLocks noChangeShapeType="1"/>
          </p:cNvSpPr>
          <p:nvPr/>
        </p:nvSpPr>
        <p:spPr bwMode="auto">
          <a:xfrm flipV="1">
            <a:off x="8610600" y="5092700"/>
            <a:ext cx="990600" cy="685800"/>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7" name="Rectangle 19"/>
          <p:cNvSpPr>
            <a:spLocks noChangeArrowheads="1"/>
          </p:cNvSpPr>
          <p:nvPr/>
        </p:nvSpPr>
        <p:spPr bwMode="auto">
          <a:xfrm>
            <a:off x="1524000" y="6130925"/>
            <a:ext cx="45720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一层数据流图 </a:t>
            </a:r>
            <a:r>
              <a:rPr lang="en-US" altLang="zh-CN" sz="4000" b="1" i="1">
                <a:latin typeface="黑体" panose="02010609060101010101" pitchFamily="49" charset="-122"/>
                <a:ea typeface="黑体" panose="02010609060101010101" pitchFamily="49" charset="-122"/>
              </a:rPr>
              <a:t>(a)</a:t>
            </a:r>
          </a:p>
        </p:txBody>
      </p:sp>
      <p:sp>
        <p:nvSpPr>
          <p:cNvPr id="53268" name="Rectangle 20"/>
          <p:cNvSpPr>
            <a:spLocks noChangeArrowheads="1"/>
          </p:cNvSpPr>
          <p:nvPr/>
        </p:nvSpPr>
        <p:spPr bwMode="auto">
          <a:xfrm>
            <a:off x="6003926" y="2867025"/>
            <a:ext cx="186013"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4400">
              <a:latin typeface="黑体" panose="02010609060101010101" pitchFamily="49" charset="-122"/>
              <a:ea typeface="黑体" panose="02010609060101010101" pitchFamily="49" charset="-122"/>
            </a:endParaRPr>
          </a:p>
          <a:p>
            <a:endParaRPr lang="en-US" altLang="zh-CN" sz="4400">
              <a:latin typeface="黑体" panose="02010609060101010101" pitchFamily="49" charset="-122"/>
              <a:ea typeface="黑体" panose="02010609060101010101" pitchFamily="49" charset="-122"/>
            </a:endParaRPr>
          </a:p>
        </p:txBody>
      </p:sp>
      <p:sp>
        <p:nvSpPr>
          <p:cNvPr id="53269" name="Oval 21"/>
          <p:cNvSpPr>
            <a:spLocks noChangeArrowheads="1"/>
          </p:cNvSpPr>
          <p:nvPr/>
        </p:nvSpPr>
        <p:spPr bwMode="auto">
          <a:xfrm>
            <a:off x="6794500" y="1752600"/>
            <a:ext cx="1727200" cy="1422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270" name="Rectangle 22"/>
          <p:cNvSpPr>
            <a:spLocks noChangeArrowheads="1"/>
          </p:cNvSpPr>
          <p:nvPr/>
        </p:nvSpPr>
        <p:spPr bwMode="auto">
          <a:xfrm>
            <a:off x="7146925" y="1677989"/>
            <a:ext cx="1118896"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1.5</a:t>
            </a:r>
          </a:p>
        </p:txBody>
      </p:sp>
      <p:sp>
        <p:nvSpPr>
          <p:cNvPr id="53271" name="Oval 23"/>
          <p:cNvSpPr>
            <a:spLocks noChangeArrowheads="1"/>
          </p:cNvSpPr>
          <p:nvPr/>
        </p:nvSpPr>
        <p:spPr bwMode="auto">
          <a:xfrm>
            <a:off x="6718300" y="3505200"/>
            <a:ext cx="1955800" cy="14986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272" name="Rectangle 24"/>
          <p:cNvSpPr>
            <a:spLocks noChangeArrowheads="1"/>
          </p:cNvSpPr>
          <p:nvPr/>
        </p:nvSpPr>
        <p:spPr bwMode="auto">
          <a:xfrm>
            <a:off x="6772275" y="227965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注销图书</a:t>
            </a:r>
          </a:p>
        </p:txBody>
      </p:sp>
      <p:sp>
        <p:nvSpPr>
          <p:cNvPr id="53273" name="Rectangle 25"/>
          <p:cNvSpPr>
            <a:spLocks noChangeArrowheads="1"/>
          </p:cNvSpPr>
          <p:nvPr/>
        </p:nvSpPr>
        <p:spPr bwMode="auto">
          <a:xfrm>
            <a:off x="7162800" y="3505201"/>
            <a:ext cx="12192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1.3</a:t>
            </a:r>
          </a:p>
        </p:txBody>
      </p:sp>
      <p:sp>
        <p:nvSpPr>
          <p:cNvPr id="53274" name="Oval 26"/>
          <p:cNvSpPr>
            <a:spLocks noChangeArrowheads="1"/>
          </p:cNvSpPr>
          <p:nvPr/>
        </p:nvSpPr>
        <p:spPr bwMode="auto">
          <a:xfrm>
            <a:off x="6870700" y="5334000"/>
            <a:ext cx="1727200" cy="1422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275" name="Rectangle 27"/>
          <p:cNvSpPr>
            <a:spLocks noChangeArrowheads="1"/>
          </p:cNvSpPr>
          <p:nvPr/>
        </p:nvSpPr>
        <p:spPr bwMode="auto">
          <a:xfrm>
            <a:off x="7162800" y="5943600"/>
            <a:ext cx="137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还书</a:t>
            </a:r>
          </a:p>
        </p:txBody>
      </p:sp>
      <p:sp>
        <p:nvSpPr>
          <p:cNvPr id="53276" name="Rectangle 28"/>
          <p:cNvSpPr>
            <a:spLocks noChangeArrowheads="1"/>
          </p:cNvSpPr>
          <p:nvPr/>
        </p:nvSpPr>
        <p:spPr bwMode="auto">
          <a:xfrm>
            <a:off x="7223125" y="5259389"/>
            <a:ext cx="1118896"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1.4</a:t>
            </a:r>
          </a:p>
        </p:txBody>
      </p:sp>
      <p:sp>
        <p:nvSpPr>
          <p:cNvPr id="53277" name="Rectangle 29"/>
          <p:cNvSpPr>
            <a:spLocks noChangeArrowheads="1"/>
          </p:cNvSpPr>
          <p:nvPr/>
        </p:nvSpPr>
        <p:spPr bwMode="auto">
          <a:xfrm>
            <a:off x="8991600" y="1600201"/>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黑体" panose="02010609060101010101" pitchFamily="49" charset="-122"/>
                <a:ea typeface="黑体" panose="02010609060101010101" pitchFamily="49" charset="-122"/>
              </a:rPr>
              <a:t>目录文件</a:t>
            </a:r>
          </a:p>
        </p:txBody>
      </p:sp>
      <p:sp>
        <p:nvSpPr>
          <p:cNvPr id="53278" name="Line 30"/>
          <p:cNvSpPr>
            <a:spLocks noChangeShapeType="1"/>
          </p:cNvSpPr>
          <p:nvPr/>
        </p:nvSpPr>
        <p:spPr bwMode="auto">
          <a:xfrm rot="1200000">
            <a:off x="8686800" y="4286250"/>
            <a:ext cx="914400" cy="0"/>
          </a:xfrm>
          <a:prstGeom prst="line">
            <a:avLst/>
          </a:prstGeom>
          <a:noFill/>
          <a:ln w="25400">
            <a:solidFill>
              <a:schemeClr val="hlink"/>
            </a:solidFill>
            <a:round/>
            <a:headEnd type="triangle" w="lg"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9" name="Line 31"/>
          <p:cNvSpPr>
            <a:spLocks noChangeShapeType="1"/>
          </p:cNvSpPr>
          <p:nvPr/>
        </p:nvSpPr>
        <p:spPr bwMode="auto">
          <a:xfrm>
            <a:off x="8610600" y="825500"/>
            <a:ext cx="990600" cy="609600"/>
          </a:xfrm>
          <a:prstGeom prst="line">
            <a:avLst/>
          </a:prstGeom>
          <a:noFill/>
          <a:ln w="25400">
            <a:solidFill>
              <a:schemeClr val="hlink"/>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0" name="Rectangle 32"/>
          <p:cNvSpPr>
            <a:spLocks noChangeArrowheads="1"/>
          </p:cNvSpPr>
          <p:nvPr/>
        </p:nvSpPr>
        <p:spPr bwMode="auto">
          <a:xfrm>
            <a:off x="5257800" y="3044825"/>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借书单</a:t>
            </a:r>
          </a:p>
        </p:txBody>
      </p:sp>
      <p:sp>
        <p:nvSpPr>
          <p:cNvPr id="53281" name="Line 33"/>
          <p:cNvSpPr>
            <a:spLocks noChangeShapeType="1"/>
          </p:cNvSpPr>
          <p:nvPr/>
        </p:nvSpPr>
        <p:spPr bwMode="auto">
          <a:xfrm flipV="1">
            <a:off x="4648200" y="2349500"/>
            <a:ext cx="2133600" cy="5334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2" name="Rectangle 34"/>
          <p:cNvSpPr>
            <a:spLocks noChangeArrowheads="1"/>
          </p:cNvSpPr>
          <p:nvPr/>
        </p:nvSpPr>
        <p:spPr bwMode="auto">
          <a:xfrm>
            <a:off x="5410200" y="4254500"/>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书</a:t>
            </a:r>
          </a:p>
        </p:txBody>
      </p:sp>
      <p:sp>
        <p:nvSpPr>
          <p:cNvPr id="53283" name="Rectangle 35"/>
          <p:cNvSpPr>
            <a:spLocks noChangeArrowheads="1"/>
          </p:cNvSpPr>
          <p:nvPr/>
        </p:nvSpPr>
        <p:spPr bwMode="auto">
          <a:xfrm>
            <a:off x="5867400" y="4635500"/>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单</a:t>
            </a:r>
          </a:p>
        </p:txBody>
      </p:sp>
      <p:sp>
        <p:nvSpPr>
          <p:cNvPr id="53284" name="Line 36"/>
          <p:cNvSpPr>
            <a:spLocks noChangeShapeType="1"/>
          </p:cNvSpPr>
          <p:nvPr/>
        </p:nvSpPr>
        <p:spPr bwMode="auto">
          <a:xfrm>
            <a:off x="4724400" y="3416300"/>
            <a:ext cx="2057400" cy="5334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5" name="Rectangle 37"/>
          <p:cNvSpPr>
            <a:spLocks noChangeArrowheads="1"/>
          </p:cNvSpPr>
          <p:nvPr/>
        </p:nvSpPr>
        <p:spPr bwMode="auto">
          <a:xfrm>
            <a:off x="4864100" y="1933575"/>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注销单</a:t>
            </a:r>
          </a:p>
        </p:txBody>
      </p:sp>
      <p:sp>
        <p:nvSpPr>
          <p:cNvPr id="53286" name="Freeform 38"/>
          <p:cNvSpPr>
            <a:spLocks/>
          </p:cNvSpPr>
          <p:nvPr/>
        </p:nvSpPr>
        <p:spPr bwMode="auto">
          <a:xfrm>
            <a:off x="3276600" y="4419600"/>
            <a:ext cx="698500" cy="609600"/>
          </a:xfrm>
          <a:custGeom>
            <a:avLst/>
            <a:gdLst>
              <a:gd name="T0" fmla="*/ 533400 w 440"/>
              <a:gd name="T1" fmla="*/ 0 h 384"/>
              <a:gd name="T2" fmla="*/ 609600 w 440"/>
              <a:gd name="T3" fmla="*/ 76200 h 384"/>
              <a:gd name="T4" fmla="*/ 685800 w 440"/>
              <a:gd name="T5" fmla="*/ 304800 h 384"/>
              <a:gd name="T6" fmla="*/ 533400 w 440"/>
              <a:gd name="T7" fmla="*/ 457200 h 384"/>
              <a:gd name="T8" fmla="*/ 0 w 440"/>
              <a:gd name="T9" fmla="*/ 609600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384">
                <a:moveTo>
                  <a:pt x="336" y="0"/>
                </a:moveTo>
                <a:cubicBezTo>
                  <a:pt x="352" y="8"/>
                  <a:pt x="368" y="16"/>
                  <a:pt x="384" y="48"/>
                </a:cubicBezTo>
                <a:cubicBezTo>
                  <a:pt x="400" y="80"/>
                  <a:pt x="440" y="152"/>
                  <a:pt x="432" y="192"/>
                </a:cubicBezTo>
                <a:cubicBezTo>
                  <a:pt x="424" y="232"/>
                  <a:pt x="408" y="256"/>
                  <a:pt x="336" y="288"/>
                </a:cubicBezTo>
                <a:cubicBezTo>
                  <a:pt x="264" y="320"/>
                  <a:pt x="64" y="368"/>
                  <a:pt x="0" y="384"/>
                </a:cubicBezTo>
              </a:path>
            </a:pathLst>
          </a:custGeom>
          <a:noFill/>
          <a:ln w="25400" cap="flat" cmpd="sng">
            <a:solidFill>
              <a:srgbClr val="FF0000"/>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3287" name="Rectangle 39"/>
          <p:cNvSpPr>
            <a:spLocks noChangeArrowheads="1"/>
          </p:cNvSpPr>
          <p:nvPr/>
        </p:nvSpPr>
        <p:spPr bwMode="auto">
          <a:xfrm>
            <a:off x="7169150" y="4203700"/>
            <a:ext cx="137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借书</a:t>
            </a:r>
          </a:p>
        </p:txBody>
      </p:sp>
      <p:sp>
        <p:nvSpPr>
          <p:cNvPr id="53288" name="Line 40"/>
          <p:cNvSpPr>
            <a:spLocks noChangeShapeType="1"/>
          </p:cNvSpPr>
          <p:nvPr/>
        </p:nvSpPr>
        <p:spPr bwMode="auto">
          <a:xfrm>
            <a:off x="9020175" y="1600200"/>
            <a:ext cx="16002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3289" name="Line 41"/>
          <p:cNvSpPr>
            <a:spLocks noChangeShapeType="1"/>
          </p:cNvSpPr>
          <p:nvPr/>
        </p:nvSpPr>
        <p:spPr bwMode="auto">
          <a:xfrm>
            <a:off x="8991600" y="2133600"/>
            <a:ext cx="16764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3290" name="Rectangle 42"/>
          <p:cNvSpPr>
            <a:spLocks noChangeArrowheads="1"/>
          </p:cNvSpPr>
          <p:nvPr/>
        </p:nvSpPr>
        <p:spPr bwMode="auto">
          <a:xfrm>
            <a:off x="8991600" y="4495801"/>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黑体" panose="02010609060101010101" pitchFamily="49" charset="-122"/>
                <a:ea typeface="黑体" panose="02010609060101010101" pitchFamily="49" charset="-122"/>
              </a:rPr>
              <a:t>借书文件</a:t>
            </a:r>
          </a:p>
        </p:txBody>
      </p:sp>
      <p:sp>
        <p:nvSpPr>
          <p:cNvPr id="53291" name="Line 43"/>
          <p:cNvSpPr>
            <a:spLocks noChangeShapeType="1"/>
          </p:cNvSpPr>
          <p:nvPr/>
        </p:nvSpPr>
        <p:spPr bwMode="auto">
          <a:xfrm>
            <a:off x="9020175" y="4495800"/>
            <a:ext cx="16002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3292" name="Line 44"/>
          <p:cNvSpPr>
            <a:spLocks noChangeShapeType="1"/>
          </p:cNvSpPr>
          <p:nvPr/>
        </p:nvSpPr>
        <p:spPr bwMode="auto">
          <a:xfrm>
            <a:off x="8991600" y="5029200"/>
            <a:ext cx="16764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3293" name="Line 45"/>
          <p:cNvSpPr>
            <a:spLocks noChangeShapeType="1"/>
          </p:cNvSpPr>
          <p:nvPr/>
        </p:nvSpPr>
        <p:spPr bwMode="auto">
          <a:xfrm>
            <a:off x="8382000" y="2895600"/>
            <a:ext cx="1295400" cy="1524000"/>
          </a:xfrm>
          <a:prstGeom prst="line">
            <a:avLst/>
          </a:prstGeom>
          <a:noFill/>
          <a:ln w="254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3294" name="Rectangle 46"/>
          <p:cNvSpPr>
            <a:spLocks noChangeArrowheads="1"/>
          </p:cNvSpPr>
          <p:nvPr/>
        </p:nvSpPr>
        <p:spPr bwMode="auto">
          <a:xfrm>
            <a:off x="8915400" y="24384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罚款单</a:t>
            </a:r>
          </a:p>
        </p:txBody>
      </p:sp>
      <p:sp>
        <p:nvSpPr>
          <p:cNvPr id="53295" name="Line 47"/>
          <p:cNvSpPr>
            <a:spLocks noChangeShapeType="1"/>
          </p:cNvSpPr>
          <p:nvPr/>
        </p:nvSpPr>
        <p:spPr bwMode="auto">
          <a:xfrm>
            <a:off x="8474075" y="2835275"/>
            <a:ext cx="1371600" cy="3810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Tree>
    <p:extLst>
      <p:ext uri="{BB962C8B-B14F-4D97-AF65-F5344CB8AC3E}">
        <p14:creationId xmlns:p14="http://schemas.microsoft.com/office/powerpoint/2010/main" val="283919779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val 2"/>
          <p:cNvSpPr>
            <a:spLocks noChangeArrowheads="1"/>
          </p:cNvSpPr>
          <p:nvPr/>
        </p:nvSpPr>
        <p:spPr bwMode="auto">
          <a:xfrm>
            <a:off x="2527300" y="2527300"/>
            <a:ext cx="2184400" cy="2184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275" name="Rectangle 3"/>
          <p:cNvSpPr>
            <a:spLocks noChangeArrowheads="1"/>
          </p:cNvSpPr>
          <p:nvPr/>
        </p:nvSpPr>
        <p:spPr bwMode="auto">
          <a:xfrm>
            <a:off x="2743200" y="3124201"/>
            <a:ext cx="2209800"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黑体" panose="02010609060101010101" pitchFamily="49" charset="-122"/>
                <a:ea typeface="黑体" panose="02010609060101010101" pitchFamily="49" charset="-122"/>
              </a:rPr>
              <a:t>查询类</a:t>
            </a:r>
          </a:p>
          <a:p>
            <a:r>
              <a:rPr lang="zh-CN" altLang="en-US" sz="4000" b="1">
                <a:latin typeface="黑体" panose="02010609060101010101" pitchFamily="49" charset="-122"/>
                <a:ea typeface="黑体" panose="02010609060101010101" pitchFamily="49" charset="-122"/>
              </a:rPr>
              <a:t>别处理</a:t>
            </a:r>
          </a:p>
        </p:txBody>
      </p:sp>
      <p:sp>
        <p:nvSpPr>
          <p:cNvPr id="54276" name="Line 4"/>
          <p:cNvSpPr>
            <a:spLocks noChangeShapeType="1"/>
          </p:cNvSpPr>
          <p:nvPr/>
        </p:nvSpPr>
        <p:spPr bwMode="auto">
          <a:xfrm>
            <a:off x="1524000" y="3581400"/>
            <a:ext cx="9906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7" name="Rectangle 5"/>
          <p:cNvSpPr>
            <a:spLocks noChangeArrowheads="1"/>
          </p:cNvSpPr>
          <p:nvPr/>
        </p:nvSpPr>
        <p:spPr bwMode="auto">
          <a:xfrm>
            <a:off x="1524000" y="2133601"/>
            <a:ext cx="1295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查询</a:t>
            </a:r>
          </a:p>
          <a:p>
            <a:r>
              <a:rPr lang="zh-CN" altLang="en-US" sz="3600" b="1">
                <a:latin typeface="黑体" panose="02010609060101010101" pitchFamily="49" charset="-122"/>
                <a:ea typeface="黑体" panose="02010609060101010101" pitchFamily="49" charset="-122"/>
              </a:rPr>
              <a:t>要求</a:t>
            </a:r>
          </a:p>
        </p:txBody>
      </p:sp>
      <p:sp>
        <p:nvSpPr>
          <p:cNvPr id="54278" name="Rectangle 6"/>
          <p:cNvSpPr>
            <a:spLocks noChangeArrowheads="1"/>
          </p:cNvSpPr>
          <p:nvPr/>
        </p:nvSpPr>
        <p:spPr bwMode="auto">
          <a:xfrm>
            <a:off x="3108326" y="2528888"/>
            <a:ext cx="11080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2.1</a:t>
            </a:r>
          </a:p>
        </p:txBody>
      </p:sp>
      <p:sp>
        <p:nvSpPr>
          <p:cNvPr id="54279" name="Oval 7"/>
          <p:cNvSpPr>
            <a:spLocks noChangeArrowheads="1"/>
          </p:cNvSpPr>
          <p:nvPr/>
        </p:nvSpPr>
        <p:spPr bwMode="auto">
          <a:xfrm>
            <a:off x="6184900" y="12700"/>
            <a:ext cx="1955800" cy="14986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280" name="Rectangle 8"/>
          <p:cNvSpPr>
            <a:spLocks noChangeArrowheads="1"/>
          </p:cNvSpPr>
          <p:nvPr/>
        </p:nvSpPr>
        <p:spPr bwMode="auto">
          <a:xfrm>
            <a:off x="6248400" y="60960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读者查询</a:t>
            </a:r>
          </a:p>
        </p:txBody>
      </p:sp>
      <p:sp>
        <p:nvSpPr>
          <p:cNvPr id="54281" name="Rectangle 9"/>
          <p:cNvSpPr>
            <a:spLocks noChangeArrowheads="1"/>
          </p:cNvSpPr>
          <p:nvPr/>
        </p:nvSpPr>
        <p:spPr bwMode="auto">
          <a:xfrm>
            <a:off x="6613526" y="14288"/>
            <a:ext cx="11080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2.2</a:t>
            </a:r>
          </a:p>
        </p:txBody>
      </p:sp>
      <p:sp>
        <p:nvSpPr>
          <p:cNvPr id="54282" name="Line 10"/>
          <p:cNvSpPr>
            <a:spLocks noChangeShapeType="1"/>
          </p:cNvSpPr>
          <p:nvPr/>
        </p:nvSpPr>
        <p:spPr bwMode="auto">
          <a:xfrm>
            <a:off x="4419600" y="4419600"/>
            <a:ext cx="1828800" cy="11430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3" name="Rectangle 11"/>
          <p:cNvSpPr>
            <a:spLocks noChangeArrowheads="1"/>
          </p:cNvSpPr>
          <p:nvPr/>
        </p:nvSpPr>
        <p:spPr bwMode="auto">
          <a:xfrm>
            <a:off x="4572000" y="3886200"/>
            <a:ext cx="685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统</a:t>
            </a:r>
          </a:p>
        </p:txBody>
      </p:sp>
      <p:sp>
        <p:nvSpPr>
          <p:cNvPr id="54284" name="Line 12"/>
          <p:cNvSpPr>
            <a:spLocks noChangeShapeType="1"/>
          </p:cNvSpPr>
          <p:nvPr/>
        </p:nvSpPr>
        <p:spPr bwMode="auto">
          <a:xfrm flipV="1">
            <a:off x="4038600" y="1143000"/>
            <a:ext cx="2362200" cy="1371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5" name="Rectangle 13"/>
          <p:cNvSpPr>
            <a:spLocks noChangeArrowheads="1"/>
          </p:cNvSpPr>
          <p:nvPr/>
        </p:nvSpPr>
        <p:spPr bwMode="auto">
          <a:xfrm>
            <a:off x="3124200" y="1066801"/>
            <a:ext cx="2209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查询的 读者情况</a:t>
            </a:r>
          </a:p>
        </p:txBody>
      </p:sp>
      <p:sp>
        <p:nvSpPr>
          <p:cNvPr id="54286" name="Line 14"/>
          <p:cNvSpPr>
            <a:spLocks noChangeShapeType="1"/>
          </p:cNvSpPr>
          <p:nvPr/>
        </p:nvSpPr>
        <p:spPr bwMode="auto">
          <a:xfrm flipV="1">
            <a:off x="8077200" y="1981200"/>
            <a:ext cx="1676400" cy="685800"/>
          </a:xfrm>
          <a:prstGeom prst="line">
            <a:avLst/>
          </a:prstGeom>
          <a:noFill/>
          <a:ln w="25400">
            <a:solidFill>
              <a:schemeClr val="hlink"/>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Rectangle 15"/>
          <p:cNvSpPr>
            <a:spLocks noChangeArrowheads="1"/>
          </p:cNvSpPr>
          <p:nvPr/>
        </p:nvSpPr>
        <p:spPr bwMode="auto">
          <a:xfrm>
            <a:off x="8229600" y="60960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统计表</a:t>
            </a:r>
          </a:p>
        </p:txBody>
      </p:sp>
      <p:sp>
        <p:nvSpPr>
          <p:cNvPr id="54288" name="Line 16"/>
          <p:cNvSpPr>
            <a:spLocks noChangeShapeType="1"/>
          </p:cNvSpPr>
          <p:nvPr/>
        </p:nvSpPr>
        <p:spPr bwMode="auto">
          <a:xfrm>
            <a:off x="8077200" y="6019800"/>
            <a:ext cx="25146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Rectangle 17"/>
          <p:cNvSpPr>
            <a:spLocks noChangeArrowheads="1"/>
          </p:cNvSpPr>
          <p:nvPr/>
        </p:nvSpPr>
        <p:spPr bwMode="auto">
          <a:xfrm>
            <a:off x="1524000" y="6124575"/>
            <a:ext cx="44196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一层数据流图 </a:t>
            </a:r>
            <a:r>
              <a:rPr lang="en-US" altLang="zh-CN" sz="4000" b="1" i="1">
                <a:latin typeface="黑体" panose="02010609060101010101" pitchFamily="49" charset="-122"/>
                <a:ea typeface="黑体" panose="02010609060101010101" pitchFamily="49" charset="-122"/>
              </a:rPr>
              <a:t>(b)</a:t>
            </a:r>
          </a:p>
        </p:txBody>
      </p:sp>
      <p:sp>
        <p:nvSpPr>
          <p:cNvPr id="54290" name="Rectangle 18"/>
          <p:cNvSpPr>
            <a:spLocks noChangeArrowheads="1"/>
          </p:cNvSpPr>
          <p:nvPr/>
        </p:nvSpPr>
        <p:spPr bwMode="auto">
          <a:xfrm>
            <a:off x="6003926" y="2879725"/>
            <a:ext cx="186013" cy="144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4400">
              <a:latin typeface="黑体" panose="02010609060101010101" pitchFamily="49" charset="-122"/>
              <a:ea typeface="黑体" panose="02010609060101010101" pitchFamily="49" charset="-122"/>
            </a:endParaRPr>
          </a:p>
          <a:p>
            <a:endParaRPr lang="en-US" altLang="zh-CN" sz="4400">
              <a:latin typeface="黑体" panose="02010609060101010101" pitchFamily="49" charset="-122"/>
              <a:ea typeface="黑体" panose="02010609060101010101" pitchFamily="49" charset="-122"/>
            </a:endParaRPr>
          </a:p>
        </p:txBody>
      </p:sp>
      <p:sp>
        <p:nvSpPr>
          <p:cNvPr id="54291" name="Oval 19"/>
          <p:cNvSpPr>
            <a:spLocks noChangeArrowheads="1"/>
          </p:cNvSpPr>
          <p:nvPr/>
        </p:nvSpPr>
        <p:spPr bwMode="auto">
          <a:xfrm>
            <a:off x="6261100" y="2527300"/>
            <a:ext cx="1955800" cy="14986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292" name="Rectangle 20"/>
          <p:cNvSpPr>
            <a:spLocks noChangeArrowheads="1"/>
          </p:cNvSpPr>
          <p:nvPr/>
        </p:nvSpPr>
        <p:spPr bwMode="auto">
          <a:xfrm>
            <a:off x="6324600" y="312420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图书查询</a:t>
            </a:r>
          </a:p>
        </p:txBody>
      </p:sp>
      <p:sp>
        <p:nvSpPr>
          <p:cNvPr id="54293" name="Line 21"/>
          <p:cNvSpPr>
            <a:spLocks noChangeShapeType="1"/>
          </p:cNvSpPr>
          <p:nvPr/>
        </p:nvSpPr>
        <p:spPr bwMode="auto">
          <a:xfrm>
            <a:off x="9753600" y="1219200"/>
            <a:ext cx="0" cy="129540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2"/>
          <p:cNvSpPr>
            <a:spLocks noChangeShapeType="1"/>
          </p:cNvSpPr>
          <p:nvPr/>
        </p:nvSpPr>
        <p:spPr bwMode="auto">
          <a:xfrm>
            <a:off x="9906000" y="1219200"/>
            <a:ext cx="0" cy="129540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Rectangle 23"/>
          <p:cNvSpPr>
            <a:spLocks noChangeArrowheads="1"/>
          </p:cNvSpPr>
          <p:nvPr/>
        </p:nvSpPr>
        <p:spPr bwMode="auto">
          <a:xfrm>
            <a:off x="9829800" y="990601"/>
            <a:ext cx="762000" cy="206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借书文件</a:t>
            </a:r>
          </a:p>
        </p:txBody>
      </p:sp>
      <p:sp>
        <p:nvSpPr>
          <p:cNvPr id="54296" name="Line 24"/>
          <p:cNvSpPr>
            <a:spLocks noChangeShapeType="1"/>
          </p:cNvSpPr>
          <p:nvPr/>
        </p:nvSpPr>
        <p:spPr bwMode="auto">
          <a:xfrm>
            <a:off x="8153400" y="3581400"/>
            <a:ext cx="24384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5"/>
          <p:cNvSpPr>
            <a:spLocks noChangeShapeType="1"/>
          </p:cNvSpPr>
          <p:nvPr/>
        </p:nvSpPr>
        <p:spPr bwMode="auto">
          <a:xfrm>
            <a:off x="8229600" y="990600"/>
            <a:ext cx="1524000" cy="762000"/>
          </a:xfrm>
          <a:prstGeom prst="line">
            <a:avLst/>
          </a:prstGeom>
          <a:noFill/>
          <a:ln w="25400">
            <a:solidFill>
              <a:schemeClr val="hlink"/>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Rectangle 26"/>
          <p:cNvSpPr>
            <a:spLocks noChangeArrowheads="1"/>
          </p:cNvSpPr>
          <p:nvPr/>
        </p:nvSpPr>
        <p:spPr bwMode="auto">
          <a:xfrm>
            <a:off x="5486400" y="4495800"/>
            <a:ext cx="685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要</a:t>
            </a:r>
          </a:p>
        </p:txBody>
      </p:sp>
      <p:sp>
        <p:nvSpPr>
          <p:cNvPr id="54299" name="Line 27"/>
          <p:cNvSpPr>
            <a:spLocks noChangeShapeType="1"/>
          </p:cNvSpPr>
          <p:nvPr/>
        </p:nvSpPr>
        <p:spPr bwMode="auto">
          <a:xfrm>
            <a:off x="4876800" y="3505200"/>
            <a:ext cx="15240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0" name="Rectangle 28"/>
          <p:cNvSpPr>
            <a:spLocks noChangeArrowheads="1"/>
          </p:cNvSpPr>
          <p:nvPr/>
        </p:nvSpPr>
        <p:spPr bwMode="auto">
          <a:xfrm>
            <a:off x="4540250" y="2333626"/>
            <a:ext cx="2133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查询的图书情况</a:t>
            </a:r>
          </a:p>
        </p:txBody>
      </p:sp>
      <p:sp>
        <p:nvSpPr>
          <p:cNvPr id="54301" name="Rectangle 29"/>
          <p:cNvSpPr>
            <a:spLocks noChangeArrowheads="1"/>
          </p:cNvSpPr>
          <p:nvPr/>
        </p:nvSpPr>
        <p:spPr bwMode="auto">
          <a:xfrm>
            <a:off x="6689726" y="2452688"/>
            <a:ext cx="11080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2.3</a:t>
            </a:r>
          </a:p>
        </p:txBody>
      </p:sp>
      <p:sp>
        <p:nvSpPr>
          <p:cNvPr id="54302" name="Oval 30"/>
          <p:cNvSpPr>
            <a:spLocks noChangeArrowheads="1"/>
          </p:cNvSpPr>
          <p:nvPr/>
        </p:nvSpPr>
        <p:spPr bwMode="auto">
          <a:xfrm>
            <a:off x="6261100" y="4889500"/>
            <a:ext cx="1955800" cy="14986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303" name="Rectangle 31"/>
          <p:cNvSpPr>
            <a:spLocks noChangeArrowheads="1"/>
          </p:cNvSpPr>
          <p:nvPr/>
        </p:nvSpPr>
        <p:spPr bwMode="auto">
          <a:xfrm>
            <a:off x="6324600" y="548640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图书统计</a:t>
            </a:r>
          </a:p>
        </p:txBody>
      </p:sp>
      <p:sp>
        <p:nvSpPr>
          <p:cNvPr id="54304" name="Rectangle 32"/>
          <p:cNvSpPr>
            <a:spLocks noChangeArrowheads="1"/>
          </p:cNvSpPr>
          <p:nvPr/>
        </p:nvSpPr>
        <p:spPr bwMode="auto">
          <a:xfrm>
            <a:off x="6765926" y="4891088"/>
            <a:ext cx="11080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黑体" panose="02010609060101010101" pitchFamily="49" charset="-122"/>
                <a:ea typeface="黑体" panose="02010609060101010101" pitchFamily="49" charset="-122"/>
              </a:rPr>
              <a:t>2.4</a:t>
            </a:r>
          </a:p>
        </p:txBody>
      </p:sp>
      <p:sp>
        <p:nvSpPr>
          <p:cNvPr id="54305" name="Rectangle 33"/>
          <p:cNvSpPr>
            <a:spLocks noChangeArrowheads="1"/>
          </p:cNvSpPr>
          <p:nvPr/>
        </p:nvSpPr>
        <p:spPr bwMode="auto">
          <a:xfrm>
            <a:off x="5029200" y="4191000"/>
            <a:ext cx="685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计</a:t>
            </a:r>
          </a:p>
        </p:txBody>
      </p:sp>
      <p:sp>
        <p:nvSpPr>
          <p:cNvPr id="54306" name="Rectangle 34"/>
          <p:cNvSpPr>
            <a:spLocks noChangeArrowheads="1"/>
          </p:cNvSpPr>
          <p:nvPr/>
        </p:nvSpPr>
        <p:spPr bwMode="auto">
          <a:xfrm>
            <a:off x="5867400" y="4800600"/>
            <a:ext cx="685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求</a:t>
            </a:r>
          </a:p>
        </p:txBody>
      </p:sp>
      <p:sp>
        <p:nvSpPr>
          <p:cNvPr id="54307" name="Rectangle 35"/>
          <p:cNvSpPr>
            <a:spLocks noChangeArrowheads="1"/>
          </p:cNvSpPr>
          <p:nvPr/>
        </p:nvSpPr>
        <p:spPr bwMode="auto">
          <a:xfrm>
            <a:off x="2971800" y="0"/>
            <a:ext cx="21336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读者文件</a:t>
            </a:r>
          </a:p>
        </p:txBody>
      </p:sp>
      <p:sp>
        <p:nvSpPr>
          <p:cNvPr id="54308" name="Line 36"/>
          <p:cNvSpPr>
            <a:spLocks noChangeShapeType="1"/>
          </p:cNvSpPr>
          <p:nvPr/>
        </p:nvSpPr>
        <p:spPr bwMode="auto">
          <a:xfrm>
            <a:off x="3276600" y="533400"/>
            <a:ext cx="1600200" cy="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9" name="Line 37"/>
          <p:cNvSpPr>
            <a:spLocks noChangeShapeType="1"/>
          </p:cNvSpPr>
          <p:nvPr/>
        </p:nvSpPr>
        <p:spPr bwMode="auto">
          <a:xfrm>
            <a:off x="3276600" y="685800"/>
            <a:ext cx="1600200" cy="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0" name="Line 38"/>
          <p:cNvSpPr>
            <a:spLocks noChangeShapeType="1"/>
          </p:cNvSpPr>
          <p:nvPr/>
        </p:nvSpPr>
        <p:spPr bwMode="auto">
          <a:xfrm>
            <a:off x="4724400" y="762000"/>
            <a:ext cx="1600200" cy="228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1" name="Line 39"/>
          <p:cNvSpPr>
            <a:spLocks noChangeShapeType="1"/>
          </p:cNvSpPr>
          <p:nvPr/>
        </p:nvSpPr>
        <p:spPr bwMode="auto">
          <a:xfrm>
            <a:off x="8305800" y="762000"/>
            <a:ext cx="24384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2" name="Line 40"/>
          <p:cNvSpPr>
            <a:spLocks noChangeShapeType="1"/>
          </p:cNvSpPr>
          <p:nvPr/>
        </p:nvSpPr>
        <p:spPr bwMode="auto">
          <a:xfrm flipV="1">
            <a:off x="8153400" y="4800600"/>
            <a:ext cx="1600200" cy="685800"/>
          </a:xfrm>
          <a:prstGeom prst="line">
            <a:avLst/>
          </a:prstGeom>
          <a:noFill/>
          <a:ln w="25400">
            <a:solidFill>
              <a:schemeClr val="hlink"/>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3" name="Line 41"/>
          <p:cNvSpPr>
            <a:spLocks noChangeShapeType="1"/>
          </p:cNvSpPr>
          <p:nvPr/>
        </p:nvSpPr>
        <p:spPr bwMode="auto">
          <a:xfrm>
            <a:off x="9753600" y="4038600"/>
            <a:ext cx="0" cy="129540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4" name="Line 42"/>
          <p:cNvSpPr>
            <a:spLocks noChangeShapeType="1"/>
          </p:cNvSpPr>
          <p:nvPr/>
        </p:nvSpPr>
        <p:spPr bwMode="auto">
          <a:xfrm>
            <a:off x="9906000" y="4038600"/>
            <a:ext cx="0" cy="129540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5" name="Rectangle 43"/>
          <p:cNvSpPr>
            <a:spLocks noChangeArrowheads="1"/>
          </p:cNvSpPr>
          <p:nvPr/>
        </p:nvSpPr>
        <p:spPr bwMode="auto">
          <a:xfrm>
            <a:off x="9982200" y="3810001"/>
            <a:ext cx="762000" cy="206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黑体" panose="02010609060101010101" pitchFamily="49" charset="-122"/>
                <a:ea typeface="黑体" panose="02010609060101010101" pitchFamily="49" charset="-122"/>
              </a:rPr>
              <a:t>目录文件</a:t>
            </a:r>
          </a:p>
        </p:txBody>
      </p:sp>
      <p:sp>
        <p:nvSpPr>
          <p:cNvPr id="54316" name="Line 44"/>
          <p:cNvSpPr>
            <a:spLocks noChangeShapeType="1"/>
          </p:cNvSpPr>
          <p:nvPr/>
        </p:nvSpPr>
        <p:spPr bwMode="auto">
          <a:xfrm>
            <a:off x="8001000" y="3810000"/>
            <a:ext cx="1752600" cy="762000"/>
          </a:xfrm>
          <a:prstGeom prst="line">
            <a:avLst/>
          </a:prstGeom>
          <a:noFill/>
          <a:ln w="25400">
            <a:solidFill>
              <a:schemeClr val="hlink"/>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7" name="Rectangle 45"/>
          <p:cNvSpPr>
            <a:spLocks noChangeArrowheads="1"/>
          </p:cNvSpPr>
          <p:nvPr/>
        </p:nvSpPr>
        <p:spPr bwMode="auto">
          <a:xfrm>
            <a:off x="8077200" y="76200"/>
            <a:ext cx="228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读者情况</a:t>
            </a:r>
          </a:p>
        </p:txBody>
      </p:sp>
      <p:sp>
        <p:nvSpPr>
          <p:cNvPr id="54318" name="Rectangle 46"/>
          <p:cNvSpPr>
            <a:spLocks noChangeArrowheads="1"/>
          </p:cNvSpPr>
          <p:nvPr/>
        </p:nvSpPr>
        <p:spPr bwMode="auto">
          <a:xfrm>
            <a:off x="8382000" y="2971800"/>
            <a:ext cx="228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黑体" panose="02010609060101010101" pitchFamily="49" charset="-122"/>
                <a:ea typeface="黑体" panose="02010609060101010101" pitchFamily="49" charset="-122"/>
              </a:rPr>
              <a:t>图书情况</a:t>
            </a:r>
          </a:p>
        </p:txBody>
      </p:sp>
    </p:spTree>
    <p:extLst>
      <p:ext uri="{BB962C8B-B14F-4D97-AF65-F5344CB8AC3E}">
        <p14:creationId xmlns:p14="http://schemas.microsoft.com/office/powerpoint/2010/main" val="2025804724"/>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24000" y="0"/>
            <a:ext cx="49530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二层数据流图 </a:t>
            </a:r>
            <a:r>
              <a:rPr lang="en-US" altLang="zh-CN" sz="4000" b="1" i="1">
                <a:latin typeface="黑体" panose="02010609060101010101" pitchFamily="49" charset="-122"/>
                <a:ea typeface="黑体" panose="02010609060101010101" pitchFamily="49" charset="-122"/>
              </a:rPr>
              <a:t>(1.3)</a:t>
            </a:r>
          </a:p>
        </p:txBody>
      </p:sp>
      <p:sp>
        <p:nvSpPr>
          <p:cNvPr id="55299" name="Oval 3"/>
          <p:cNvSpPr>
            <a:spLocks noChangeArrowheads="1"/>
          </p:cNvSpPr>
          <p:nvPr/>
        </p:nvSpPr>
        <p:spPr bwMode="auto">
          <a:xfrm>
            <a:off x="3124200" y="1828800"/>
            <a:ext cx="19812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300" name="Rectangle 4"/>
          <p:cNvSpPr>
            <a:spLocks noChangeArrowheads="1"/>
          </p:cNvSpPr>
          <p:nvPr/>
        </p:nvSpPr>
        <p:spPr bwMode="auto">
          <a:xfrm>
            <a:off x="3200400" y="2286001"/>
            <a:ext cx="1905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检查</a:t>
            </a:r>
          </a:p>
          <a:p>
            <a:pPr algn="ctr"/>
            <a:r>
              <a:rPr lang="zh-CN" altLang="en-US" sz="3600" b="1">
                <a:latin typeface="宋体" panose="02010600030101010101" pitchFamily="2" charset="-122"/>
              </a:rPr>
              <a:t>借书单</a:t>
            </a:r>
          </a:p>
        </p:txBody>
      </p:sp>
      <p:sp>
        <p:nvSpPr>
          <p:cNvPr id="55301" name="Line 5"/>
          <p:cNvSpPr>
            <a:spLocks noChangeShapeType="1"/>
          </p:cNvSpPr>
          <p:nvPr/>
        </p:nvSpPr>
        <p:spPr bwMode="auto">
          <a:xfrm>
            <a:off x="1600200" y="1066800"/>
            <a:ext cx="1905000" cy="990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6"/>
          <p:cNvSpPr>
            <a:spLocks noChangeShapeType="1"/>
          </p:cNvSpPr>
          <p:nvPr/>
        </p:nvSpPr>
        <p:spPr bwMode="auto">
          <a:xfrm flipH="1" flipV="1">
            <a:off x="5105400" y="2743200"/>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Rectangle 7"/>
          <p:cNvSpPr>
            <a:spLocks noChangeArrowheads="1"/>
          </p:cNvSpPr>
          <p:nvPr/>
        </p:nvSpPr>
        <p:spPr bwMode="auto">
          <a:xfrm>
            <a:off x="2209800" y="790575"/>
            <a:ext cx="1981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宋体" panose="02010600030101010101" pitchFamily="2" charset="-122"/>
              </a:rPr>
              <a:t>借书单 </a:t>
            </a:r>
          </a:p>
        </p:txBody>
      </p:sp>
      <p:sp>
        <p:nvSpPr>
          <p:cNvPr id="55304" name="Line 8"/>
          <p:cNvSpPr>
            <a:spLocks noChangeShapeType="1"/>
          </p:cNvSpPr>
          <p:nvPr/>
        </p:nvSpPr>
        <p:spPr bwMode="auto">
          <a:xfrm>
            <a:off x="3124200" y="4953000"/>
            <a:ext cx="1828800" cy="0"/>
          </a:xfrm>
          <a:prstGeom prst="line">
            <a:avLst/>
          </a:prstGeom>
          <a:noFill/>
          <a:ln w="25400">
            <a:solidFill>
              <a:schemeClr val="hlink"/>
            </a:solidFill>
            <a:round/>
            <a:headEnd type="none" w="lg"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5" name="Rectangle 9"/>
          <p:cNvSpPr>
            <a:spLocks noChangeArrowheads="1"/>
          </p:cNvSpPr>
          <p:nvPr/>
        </p:nvSpPr>
        <p:spPr bwMode="auto">
          <a:xfrm>
            <a:off x="3514725" y="18161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1.3.1</a:t>
            </a:r>
          </a:p>
        </p:txBody>
      </p:sp>
      <p:sp>
        <p:nvSpPr>
          <p:cNvPr id="55306" name="Oval 10"/>
          <p:cNvSpPr>
            <a:spLocks noChangeArrowheads="1"/>
          </p:cNvSpPr>
          <p:nvPr/>
        </p:nvSpPr>
        <p:spPr bwMode="auto">
          <a:xfrm>
            <a:off x="6858000" y="16764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307" name="Rectangle 11"/>
          <p:cNvSpPr>
            <a:spLocks noChangeArrowheads="1"/>
          </p:cNvSpPr>
          <p:nvPr/>
        </p:nvSpPr>
        <p:spPr bwMode="auto">
          <a:xfrm>
            <a:off x="7010400" y="213360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审定借书限额</a:t>
            </a:r>
          </a:p>
        </p:txBody>
      </p:sp>
      <p:sp>
        <p:nvSpPr>
          <p:cNvPr id="55308" name="Rectangle 12"/>
          <p:cNvSpPr>
            <a:spLocks noChangeArrowheads="1"/>
          </p:cNvSpPr>
          <p:nvPr/>
        </p:nvSpPr>
        <p:spPr bwMode="auto">
          <a:xfrm>
            <a:off x="7175500" y="16637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1.3.2</a:t>
            </a:r>
          </a:p>
        </p:txBody>
      </p:sp>
      <p:sp>
        <p:nvSpPr>
          <p:cNvPr id="55309" name="Line 13"/>
          <p:cNvSpPr>
            <a:spLocks noChangeShapeType="1"/>
          </p:cNvSpPr>
          <p:nvPr/>
        </p:nvSpPr>
        <p:spPr bwMode="auto">
          <a:xfrm flipV="1">
            <a:off x="7772400" y="3505200"/>
            <a:ext cx="0" cy="129540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0" name="Rectangle 14"/>
          <p:cNvSpPr>
            <a:spLocks noChangeArrowheads="1"/>
          </p:cNvSpPr>
          <p:nvPr/>
        </p:nvSpPr>
        <p:spPr bwMode="auto">
          <a:xfrm>
            <a:off x="1752600" y="2441576"/>
            <a:ext cx="121920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latin typeface="宋体" panose="02010600030101010101" pitchFamily="2" charset="-122"/>
              </a:rPr>
              <a:t>无效 借书单</a:t>
            </a:r>
          </a:p>
        </p:txBody>
      </p:sp>
      <p:sp>
        <p:nvSpPr>
          <p:cNvPr id="55311" name="Rectangle 15"/>
          <p:cNvSpPr>
            <a:spLocks noChangeArrowheads="1"/>
          </p:cNvSpPr>
          <p:nvPr/>
        </p:nvSpPr>
        <p:spPr bwMode="auto">
          <a:xfrm>
            <a:off x="5410201" y="403860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借书文件</a:t>
            </a:r>
          </a:p>
        </p:txBody>
      </p:sp>
      <p:sp>
        <p:nvSpPr>
          <p:cNvPr id="55312" name="Line 16"/>
          <p:cNvSpPr>
            <a:spLocks noChangeShapeType="1"/>
          </p:cNvSpPr>
          <p:nvPr/>
        </p:nvSpPr>
        <p:spPr bwMode="auto">
          <a:xfrm>
            <a:off x="5222875" y="4114800"/>
            <a:ext cx="19812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55313" name="Line 17"/>
          <p:cNvSpPr>
            <a:spLocks noChangeShapeType="1"/>
          </p:cNvSpPr>
          <p:nvPr/>
        </p:nvSpPr>
        <p:spPr bwMode="auto">
          <a:xfrm>
            <a:off x="5334000" y="4681538"/>
            <a:ext cx="1905000" cy="0"/>
          </a:xfrm>
          <a:prstGeom prst="line">
            <a:avLst/>
          </a:prstGeom>
          <a:noFill/>
          <a:ln w="12700">
            <a:solidFill>
              <a:schemeClr val="hlink"/>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55314" name="Rectangle 18"/>
          <p:cNvSpPr>
            <a:spLocks noChangeArrowheads="1"/>
          </p:cNvSpPr>
          <p:nvPr/>
        </p:nvSpPr>
        <p:spPr bwMode="auto">
          <a:xfrm>
            <a:off x="3048000" y="4343400"/>
            <a:ext cx="19812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读者文件</a:t>
            </a:r>
          </a:p>
        </p:txBody>
      </p:sp>
      <p:sp>
        <p:nvSpPr>
          <p:cNvPr id="55315" name="Rectangle 19"/>
          <p:cNvSpPr>
            <a:spLocks noChangeArrowheads="1"/>
          </p:cNvSpPr>
          <p:nvPr/>
        </p:nvSpPr>
        <p:spPr bwMode="auto">
          <a:xfrm>
            <a:off x="5105400" y="15240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有效</a:t>
            </a:r>
          </a:p>
          <a:p>
            <a:pPr algn="ctr"/>
            <a:r>
              <a:rPr lang="zh-CN" altLang="en-US" sz="3600" b="1">
                <a:latin typeface="宋体" panose="02010600030101010101" pitchFamily="2" charset="-122"/>
              </a:rPr>
              <a:t>借书单</a:t>
            </a:r>
            <a:endParaRPr lang="zh-CN" altLang="en-US" sz="4000" b="1">
              <a:latin typeface="宋体" panose="02010600030101010101" pitchFamily="2" charset="-122"/>
            </a:endParaRPr>
          </a:p>
        </p:txBody>
      </p:sp>
      <p:sp>
        <p:nvSpPr>
          <p:cNvPr id="55316" name="Oval 20"/>
          <p:cNvSpPr>
            <a:spLocks noChangeArrowheads="1"/>
          </p:cNvSpPr>
          <p:nvPr/>
        </p:nvSpPr>
        <p:spPr bwMode="auto">
          <a:xfrm>
            <a:off x="6858000" y="48006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317" name="Rectangle 21"/>
          <p:cNvSpPr>
            <a:spLocks noChangeArrowheads="1"/>
          </p:cNvSpPr>
          <p:nvPr/>
        </p:nvSpPr>
        <p:spPr bwMode="auto">
          <a:xfrm>
            <a:off x="7070725" y="523875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登记借书信息</a:t>
            </a:r>
          </a:p>
        </p:txBody>
      </p:sp>
      <p:sp>
        <p:nvSpPr>
          <p:cNvPr id="55318" name="Rectangle 22"/>
          <p:cNvSpPr>
            <a:spLocks noChangeArrowheads="1"/>
          </p:cNvSpPr>
          <p:nvPr/>
        </p:nvSpPr>
        <p:spPr bwMode="auto">
          <a:xfrm>
            <a:off x="7175500" y="47879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1.3.3</a:t>
            </a:r>
          </a:p>
        </p:txBody>
      </p:sp>
      <p:sp>
        <p:nvSpPr>
          <p:cNvPr id="55319" name="Rectangle 23"/>
          <p:cNvSpPr>
            <a:spLocks noChangeArrowheads="1"/>
          </p:cNvSpPr>
          <p:nvPr/>
        </p:nvSpPr>
        <p:spPr bwMode="auto">
          <a:xfrm>
            <a:off x="7781925" y="35052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合格</a:t>
            </a:r>
          </a:p>
          <a:p>
            <a:pPr algn="ctr"/>
            <a:r>
              <a:rPr lang="zh-CN" altLang="en-US" sz="3600" b="1">
                <a:latin typeface="宋体" panose="02010600030101010101" pitchFamily="2" charset="-122"/>
              </a:rPr>
              <a:t>借书单</a:t>
            </a:r>
            <a:endParaRPr lang="zh-CN" altLang="en-US" sz="4000" b="1">
              <a:latin typeface="宋体" panose="02010600030101010101" pitchFamily="2" charset="-122"/>
            </a:endParaRPr>
          </a:p>
        </p:txBody>
      </p:sp>
      <p:sp>
        <p:nvSpPr>
          <p:cNvPr id="55320" name="Freeform 24"/>
          <p:cNvSpPr>
            <a:spLocks/>
          </p:cNvSpPr>
          <p:nvPr/>
        </p:nvSpPr>
        <p:spPr bwMode="auto">
          <a:xfrm>
            <a:off x="2133600" y="3124200"/>
            <a:ext cx="990600" cy="304800"/>
          </a:xfrm>
          <a:custGeom>
            <a:avLst/>
            <a:gdLst>
              <a:gd name="T0" fmla="*/ 990600 w 624"/>
              <a:gd name="T1" fmla="*/ 0 h 192"/>
              <a:gd name="T2" fmla="*/ 685800 w 624"/>
              <a:gd name="T3" fmla="*/ 228600 h 192"/>
              <a:gd name="T4" fmla="*/ 0 w 624"/>
              <a:gd name="T5" fmla="*/ 304800 h 192"/>
              <a:gd name="T6" fmla="*/ 0 60000 65536"/>
              <a:gd name="T7" fmla="*/ 0 60000 65536"/>
              <a:gd name="T8" fmla="*/ 0 60000 65536"/>
            </a:gdLst>
            <a:ahLst/>
            <a:cxnLst>
              <a:cxn ang="T6">
                <a:pos x="T0" y="T1"/>
              </a:cxn>
              <a:cxn ang="T7">
                <a:pos x="T2" y="T3"/>
              </a:cxn>
              <a:cxn ang="T8">
                <a:pos x="T4" y="T5"/>
              </a:cxn>
            </a:cxnLst>
            <a:rect l="0" t="0" r="r" b="b"/>
            <a:pathLst>
              <a:path w="624" h="192">
                <a:moveTo>
                  <a:pt x="624" y="0"/>
                </a:moveTo>
                <a:cubicBezTo>
                  <a:pt x="580" y="56"/>
                  <a:pt x="536" y="112"/>
                  <a:pt x="432" y="144"/>
                </a:cubicBezTo>
                <a:cubicBezTo>
                  <a:pt x="328" y="176"/>
                  <a:pt x="72" y="184"/>
                  <a:pt x="0" y="192"/>
                </a:cubicBezTo>
              </a:path>
            </a:pathLst>
          </a:custGeom>
          <a:noFill/>
          <a:ln w="25400">
            <a:solidFill>
              <a:srgbClr val="FF0000"/>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21" name="Rectangle 25"/>
          <p:cNvSpPr>
            <a:spLocks noChangeArrowheads="1"/>
          </p:cNvSpPr>
          <p:nvPr/>
        </p:nvSpPr>
        <p:spPr bwMode="auto">
          <a:xfrm>
            <a:off x="9067800" y="2590801"/>
            <a:ext cx="121920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latin typeface="宋体" panose="02010600030101010101" pitchFamily="2" charset="-122"/>
              </a:rPr>
              <a:t>超额 借书单</a:t>
            </a:r>
          </a:p>
        </p:txBody>
      </p:sp>
      <p:sp>
        <p:nvSpPr>
          <p:cNvPr id="55322" name="Freeform 26"/>
          <p:cNvSpPr>
            <a:spLocks/>
          </p:cNvSpPr>
          <p:nvPr/>
        </p:nvSpPr>
        <p:spPr bwMode="auto">
          <a:xfrm>
            <a:off x="8766175" y="2873375"/>
            <a:ext cx="609600" cy="685800"/>
          </a:xfrm>
          <a:custGeom>
            <a:avLst/>
            <a:gdLst>
              <a:gd name="T0" fmla="*/ 0 w 384"/>
              <a:gd name="T1" fmla="*/ 0 h 432"/>
              <a:gd name="T2" fmla="*/ 76200 w 384"/>
              <a:gd name="T3" fmla="*/ 228600 h 432"/>
              <a:gd name="T4" fmla="*/ 304800 w 384"/>
              <a:gd name="T5" fmla="*/ 533400 h 432"/>
              <a:gd name="T6" fmla="*/ 609600 w 384"/>
              <a:gd name="T7" fmla="*/ 68580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432">
                <a:moveTo>
                  <a:pt x="0" y="0"/>
                </a:moveTo>
                <a:cubicBezTo>
                  <a:pt x="8" y="44"/>
                  <a:pt x="16" y="88"/>
                  <a:pt x="48" y="144"/>
                </a:cubicBezTo>
                <a:cubicBezTo>
                  <a:pt x="80" y="200"/>
                  <a:pt x="136" y="288"/>
                  <a:pt x="192" y="336"/>
                </a:cubicBezTo>
                <a:cubicBezTo>
                  <a:pt x="248" y="384"/>
                  <a:pt x="352" y="416"/>
                  <a:pt x="384" y="432"/>
                </a:cubicBezTo>
              </a:path>
            </a:pathLst>
          </a:custGeom>
          <a:noFill/>
          <a:ln w="25400" cap="flat" cmpd="sng">
            <a:solidFill>
              <a:srgbClr val="FF0000"/>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5323" name="Line 27"/>
          <p:cNvSpPr>
            <a:spLocks noChangeShapeType="1"/>
          </p:cNvSpPr>
          <p:nvPr/>
        </p:nvSpPr>
        <p:spPr bwMode="auto">
          <a:xfrm flipV="1">
            <a:off x="4092575" y="3686175"/>
            <a:ext cx="0" cy="6858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5324" name="Line 28"/>
          <p:cNvSpPr>
            <a:spLocks noChangeShapeType="1"/>
          </p:cNvSpPr>
          <p:nvPr/>
        </p:nvSpPr>
        <p:spPr bwMode="auto">
          <a:xfrm flipV="1">
            <a:off x="6248400" y="3276600"/>
            <a:ext cx="838200" cy="8382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5325" name="Line 29"/>
          <p:cNvSpPr>
            <a:spLocks noChangeShapeType="1"/>
          </p:cNvSpPr>
          <p:nvPr/>
        </p:nvSpPr>
        <p:spPr bwMode="auto">
          <a:xfrm flipH="1" flipV="1">
            <a:off x="6324600" y="4724400"/>
            <a:ext cx="533400" cy="9906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Tree>
    <p:extLst>
      <p:ext uri="{BB962C8B-B14F-4D97-AF65-F5344CB8AC3E}">
        <p14:creationId xmlns:p14="http://schemas.microsoft.com/office/powerpoint/2010/main" val="227580533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524000" y="0"/>
            <a:ext cx="49530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二层数据流图 </a:t>
            </a:r>
            <a:r>
              <a:rPr lang="en-US" altLang="zh-CN" sz="4000" b="1" i="1">
                <a:latin typeface="黑体" panose="02010609060101010101" pitchFamily="49" charset="-122"/>
                <a:ea typeface="黑体" panose="02010609060101010101" pitchFamily="49" charset="-122"/>
              </a:rPr>
              <a:t>(1.4)</a:t>
            </a:r>
          </a:p>
        </p:txBody>
      </p:sp>
      <p:sp>
        <p:nvSpPr>
          <p:cNvPr id="56323" name="Oval 3"/>
          <p:cNvSpPr>
            <a:spLocks noChangeArrowheads="1"/>
          </p:cNvSpPr>
          <p:nvPr/>
        </p:nvSpPr>
        <p:spPr bwMode="auto">
          <a:xfrm>
            <a:off x="3124200" y="2019300"/>
            <a:ext cx="19812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24" name="Rectangle 4"/>
          <p:cNvSpPr>
            <a:spLocks noChangeArrowheads="1"/>
          </p:cNvSpPr>
          <p:nvPr/>
        </p:nvSpPr>
        <p:spPr bwMode="auto">
          <a:xfrm>
            <a:off x="3200400" y="2476501"/>
            <a:ext cx="1905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审定还书期限</a:t>
            </a:r>
          </a:p>
        </p:txBody>
      </p:sp>
      <p:sp>
        <p:nvSpPr>
          <p:cNvPr id="56325" name="Line 5"/>
          <p:cNvSpPr>
            <a:spLocks noChangeShapeType="1"/>
          </p:cNvSpPr>
          <p:nvPr/>
        </p:nvSpPr>
        <p:spPr bwMode="auto">
          <a:xfrm flipH="1" flipV="1">
            <a:off x="5105400" y="3140075"/>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6" name="Rectangle 6"/>
          <p:cNvSpPr>
            <a:spLocks noChangeArrowheads="1"/>
          </p:cNvSpPr>
          <p:nvPr/>
        </p:nvSpPr>
        <p:spPr bwMode="auto">
          <a:xfrm>
            <a:off x="1492250" y="2203450"/>
            <a:ext cx="1981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宋体" panose="02010600030101010101" pitchFamily="2" charset="-122"/>
              </a:rPr>
              <a:t>还书单 </a:t>
            </a:r>
          </a:p>
        </p:txBody>
      </p:sp>
      <p:sp>
        <p:nvSpPr>
          <p:cNvPr id="56327" name="Rectangle 7"/>
          <p:cNvSpPr>
            <a:spLocks noChangeArrowheads="1"/>
          </p:cNvSpPr>
          <p:nvPr/>
        </p:nvSpPr>
        <p:spPr bwMode="auto">
          <a:xfrm>
            <a:off x="3514725" y="20066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1.4.1</a:t>
            </a:r>
          </a:p>
        </p:txBody>
      </p:sp>
      <p:sp>
        <p:nvSpPr>
          <p:cNvPr id="56328" name="Oval 8"/>
          <p:cNvSpPr>
            <a:spLocks noChangeArrowheads="1"/>
          </p:cNvSpPr>
          <p:nvPr/>
        </p:nvSpPr>
        <p:spPr bwMode="auto">
          <a:xfrm>
            <a:off x="6858000" y="18669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29" name="Rectangle 9"/>
          <p:cNvSpPr>
            <a:spLocks noChangeArrowheads="1"/>
          </p:cNvSpPr>
          <p:nvPr/>
        </p:nvSpPr>
        <p:spPr bwMode="auto">
          <a:xfrm>
            <a:off x="7010400" y="232410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修改借书信息 </a:t>
            </a:r>
          </a:p>
        </p:txBody>
      </p:sp>
      <p:sp>
        <p:nvSpPr>
          <p:cNvPr id="56330" name="Rectangle 10"/>
          <p:cNvSpPr>
            <a:spLocks noChangeArrowheads="1"/>
          </p:cNvSpPr>
          <p:nvPr/>
        </p:nvSpPr>
        <p:spPr bwMode="auto">
          <a:xfrm>
            <a:off x="7175500" y="18542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1.4.2</a:t>
            </a:r>
          </a:p>
        </p:txBody>
      </p:sp>
      <p:sp>
        <p:nvSpPr>
          <p:cNvPr id="56331" name="Line 11"/>
          <p:cNvSpPr>
            <a:spLocks noChangeShapeType="1"/>
          </p:cNvSpPr>
          <p:nvPr/>
        </p:nvSpPr>
        <p:spPr bwMode="auto">
          <a:xfrm flipV="1">
            <a:off x="7772400" y="3695700"/>
            <a:ext cx="0" cy="1295400"/>
          </a:xfrm>
          <a:prstGeom prst="line">
            <a:avLst/>
          </a:prstGeom>
          <a:noFill/>
          <a:ln w="254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Rectangle 12"/>
          <p:cNvSpPr>
            <a:spLocks noChangeArrowheads="1"/>
          </p:cNvSpPr>
          <p:nvPr/>
        </p:nvSpPr>
        <p:spPr bwMode="auto">
          <a:xfrm>
            <a:off x="4724401" y="99060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借书文件</a:t>
            </a:r>
          </a:p>
        </p:txBody>
      </p:sp>
      <p:sp>
        <p:nvSpPr>
          <p:cNvPr id="56333" name="Line 13"/>
          <p:cNvSpPr>
            <a:spLocks noChangeShapeType="1"/>
          </p:cNvSpPr>
          <p:nvPr/>
        </p:nvSpPr>
        <p:spPr bwMode="auto">
          <a:xfrm>
            <a:off x="4648200" y="1066800"/>
            <a:ext cx="19812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56334" name="Line 14"/>
          <p:cNvSpPr>
            <a:spLocks noChangeShapeType="1"/>
          </p:cNvSpPr>
          <p:nvPr/>
        </p:nvSpPr>
        <p:spPr bwMode="auto">
          <a:xfrm>
            <a:off x="4724400" y="1524000"/>
            <a:ext cx="1905000" cy="0"/>
          </a:xfrm>
          <a:prstGeom prst="line">
            <a:avLst/>
          </a:prstGeom>
          <a:noFill/>
          <a:ln w="12700">
            <a:solidFill>
              <a:schemeClr val="hlink"/>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56335" name="Rectangle 15"/>
          <p:cNvSpPr>
            <a:spLocks noChangeArrowheads="1"/>
          </p:cNvSpPr>
          <p:nvPr/>
        </p:nvSpPr>
        <p:spPr bwMode="auto">
          <a:xfrm>
            <a:off x="5105400" y="19812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未超期</a:t>
            </a:r>
          </a:p>
          <a:p>
            <a:pPr algn="ctr"/>
            <a:r>
              <a:rPr lang="zh-CN" altLang="en-US" sz="3600" b="1">
                <a:latin typeface="宋体" panose="02010600030101010101" pitchFamily="2" charset="-122"/>
              </a:rPr>
              <a:t>还书单</a:t>
            </a:r>
            <a:endParaRPr lang="zh-CN" altLang="en-US" sz="4000" b="1">
              <a:latin typeface="宋体" panose="02010600030101010101" pitchFamily="2" charset="-122"/>
            </a:endParaRPr>
          </a:p>
        </p:txBody>
      </p:sp>
      <p:sp>
        <p:nvSpPr>
          <p:cNvPr id="56336" name="Oval 16"/>
          <p:cNvSpPr>
            <a:spLocks noChangeArrowheads="1"/>
          </p:cNvSpPr>
          <p:nvPr/>
        </p:nvSpPr>
        <p:spPr bwMode="auto">
          <a:xfrm>
            <a:off x="6858000" y="49911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7" name="Rectangle 17"/>
          <p:cNvSpPr>
            <a:spLocks noChangeArrowheads="1"/>
          </p:cNvSpPr>
          <p:nvPr/>
        </p:nvSpPr>
        <p:spPr bwMode="auto">
          <a:xfrm>
            <a:off x="7070725" y="542925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计算超期罚款</a:t>
            </a:r>
          </a:p>
        </p:txBody>
      </p:sp>
      <p:sp>
        <p:nvSpPr>
          <p:cNvPr id="56338" name="Rectangle 18"/>
          <p:cNvSpPr>
            <a:spLocks noChangeArrowheads="1"/>
          </p:cNvSpPr>
          <p:nvPr/>
        </p:nvSpPr>
        <p:spPr bwMode="auto">
          <a:xfrm>
            <a:off x="7175500" y="49784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1.4.3</a:t>
            </a:r>
          </a:p>
        </p:txBody>
      </p:sp>
      <p:sp>
        <p:nvSpPr>
          <p:cNvPr id="56339" name="Rectangle 19"/>
          <p:cNvSpPr>
            <a:spLocks noChangeArrowheads="1"/>
          </p:cNvSpPr>
          <p:nvPr/>
        </p:nvSpPr>
        <p:spPr bwMode="auto">
          <a:xfrm>
            <a:off x="7772400" y="38862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还书单</a:t>
            </a:r>
            <a:endParaRPr lang="zh-CN" altLang="en-US" sz="4000" b="1">
              <a:latin typeface="宋体" panose="02010600030101010101" pitchFamily="2" charset="-122"/>
            </a:endParaRPr>
          </a:p>
        </p:txBody>
      </p:sp>
      <p:sp>
        <p:nvSpPr>
          <p:cNvPr id="56340" name="Line 20"/>
          <p:cNvSpPr>
            <a:spLocks noChangeShapeType="1"/>
          </p:cNvSpPr>
          <p:nvPr/>
        </p:nvSpPr>
        <p:spPr bwMode="auto">
          <a:xfrm>
            <a:off x="1555750" y="2959100"/>
            <a:ext cx="16002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6341" name="Line 21"/>
          <p:cNvSpPr>
            <a:spLocks noChangeShapeType="1"/>
          </p:cNvSpPr>
          <p:nvPr/>
        </p:nvSpPr>
        <p:spPr bwMode="auto">
          <a:xfrm>
            <a:off x="4495800" y="3810000"/>
            <a:ext cx="2362200" cy="19812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6342" name="Rectangle 22"/>
          <p:cNvSpPr>
            <a:spLocks noChangeArrowheads="1"/>
          </p:cNvSpPr>
          <p:nvPr/>
        </p:nvSpPr>
        <p:spPr bwMode="auto">
          <a:xfrm>
            <a:off x="4800600" y="38862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超期</a:t>
            </a:r>
          </a:p>
          <a:p>
            <a:pPr algn="ctr"/>
            <a:r>
              <a:rPr lang="zh-CN" altLang="en-US" sz="3600" b="1">
                <a:latin typeface="宋体" panose="02010600030101010101" pitchFamily="2" charset="-122"/>
              </a:rPr>
              <a:t>还书单</a:t>
            </a:r>
            <a:endParaRPr lang="zh-CN" altLang="en-US" sz="4000" b="1">
              <a:latin typeface="宋体" panose="02010600030101010101" pitchFamily="2" charset="-122"/>
            </a:endParaRPr>
          </a:p>
        </p:txBody>
      </p:sp>
      <p:sp>
        <p:nvSpPr>
          <p:cNvPr id="56343" name="Line 23"/>
          <p:cNvSpPr>
            <a:spLocks noChangeShapeType="1"/>
          </p:cNvSpPr>
          <p:nvPr/>
        </p:nvSpPr>
        <p:spPr bwMode="auto">
          <a:xfrm flipV="1">
            <a:off x="4114800" y="1600200"/>
            <a:ext cx="838200" cy="381000"/>
          </a:xfrm>
          <a:prstGeom prst="line">
            <a:avLst/>
          </a:prstGeom>
          <a:noFill/>
          <a:ln w="25400">
            <a:solidFill>
              <a:schemeClr val="hlink"/>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6344" name="Line 24"/>
          <p:cNvSpPr>
            <a:spLocks noChangeShapeType="1"/>
          </p:cNvSpPr>
          <p:nvPr/>
        </p:nvSpPr>
        <p:spPr bwMode="auto">
          <a:xfrm flipH="1" flipV="1">
            <a:off x="6400800" y="1600200"/>
            <a:ext cx="838200" cy="4572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6345" name="Line 25"/>
          <p:cNvSpPr>
            <a:spLocks noChangeShapeType="1"/>
          </p:cNvSpPr>
          <p:nvPr/>
        </p:nvSpPr>
        <p:spPr bwMode="auto">
          <a:xfrm>
            <a:off x="8839200" y="6019800"/>
            <a:ext cx="13716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6346" name="Rectangle 26"/>
          <p:cNvSpPr>
            <a:spLocks noChangeArrowheads="1"/>
          </p:cNvSpPr>
          <p:nvPr/>
        </p:nvSpPr>
        <p:spPr bwMode="auto">
          <a:xfrm>
            <a:off x="8639175" y="53213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罚款单</a:t>
            </a:r>
            <a:endParaRPr lang="zh-CN" altLang="en-US" sz="4000" b="1">
              <a:latin typeface="宋体" panose="02010600030101010101" pitchFamily="2" charset="-122"/>
            </a:endParaRPr>
          </a:p>
        </p:txBody>
      </p:sp>
    </p:spTree>
    <p:extLst>
      <p:ext uri="{BB962C8B-B14F-4D97-AF65-F5344CB8AC3E}">
        <p14:creationId xmlns:p14="http://schemas.microsoft.com/office/powerpoint/2010/main" val="201499126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365124"/>
            <a:ext cx="10515600" cy="6060389"/>
          </a:xfrm>
        </p:spPr>
        <p:txBody>
          <a:bodyPr>
            <a:normAutofit fontScale="77500" lnSpcReduction="20000"/>
          </a:bodyPr>
          <a:lstStyle/>
          <a:p>
            <a:pPr>
              <a:lnSpc>
                <a:spcPct val="120000"/>
              </a:lnSpc>
            </a:pPr>
            <a:r>
              <a:rPr lang="zh-CN" altLang="en-US" dirty="0">
                <a:latin typeface="仿宋" panose="02010609060101010101" pitchFamily="49" charset="-122"/>
                <a:ea typeface="仿宋" panose="02010609060101010101" pitchFamily="49" charset="-122"/>
              </a:rPr>
              <a:t>模型在计算机中的表示方法和存储形式称为模型表示。通常对模型表示有下列基本要求</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b="1" dirty="0" smtClean="0">
                <a:latin typeface="仿宋" panose="02010609060101010101" pitchFamily="49" charset="-122"/>
                <a:ea typeface="仿宋" panose="02010609060101010101" pitchFamily="49" charset="-122"/>
              </a:rPr>
              <a:t>一致性</a:t>
            </a:r>
            <a:endParaRPr lang="en-US" altLang="zh-CN" b="1"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模型</a:t>
            </a:r>
            <a:r>
              <a:rPr lang="zh-CN" altLang="en-US" dirty="0">
                <a:latin typeface="仿宋" panose="02010609060101010101" pitchFamily="49" charset="-122"/>
                <a:ea typeface="仿宋" panose="02010609060101010101" pitchFamily="49" charset="-122"/>
              </a:rPr>
              <a:t>的表示应该与数据的表示相一致，以利于与数据的衔接和调用，并便于用统一的方式进行管理。 </a:t>
            </a:r>
          </a:p>
          <a:p>
            <a:pPr>
              <a:lnSpc>
                <a:spcPct val="120000"/>
              </a:lnSpc>
            </a:pPr>
            <a:r>
              <a:rPr lang="zh-CN" altLang="en-US" b="1" dirty="0">
                <a:latin typeface="仿宋" panose="02010609060101010101" pitchFamily="49" charset="-122"/>
                <a:ea typeface="仿宋" panose="02010609060101010101" pitchFamily="49" charset="-122"/>
              </a:rPr>
              <a:t>模块性</a:t>
            </a:r>
            <a:r>
              <a:rPr lang="zh-CN" altLang="en-US" dirty="0">
                <a:latin typeface="仿宋" panose="02010609060101010101" pitchFamily="49" charset="-122"/>
                <a:ea typeface="仿宋" panose="02010609060101010101" pitchFamily="49" charset="-122"/>
              </a:rPr>
              <a:t>　</a:t>
            </a:r>
          </a:p>
          <a:p>
            <a:pPr>
              <a:lnSpc>
                <a:spcPct val="120000"/>
              </a:lnSpc>
            </a:pPr>
            <a:r>
              <a:rPr lang="zh-CN" altLang="en-US" dirty="0">
                <a:latin typeface="仿宋" panose="02010609060101010101" pitchFamily="49" charset="-122"/>
                <a:ea typeface="仿宋" panose="02010609060101010101" pitchFamily="49" charset="-122"/>
              </a:rPr>
              <a:t>模型表示应该具有基本单元形式和组合功能，以便于多个基本模型组合成复杂模型， 使一个模型系统能够适应多种不同的应用环境，方便模型的　建立、修改和维护。</a:t>
            </a:r>
          </a:p>
          <a:p>
            <a:pPr>
              <a:lnSpc>
                <a:spcPct val="120000"/>
              </a:lnSpc>
            </a:pPr>
            <a:r>
              <a:rPr lang="zh-CN" altLang="en-US" b="1" dirty="0">
                <a:latin typeface="仿宋" panose="02010609060101010101" pitchFamily="49" charset="-122"/>
                <a:ea typeface="仿宋" panose="02010609060101010101" pitchFamily="49" charset="-122"/>
              </a:rPr>
              <a:t>独立性</a:t>
            </a:r>
            <a:r>
              <a:rPr lang="zh-CN" altLang="en-US" dirty="0">
                <a:latin typeface="仿宋" panose="02010609060101010101" pitchFamily="49" charset="-122"/>
                <a:ea typeface="仿宋" panose="02010609060101010101" pitchFamily="49" charset="-122"/>
              </a:rPr>
              <a:t>　 </a:t>
            </a:r>
          </a:p>
          <a:p>
            <a:pPr>
              <a:lnSpc>
                <a:spcPct val="120000"/>
              </a:lnSpc>
            </a:pPr>
            <a:r>
              <a:rPr lang="zh-CN" altLang="en-US" dirty="0">
                <a:latin typeface="仿宋" panose="02010609060101010101" pitchFamily="49" charset="-122"/>
                <a:ea typeface="仿宋" panose="02010609060101010101" pitchFamily="49" charset="-122"/>
              </a:rPr>
              <a:t>不仅每个模型应该独立，而且整个模型库应该与数据库和方法库分别独立存放。这样不仅模型的修改不会影响到数据及方法，而且便于模型</a:t>
            </a:r>
            <a:r>
              <a:rPr lang="zh-CN" altLang="en-US" dirty="0" smtClean="0">
                <a:latin typeface="仿宋" panose="02010609060101010101" pitchFamily="49" charset="-122"/>
                <a:ea typeface="仿宋" panose="02010609060101010101" pitchFamily="49" charset="-122"/>
              </a:rPr>
              <a:t>资源共享</a:t>
            </a:r>
            <a:r>
              <a:rPr lang="zh-CN" altLang="en-US" dirty="0">
                <a:latin typeface="仿宋" panose="02010609060101010101" pitchFamily="49" charset="-122"/>
                <a:ea typeface="仿宋" panose="02010609060101010101" pitchFamily="49" charset="-122"/>
              </a:rPr>
              <a:t>。 </a:t>
            </a:r>
          </a:p>
          <a:p>
            <a:pPr>
              <a:lnSpc>
                <a:spcPct val="120000"/>
              </a:lnSpc>
            </a:pPr>
            <a:r>
              <a:rPr lang="zh-CN" altLang="en-US" b="1" dirty="0">
                <a:latin typeface="仿宋" panose="02010609060101010101" pitchFamily="49" charset="-122"/>
                <a:ea typeface="仿宋" panose="02010609060101010101" pitchFamily="49" charset="-122"/>
              </a:rPr>
              <a:t>智能性</a:t>
            </a:r>
            <a:r>
              <a:rPr lang="zh-CN" altLang="en-US" dirty="0">
                <a:latin typeface="仿宋" panose="02010609060101010101" pitchFamily="49" charset="-122"/>
                <a:ea typeface="仿宋" panose="02010609060101010101" pitchFamily="49" charset="-122"/>
              </a:rPr>
              <a:t>　</a:t>
            </a:r>
          </a:p>
          <a:p>
            <a:pPr>
              <a:lnSpc>
                <a:spcPct val="120000"/>
              </a:lnSpc>
            </a:pPr>
            <a:r>
              <a:rPr lang="zh-CN" altLang="en-US" dirty="0">
                <a:latin typeface="仿宋" panose="02010609060101010101" pitchFamily="49" charset="-122"/>
                <a:ea typeface="仿宋" panose="02010609060101010101" pitchFamily="49" charset="-122"/>
              </a:rPr>
              <a:t>模型表示应该基于知识，并且尽可能具有一些智能性，以便和知识库协同工作。</a:t>
            </a:r>
          </a:p>
        </p:txBody>
      </p:sp>
    </p:spTree>
    <p:extLst>
      <p:ext uri="{BB962C8B-B14F-4D97-AF65-F5344CB8AC3E}">
        <p14:creationId xmlns:p14="http://schemas.microsoft.com/office/powerpoint/2010/main" val="38311831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524000" y="0"/>
            <a:ext cx="49530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二层数据流图 </a:t>
            </a:r>
            <a:r>
              <a:rPr lang="en-US" altLang="zh-CN" sz="4000" b="1" i="1">
                <a:latin typeface="黑体" panose="02010609060101010101" pitchFamily="49" charset="-122"/>
                <a:ea typeface="黑体" panose="02010609060101010101" pitchFamily="49" charset="-122"/>
              </a:rPr>
              <a:t>(1.5)</a:t>
            </a:r>
          </a:p>
        </p:txBody>
      </p:sp>
      <p:sp>
        <p:nvSpPr>
          <p:cNvPr id="57347" name="Oval 3"/>
          <p:cNvSpPr>
            <a:spLocks noChangeArrowheads="1"/>
          </p:cNvSpPr>
          <p:nvPr/>
        </p:nvSpPr>
        <p:spPr bwMode="auto">
          <a:xfrm>
            <a:off x="3124200" y="1828800"/>
            <a:ext cx="19812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48" name="Rectangle 4"/>
          <p:cNvSpPr>
            <a:spLocks noChangeArrowheads="1"/>
          </p:cNvSpPr>
          <p:nvPr/>
        </p:nvSpPr>
        <p:spPr bwMode="auto">
          <a:xfrm>
            <a:off x="3155950" y="2540000"/>
            <a:ext cx="190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分类 </a:t>
            </a:r>
          </a:p>
        </p:txBody>
      </p:sp>
      <p:sp>
        <p:nvSpPr>
          <p:cNvPr id="57349" name="Line 5"/>
          <p:cNvSpPr>
            <a:spLocks noChangeShapeType="1"/>
          </p:cNvSpPr>
          <p:nvPr/>
        </p:nvSpPr>
        <p:spPr bwMode="auto">
          <a:xfrm flipH="1" flipV="1">
            <a:off x="5105400" y="2743200"/>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Rectangle 6"/>
          <p:cNvSpPr>
            <a:spLocks noChangeArrowheads="1"/>
          </p:cNvSpPr>
          <p:nvPr/>
        </p:nvSpPr>
        <p:spPr bwMode="auto">
          <a:xfrm>
            <a:off x="1447800" y="2209800"/>
            <a:ext cx="19812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宋体" panose="02010600030101010101" pitchFamily="2" charset="-122"/>
              </a:rPr>
              <a:t>注销单 </a:t>
            </a:r>
          </a:p>
        </p:txBody>
      </p:sp>
      <p:sp>
        <p:nvSpPr>
          <p:cNvPr id="57351" name="Line 7"/>
          <p:cNvSpPr>
            <a:spLocks noChangeShapeType="1"/>
          </p:cNvSpPr>
          <p:nvPr/>
        </p:nvSpPr>
        <p:spPr bwMode="auto">
          <a:xfrm>
            <a:off x="8534400" y="4038600"/>
            <a:ext cx="1828800" cy="0"/>
          </a:xfrm>
          <a:prstGeom prst="line">
            <a:avLst/>
          </a:prstGeom>
          <a:noFill/>
          <a:ln w="25400">
            <a:solidFill>
              <a:schemeClr val="hlink"/>
            </a:solidFill>
            <a:round/>
            <a:headEnd type="none" w="lg"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Rectangle 8"/>
          <p:cNvSpPr>
            <a:spLocks noChangeArrowheads="1"/>
          </p:cNvSpPr>
          <p:nvPr/>
        </p:nvSpPr>
        <p:spPr bwMode="auto">
          <a:xfrm>
            <a:off x="3514725" y="1895475"/>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1.5.1</a:t>
            </a:r>
          </a:p>
        </p:txBody>
      </p:sp>
      <p:sp>
        <p:nvSpPr>
          <p:cNvPr id="57353" name="Oval 9"/>
          <p:cNvSpPr>
            <a:spLocks noChangeArrowheads="1"/>
          </p:cNvSpPr>
          <p:nvPr/>
        </p:nvSpPr>
        <p:spPr bwMode="auto">
          <a:xfrm>
            <a:off x="6858000" y="16764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54" name="Rectangle 10"/>
          <p:cNvSpPr>
            <a:spLocks noChangeArrowheads="1"/>
          </p:cNvSpPr>
          <p:nvPr/>
        </p:nvSpPr>
        <p:spPr bwMode="auto">
          <a:xfrm>
            <a:off x="7010400" y="213360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修改 目录</a:t>
            </a:r>
          </a:p>
        </p:txBody>
      </p:sp>
      <p:sp>
        <p:nvSpPr>
          <p:cNvPr id="57355" name="Rectangle 11"/>
          <p:cNvSpPr>
            <a:spLocks noChangeArrowheads="1"/>
          </p:cNvSpPr>
          <p:nvPr/>
        </p:nvSpPr>
        <p:spPr bwMode="auto">
          <a:xfrm>
            <a:off x="7175500" y="16637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1.5.2</a:t>
            </a:r>
          </a:p>
        </p:txBody>
      </p:sp>
      <p:sp>
        <p:nvSpPr>
          <p:cNvPr id="57356" name="Line 12"/>
          <p:cNvSpPr>
            <a:spLocks noChangeShapeType="1"/>
          </p:cNvSpPr>
          <p:nvPr/>
        </p:nvSpPr>
        <p:spPr bwMode="auto">
          <a:xfrm flipV="1">
            <a:off x="7772400" y="3505200"/>
            <a:ext cx="0" cy="1295400"/>
          </a:xfrm>
          <a:prstGeom prst="line">
            <a:avLst/>
          </a:prstGeom>
          <a:noFill/>
          <a:ln w="254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7" name="Rectangle 13"/>
          <p:cNvSpPr>
            <a:spLocks noChangeArrowheads="1"/>
          </p:cNvSpPr>
          <p:nvPr/>
        </p:nvSpPr>
        <p:spPr bwMode="auto">
          <a:xfrm>
            <a:off x="4267201" y="548640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借书文件</a:t>
            </a:r>
          </a:p>
        </p:txBody>
      </p:sp>
      <p:sp>
        <p:nvSpPr>
          <p:cNvPr id="57358" name="Line 14"/>
          <p:cNvSpPr>
            <a:spLocks noChangeShapeType="1"/>
          </p:cNvSpPr>
          <p:nvPr/>
        </p:nvSpPr>
        <p:spPr bwMode="auto">
          <a:xfrm>
            <a:off x="4079875" y="5562600"/>
            <a:ext cx="19812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57359" name="Line 15"/>
          <p:cNvSpPr>
            <a:spLocks noChangeShapeType="1"/>
          </p:cNvSpPr>
          <p:nvPr/>
        </p:nvSpPr>
        <p:spPr bwMode="auto">
          <a:xfrm>
            <a:off x="4191000" y="6129338"/>
            <a:ext cx="1905000" cy="0"/>
          </a:xfrm>
          <a:prstGeom prst="line">
            <a:avLst/>
          </a:prstGeom>
          <a:noFill/>
          <a:ln w="12700">
            <a:solidFill>
              <a:schemeClr val="hlink"/>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57360" name="Rectangle 16"/>
          <p:cNvSpPr>
            <a:spLocks noChangeArrowheads="1"/>
          </p:cNvSpPr>
          <p:nvPr/>
        </p:nvSpPr>
        <p:spPr bwMode="auto">
          <a:xfrm>
            <a:off x="8458200" y="3429000"/>
            <a:ext cx="19812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目录文件</a:t>
            </a:r>
          </a:p>
        </p:txBody>
      </p:sp>
      <p:sp>
        <p:nvSpPr>
          <p:cNvPr id="57361" name="Rectangle 17"/>
          <p:cNvSpPr>
            <a:spLocks noChangeArrowheads="1"/>
          </p:cNvSpPr>
          <p:nvPr/>
        </p:nvSpPr>
        <p:spPr bwMode="auto">
          <a:xfrm>
            <a:off x="4953000" y="1524001"/>
            <a:ext cx="2057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图书处理</a:t>
            </a:r>
          </a:p>
          <a:p>
            <a:pPr algn="ctr"/>
            <a:r>
              <a:rPr lang="zh-CN" altLang="en-US" sz="3600" b="1">
                <a:latin typeface="宋体" panose="02010600030101010101" pitchFamily="2" charset="-122"/>
              </a:rPr>
              <a:t>注销单</a:t>
            </a:r>
            <a:endParaRPr lang="zh-CN" altLang="en-US" sz="4000" b="1">
              <a:latin typeface="宋体" panose="02010600030101010101" pitchFamily="2" charset="-122"/>
            </a:endParaRPr>
          </a:p>
        </p:txBody>
      </p:sp>
      <p:sp>
        <p:nvSpPr>
          <p:cNvPr id="57362" name="Oval 18"/>
          <p:cNvSpPr>
            <a:spLocks noChangeArrowheads="1"/>
          </p:cNvSpPr>
          <p:nvPr/>
        </p:nvSpPr>
        <p:spPr bwMode="auto">
          <a:xfrm>
            <a:off x="6858000" y="48006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63" name="Rectangle 19"/>
          <p:cNvSpPr>
            <a:spLocks noChangeArrowheads="1"/>
          </p:cNvSpPr>
          <p:nvPr/>
        </p:nvSpPr>
        <p:spPr bwMode="auto">
          <a:xfrm>
            <a:off x="7070725" y="523875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计算 罚款</a:t>
            </a:r>
          </a:p>
        </p:txBody>
      </p:sp>
      <p:sp>
        <p:nvSpPr>
          <p:cNvPr id="57364" name="Rectangle 20"/>
          <p:cNvSpPr>
            <a:spLocks noChangeArrowheads="1"/>
          </p:cNvSpPr>
          <p:nvPr/>
        </p:nvSpPr>
        <p:spPr bwMode="auto">
          <a:xfrm>
            <a:off x="7175500" y="4787900"/>
            <a:ext cx="1335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1.5.3</a:t>
            </a:r>
          </a:p>
        </p:txBody>
      </p:sp>
      <p:sp>
        <p:nvSpPr>
          <p:cNvPr id="57365" name="Line 21"/>
          <p:cNvSpPr>
            <a:spLocks noChangeShapeType="1"/>
          </p:cNvSpPr>
          <p:nvPr/>
        </p:nvSpPr>
        <p:spPr bwMode="auto">
          <a:xfrm>
            <a:off x="1539875" y="2924175"/>
            <a:ext cx="16002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7366" name="Line 22"/>
          <p:cNvSpPr>
            <a:spLocks noChangeShapeType="1"/>
          </p:cNvSpPr>
          <p:nvPr/>
        </p:nvSpPr>
        <p:spPr bwMode="auto">
          <a:xfrm>
            <a:off x="4495800" y="3657600"/>
            <a:ext cx="2514600" cy="15240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7367" name="Rectangle 23"/>
          <p:cNvSpPr>
            <a:spLocks noChangeArrowheads="1"/>
          </p:cNvSpPr>
          <p:nvPr/>
        </p:nvSpPr>
        <p:spPr bwMode="auto">
          <a:xfrm>
            <a:off x="4568825" y="3784601"/>
            <a:ext cx="2057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图书丢失</a:t>
            </a:r>
          </a:p>
          <a:p>
            <a:pPr algn="ctr"/>
            <a:r>
              <a:rPr lang="zh-CN" altLang="en-US" sz="3600" b="1">
                <a:latin typeface="宋体" panose="02010600030101010101" pitchFamily="2" charset="-122"/>
              </a:rPr>
              <a:t>注销单</a:t>
            </a:r>
            <a:endParaRPr lang="zh-CN" altLang="en-US" sz="4000" b="1">
              <a:latin typeface="宋体" panose="02010600030101010101" pitchFamily="2" charset="-122"/>
            </a:endParaRPr>
          </a:p>
        </p:txBody>
      </p:sp>
      <p:sp>
        <p:nvSpPr>
          <p:cNvPr id="57368" name="Line 24"/>
          <p:cNvSpPr>
            <a:spLocks noChangeShapeType="1"/>
          </p:cNvSpPr>
          <p:nvPr/>
        </p:nvSpPr>
        <p:spPr bwMode="auto">
          <a:xfrm>
            <a:off x="8839200" y="2895600"/>
            <a:ext cx="533400" cy="6096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7369" name="Line 25"/>
          <p:cNvSpPr>
            <a:spLocks noChangeShapeType="1"/>
          </p:cNvSpPr>
          <p:nvPr/>
        </p:nvSpPr>
        <p:spPr bwMode="auto">
          <a:xfrm flipH="1">
            <a:off x="8534400" y="4114800"/>
            <a:ext cx="838200" cy="8382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7370" name="Freeform 26"/>
          <p:cNvSpPr>
            <a:spLocks/>
          </p:cNvSpPr>
          <p:nvPr/>
        </p:nvSpPr>
        <p:spPr bwMode="auto">
          <a:xfrm>
            <a:off x="5410200" y="6172200"/>
            <a:ext cx="1676400" cy="254000"/>
          </a:xfrm>
          <a:custGeom>
            <a:avLst/>
            <a:gdLst>
              <a:gd name="T0" fmla="*/ 0 w 1056"/>
              <a:gd name="T1" fmla="*/ 0 h 160"/>
              <a:gd name="T2" fmla="*/ 685800 w 1056"/>
              <a:gd name="T3" fmla="*/ 228600 h 160"/>
              <a:gd name="T4" fmla="*/ 1676400 w 1056"/>
              <a:gd name="T5" fmla="*/ 152400 h 160"/>
              <a:gd name="T6" fmla="*/ 0 60000 65536"/>
              <a:gd name="T7" fmla="*/ 0 60000 65536"/>
              <a:gd name="T8" fmla="*/ 0 60000 65536"/>
            </a:gdLst>
            <a:ahLst/>
            <a:cxnLst>
              <a:cxn ang="T6">
                <a:pos x="T0" y="T1"/>
              </a:cxn>
              <a:cxn ang="T7">
                <a:pos x="T2" y="T3"/>
              </a:cxn>
              <a:cxn ang="T8">
                <a:pos x="T4" y="T5"/>
              </a:cxn>
            </a:cxnLst>
            <a:rect l="0" t="0" r="r" b="b"/>
            <a:pathLst>
              <a:path w="1056" h="160">
                <a:moveTo>
                  <a:pt x="0" y="0"/>
                </a:moveTo>
                <a:cubicBezTo>
                  <a:pt x="128" y="64"/>
                  <a:pt x="256" y="128"/>
                  <a:pt x="432" y="144"/>
                </a:cubicBezTo>
                <a:cubicBezTo>
                  <a:pt x="608" y="160"/>
                  <a:pt x="952" y="104"/>
                  <a:pt x="1056" y="96"/>
                </a:cubicBezTo>
              </a:path>
            </a:pathLst>
          </a:custGeom>
          <a:noFill/>
          <a:ln w="25400" cap="flat" cmpd="sng">
            <a:solidFill>
              <a:schemeClr val="hlink"/>
            </a:solidFill>
            <a:prstDash val="solid"/>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7371" name="Line 27"/>
          <p:cNvSpPr>
            <a:spLocks noChangeShapeType="1"/>
          </p:cNvSpPr>
          <p:nvPr/>
        </p:nvSpPr>
        <p:spPr bwMode="auto">
          <a:xfrm>
            <a:off x="8839200" y="5813425"/>
            <a:ext cx="1371600" cy="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57372" name="Rectangle 28"/>
          <p:cNvSpPr>
            <a:spLocks noChangeArrowheads="1"/>
          </p:cNvSpPr>
          <p:nvPr/>
        </p:nvSpPr>
        <p:spPr bwMode="auto">
          <a:xfrm>
            <a:off x="8639175" y="5114925"/>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罚款单</a:t>
            </a:r>
            <a:endParaRPr lang="zh-CN" altLang="en-US" sz="4000" b="1">
              <a:latin typeface="宋体" panose="02010600030101010101" pitchFamily="2" charset="-122"/>
            </a:endParaRPr>
          </a:p>
        </p:txBody>
      </p:sp>
    </p:spTree>
    <p:extLst>
      <p:ext uri="{BB962C8B-B14F-4D97-AF65-F5344CB8AC3E}">
        <p14:creationId xmlns:p14="http://schemas.microsoft.com/office/powerpoint/2010/main" val="1297327866"/>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732089" y="609600"/>
            <a:ext cx="7227887" cy="1143000"/>
          </a:xfrm>
        </p:spPr>
        <p:txBody>
          <a:bodyPr/>
          <a:lstStyle/>
          <a:p>
            <a:pPr>
              <a:defRPr/>
            </a:pPr>
            <a:r>
              <a:rPr lang="zh-CN" altLang="en-US" sz="4000"/>
              <a:t>实例</a:t>
            </a:r>
            <a:r>
              <a:rPr lang="en-US" altLang="zh-CN" sz="4000"/>
              <a:t>2 </a:t>
            </a:r>
            <a:r>
              <a:rPr lang="zh-CN" altLang="en-US" sz="4000"/>
              <a:t>：</a:t>
            </a:r>
            <a:r>
              <a:rPr lang="zh-CN" altLang="en-US" sz="4000">
                <a:latin typeface="宋体" pitchFamily="2" charset="-122"/>
              </a:rPr>
              <a:t>考务处理系统</a:t>
            </a:r>
          </a:p>
        </p:txBody>
      </p:sp>
      <p:sp>
        <p:nvSpPr>
          <p:cNvPr id="58371" name="Rectangle 3"/>
          <p:cNvSpPr>
            <a:spLocks noGrp="1" noChangeArrowheads="1"/>
          </p:cNvSpPr>
          <p:nvPr>
            <p:ph idx="1"/>
          </p:nvPr>
        </p:nvSpPr>
        <p:spPr>
          <a:xfrm>
            <a:off x="2438400" y="1771650"/>
            <a:ext cx="7848600" cy="4953000"/>
          </a:xfrm>
        </p:spPr>
        <p:txBody>
          <a:bodyPr/>
          <a:lstStyle/>
          <a:p>
            <a:pPr>
              <a:lnSpc>
                <a:spcPct val="90000"/>
              </a:lnSpc>
              <a:buFontTx/>
              <a:buNone/>
            </a:pPr>
            <a:r>
              <a:rPr lang="en-US" altLang="zh-CN" smtClean="0">
                <a:latin typeface="宋体" panose="02010600030101010101" pitchFamily="2" charset="-122"/>
              </a:rPr>
              <a:t>(1)</a:t>
            </a:r>
            <a:r>
              <a:rPr lang="zh-CN" altLang="en-US" smtClean="0">
                <a:latin typeface="宋体" panose="02010600030101010101" pitchFamily="2" charset="-122"/>
              </a:rPr>
              <a:t>对考生送来的报名单进行检查</a:t>
            </a:r>
            <a:r>
              <a:rPr lang="en-US" altLang="zh-CN" smtClean="0">
                <a:latin typeface="宋体" panose="02010600030101010101" pitchFamily="2" charset="-122"/>
              </a:rPr>
              <a:t>;</a:t>
            </a:r>
          </a:p>
          <a:p>
            <a:pPr>
              <a:lnSpc>
                <a:spcPct val="90000"/>
              </a:lnSpc>
              <a:buFontTx/>
              <a:buNone/>
            </a:pPr>
            <a:r>
              <a:rPr lang="en-US" altLang="zh-CN" smtClean="0">
                <a:latin typeface="宋体" panose="02010600030101010101" pitchFamily="2" charset="-122"/>
              </a:rPr>
              <a:t>(2)</a:t>
            </a:r>
            <a:r>
              <a:rPr lang="zh-CN" altLang="en-US" smtClean="0">
                <a:latin typeface="宋体" panose="02010600030101010101" pitchFamily="2" charset="-122"/>
              </a:rPr>
              <a:t>对合格的报名单编好准考证号后将准考证送给考生，并将汇总后的考生名单送给阅卷站</a:t>
            </a:r>
            <a:r>
              <a:rPr lang="en-US" altLang="zh-CN" smtClean="0">
                <a:latin typeface="宋体" panose="02010600030101010101" pitchFamily="2" charset="-122"/>
              </a:rPr>
              <a:t>;</a:t>
            </a:r>
          </a:p>
          <a:p>
            <a:pPr>
              <a:lnSpc>
                <a:spcPct val="90000"/>
              </a:lnSpc>
              <a:buFontTx/>
              <a:buNone/>
            </a:pPr>
            <a:r>
              <a:rPr lang="en-US" altLang="zh-CN" smtClean="0">
                <a:latin typeface="宋体" panose="02010600030101010101" pitchFamily="2" charset="-122"/>
              </a:rPr>
              <a:t>(3)</a:t>
            </a:r>
            <a:r>
              <a:rPr lang="zh-CN" altLang="en-US" smtClean="0">
                <a:latin typeface="宋体" panose="02010600030101010101" pitchFamily="2" charset="-122"/>
              </a:rPr>
              <a:t>对阅卷站送来的成绩单进行检查，并根据考试中心制定的合格标准审定合格者</a:t>
            </a:r>
            <a:r>
              <a:rPr lang="en-US" altLang="zh-CN" smtClean="0">
                <a:latin typeface="宋体" panose="02010600030101010101" pitchFamily="2" charset="-122"/>
              </a:rPr>
              <a:t>;</a:t>
            </a:r>
          </a:p>
          <a:p>
            <a:pPr>
              <a:lnSpc>
                <a:spcPct val="90000"/>
              </a:lnSpc>
              <a:buFontTx/>
              <a:buNone/>
            </a:pPr>
            <a:r>
              <a:rPr lang="en-US" altLang="zh-CN" smtClean="0">
                <a:latin typeface="宋体" panose="02010600030101010101" pitchFamily="2" charset="-122"/>
              </a:rPr>
              <a:t>(4)</a:t>
            </a:r>
            <a:r>
              <a:rPr lang="zh-CN" altLang="en-US" smtClean="0">
                <a:latin typeface="宋体" panose="02010600030101010101" pitchFamily="2" charset="-122"/>
              </a:rPr>
              <a:t>制作考生通知单</a:t>
            </a:r>
            <a:r>
              <a:rPr lang="en-US" altLang="zh-CN" smtClean="0">
                <a:latin typeface="宋体" panose="02010600030101010101" pitchFamily="2" charset="-122"/>
              </a:rPr>
              <a:t>(</a:t>
            </a:r>
            <a:r>
              <a:rPr lang="zh-CN" altLang="en-US" smtClean="0">
                <a:latin typeface="宋体" panose="02010600030101010101" pitchFamily="2" charset="-122"/>
              </a:rPr>
              <a:t>含成绩及合格</a:t>
            </a:r>
            <a:r>
              <a:rPr lang="en-US" altLang="zh-CN" smtClean="0">
                <a:latin typeface="宋体" panose="02010600030101010101" pitchFamily="2" charset="-122"/>
              </a:rPr>
              <a:t>/</a:t>
            </a:r>
            <a:r>
              <a:rPr lang="zh-CN" altLang="en-US" smtClean="0">
                <a:latin typeface="宋体" panose="02010600030101010101" pitchFamily="2" charset="-122"/>
              </a:rPr>
              <a:t>不合格标志</a:t>
            </a:r>
            <a:r>
              <a:rPr lang="en-US" altLang="zh-CN" smtClean="0">
                <a:latin typeface="宋体" panose="02010600030101010101" pitchFamily="2" charset="-122"/>
              </a:rPr>
              <a:t>)</a:t>
            </a:r>
            <a:r>
              <a:rPr lang="zh-CN" altLang="en-US" smtClean="0">
                <a:latin typeface="宋体" panose="02010600030101010101" pitchFamily="2" charset="-122"/>
              </a:rPr>
              <a:t>送给考生</a:t>
            </a:r>
            <a:r>
              <a:rPr lang="en-US" altLang="zh-CN" smtClean="0">
                <a:latin typeface="宋体" panose="02010600030101010101" pitchFamily="2" charset="-122"/>
              </a:rPr>
              <a:t>;</a:t>
            </a:r>
          </a:p>
          <a:p>
            <a:pPr>
              <a:lnSpc>
                <a:spcPct val="90000"/>
              </a:lnSpc>
              <a:buFontTx/>
              <a:buNone/>
            </a:pPr>
            <a:r>
              <a:rPr lang="en-US" altLang="zh-CN" smtClean="0">
                <a:latin typeface="宋体" panose="02010600030101010101" pitchFamily="2" charset="-122"/>
              </a:rPr>
              <a:t>(5)</a:t>
            </a:r>
            <a:r>
              <a:rPr lang="zh-CN" altLang="en-US" smtClean="0">
                <a:latin typeface="宋体" panose="02010600030101010101" pitchFamily="2" charset="-122"/>
              </a:rPr>
              <a:t>按地区进行成绩分类统计和试题难度分析，产生统计分析表。</a:t>
            </a:r>
          </a:p>
        </p:txBody>
      </p:sp>
      <p:sp>
        <p:nvSpPr>
          <p:cNvPr id="68612" name="Line 4"/>
          <p:cNvSpPr>
            <a:spLocks noChangeShapeType="1"/>
          </p:cNvSpPr>
          <p:nvPr/>
        </p:nvSpPr>
        <p:spPr bwMode="auto">
          <a:xfrm>
            <a:off x="5638800" y="2286000"/>
            <a:ext cx="1143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3" name="Line 5"/>
          <p:cNvSpPr>
            <a:spLocks noChangeShapeType="1"/>
          </p:cNvSpPr>
          <p:nvPr/>
        </p:nvSpPr>
        <p:spPr bwMode="auto">
          <a:xfrm>
            <a:off x="9280525" y="2787650"/>
            <a:ext cx="762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4" name="Line 6"/>
          <p:cNvSpPr>
            <a:spLocks noChangeShapeType="1"/>
          </p:cNvSpPr>
          <p:nvPr/>
        </p:nvSpPr>
        <p:spPr bwMode="auto">
          <a:xfrm>
            <a:off x="2895600" y="3216275"/>
            <a:ext cx="381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5" name="Line 7"/>
          <p:cNvSpPr>
            <a:spLocks noChangeShapeType="1"/>
          </p:cNvSpPr>
          <p:nvPr/>
        </p:nvSpPr>
        <p:spPr bwMode="auto">
          <a:xfrm>
            <a:off x="7877175" y="3244850"/>
            <a:ext cx="1447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6" name="Line 8"/>
          <p:cNvSpPr>
            <a:spLocks noChangeShapeType="1"/>
          </p:cNvSpPr>
          <p:nvPr/>
        </p:nvSpPr>
        <p:spPr bwMode="auto">
          <a:xfrm>
            <a:off x="6019800" y="4191000"/>
            <a:ext cx="1219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7" name="Line 9"/>
          <p:cNvSpPr>
            <a:spLocks noChangeShapeType="1"/>
          </p:cNvSpPr>
          <p:nvPr/>
        </p:nvSpPr>
        <p:spPr bwMode="auto">
          <a:xfrm>
            <a:off x="6172200" y="4648200"/>
            <a:ext cx="1600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8" name="Line 10"/>
          <p:cNvSpPr>
            <a:spLocks noChangeShapeType="1"/>
          </p:cNvSpPr>
          <p:nvPr/>
        </p:nvSpPr>
        <p:spPr bwMode="auto">
          <a:xfrm>
            <a:off x="4038600" y="5181600"/>
            <a:ext cx="1905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19" name="Line 11"/>
          <p:cNvSpPr>
            <a:spLocks noChangeShapeType="1"/>
          </p:cNvSpPr>
          <p:nvPr/>
        </p:nvSpPr>
        <p:spPr bwMode="auto">
          <a:xfrm>
            <a:off x="4495800" y="6629400"/>
            <a:ext cx="1981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68620" name="Rectangle 12"/>
          <p:cNvSpPr>
            <a:spLocks noChangeArrowheads="1"/>
          </p:cNvSpPr>
          <p:nvPr/>
        </p:nvSpPr>
        <p:spPr bwMode="auto">
          <a:xfrm>
            <a:off x="3581400" y="1752600"/>
            <a:ext cx="762000" cy="533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1" name="Rectangle 13"/>
          <p:cNvSpPr>
            <a:spLocks noChangeArrowheads="1"/>
          </p:cNvSpPr>
          <p:nvPr/>
        </p:nvSpPr>
        <p:spPr bwMode="auto">
          <a:xfrm>
            <a:off x="2847975" y="3276600"/>
            <a:ext cx="1295400" cy="381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2" name="Rectangle 14"/>
          <p:cNvSpPr>
            <a:spLocks noChangeArrowheads="1"/>
          </p:cNvSpPr>
          <p:nvPr/>
        </p:nvSpPr>
        <p:spPr bwMode="auto">
          <a:xfrm>
            <a:off x="3276600" y="4191000"/>
            <a:ext cx="1676400" cy="457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929213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86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86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86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6861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686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6861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686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68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0" grpId="0" animBg="1"/>
      <p:bldP spid="68621" grpId="0" animBg="1"/>
      <p:bldP spid="6862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524000" y="0"/>
            <a:ext cx="4876800" cy="628650"/>
          </a:xfrm>
          <a:ln>
            <a:solidFill>
              <a:schemeClr val="tx1"/>
            </a:solidFill>
            <a:miter lim="800000"/>
            <a:headEnd/>
            <a:tailEnd/>
          </a:ln>
        </p:spPr>
        <p:txBody>
          <a:bodyPr vert="horz" lIns="92075" tIns="46038" rIns="92075" bIns="46038" rtlCol="0" anchor="ctr">
            <a:normAutofit fontScale="90000"/>
          </a:bodyPr>
          <a:lstStyle/>
          <a:p>
            <a:pPr>
              <a:defRPr/>
            </a:pPr>
            <a:r>
              <a:rPr lang="zh-CN" altLang="en-US" sz="4000" b="1" i="1">
                <a:solidFill>
                  <a:schemeClr val="hlink"/>
                </a:solidFill>
              </a:rPr>
              <a:t>顶层数据流图</a:t>
            </a:r>
          </a:p>
        </p:txBody>
      </p:sp>
      <p:sp>
        <p:nvSpPr>
          <p:cNvPr id="59395" name="Rectangle 3"/>
          <p:cNvSpPr>
            <a:spLocks noChangeArrowheads="1"/>
          </p:cNvSpPr>
          <p:nvPr/>
        </p:nvSpPr>
        <p:spPr bwMode="auto">
          <a:xfrm>
            <a:off x="1752600" y="1981200"/>
            <a:ext cx="762000" cy="1600200"/>
          </a:xfrm>
          <a:prstGeom prst="rect">
            <a:avLst/>
          </a:prstGeom>
          <a:solidFill>
            <a:srgbClr val="B04C03"/>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396" name="Rectangle 4"/>
          <p:cNvSpPr>
            <a:spLocks noChangeArrowheads="1"/>
          </p:cNvSpPr>
          <p:nvPr/>
        </p:nvSpPr>
        <p:spPr bwMode="auto">
          <a:xfrm>
            <a:off x="1752601" y="2286000"/>
            <a:ext cx="854075"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bg1"/>
                </a:solidFill>
                <a:latin typeface="宋体" panose="02010600030101010101" pitchFamily="2" charset="-122"/>
              </a:rPr>
              <a:t>考</a:t>
            </a:r>
          </a:p>
          <a:p>
            <a:r>
              <a:rPr lang="zh-CN" altLang="en-US" sz="3200" b="1">
                <a:solidFill>
                  <a:schemeClr val="bg1"/>
                </a:solidFill>
                <a:latin typeface="宋体" panose="02010600030101010101" pitchFamily="2" charset="-122"/>
              </a:rPr>
              <a:t>生</a:t>
            </a:r>
            <a:endParaRPr lang="zh-CN" altLang="en-US" sz="3200" b="1">
              <a:solidFill>
                <a:schemeClr val="bg2"/>
              </a:solidFill>
              <a:latin typeface="宋体" panose="02010600030101010101" pitchFamily="2" charset="-122"/>
            </a:endParaRPr>
          </a:p>
        </p:txBody>
      </p:sp>
      <p:sp>
        <p:nvSpPr>
          <p:cNvPr id="59397" name="Oval 5"/>
          <p:cNvSpPr>
            <a:spLocks noChangeArrowheads="1"/>
          </p:cNvSpPr>
          <p:nvPr/>
        </p:nvSpPr>
        <p:spPr bwMode="auto">
          <a:xfrm>
            <a:off x="5486400" y="2149475"/>
            <a:ext cx="2349500" cy="165735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398" name="Rectangle 6"/>
          <p:cNvSpPr>
            <a:spLocks noChangeArrowheads="1"/>
          </p:cNvSpPr>
          <p:nvPr/>
        </p:nvSpPr>
        <p:spPr bwMode="auto">
          <a:xfrm>
            <a:off x="9918700" y="793750"/>
            <a:ext cx="673100" cy="2178050"/>
          </a:xfrm>
          <a:prstGeom prst="rect">
            <a:avLst/>
          </a:prstGeom>
          <a:solidFill>
            <a:srgbClr val="B04C03"/>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399" name="Rectangle 7"/>
          <p:cNvSpPr>
            <a:spLocks noChangeArrowheads="1"/>
          </p:cNvSpPr>
          <p:nvPr/>
        </p:nvSpPr>
        <p:spPr bwMode="auto">
          <a:xfrm>
            <a:off x="5486400" y="2454275"/>
            <a:ext cx="2286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800" b="1">
                <a:latin typeface="宋体" panose="02010600030101010101" pitchFamily="2" charset="-122"/>
              </a:rPr>
              <a:t>考务</a:t>
            </a:r>
          </a:p>
          <a:p>
            <a:pPr algn="ctr"/>
            <a:r>
              <a:rPr lang="zh-CN" altLang="en-US" sz="2800" b="1">
                <a:latin typeface="宋体" panose="02010600030101010101" pitchFamily="2" charset="-122"/>
              </a:rPr>
              <a:t>处理系统</a:t>
            </a:r>
          </a:p>
        </p:txBody>
      </p:sp>
      <p:sp>
        <p:nvSpPr>
          <p:cNvPr id="59400" name="Rectangle 8"/>
          <p:cNvSpPr>
            <a:spLocks noChangeArrowheads="1"/>
          </p:cNvSpPr>
          <p:nvPr/>
        </p:nvSpPr>
        <p:spPr bwMode="auto">
          <a:xfrm>
            <a:off x="9906000" y="781051"/>
            <a:ext cx="838200" cy="206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bg1"/>
                </a:solidFill>
                <a:latin typeface="宋体" panose="02010600030101010101" pitchFamily="2" charset="-122"/>
              </a:rPr>
              <a:t>考</a:t>
            </a:r>
          </a:p>
          <a:p>
            <a:r>
              <a:rPr lang="zh-CN" altLang="en-US" sz="3200" b="1">
                <a:solidFill>
                  <a:schemeClr val="bg1"/>
                </a:solidFill>
                <a:latin typeface="宋体" panose="02010600030101010101" pitchFamily="2" charset="-122"/>
              </a:rPr>
              <a:t>试</a:t>
            </a:r>
          </a:p>
          <a:p>
            <a:r>
              <a:rPr lang="zh-CN" altLang="en-US" sz="3200" b="1">
                <a:solidFill>
                  <a:schemeClr val="bg1"/>
                </a:solidFill>
                <a:latin typeface="宋体" panose="02010600030101010101" pitchFamily="2" charset="-122"/>
              </a:rPr>
              <a:t>中</a:t>
            </a:r>
          </a:p>
          <a:p>
            <a:r>
              <a:rPr lang="zh-CN" altLang="en-US" sz="3200" b="1">
                <a:solidFill>
                  <a:schemeClr val="bg1"/>
                </a:solidFill>
                <a:latin typeface="宋体" panose="02010600030101010101" pitchFamily="2" charset="-122"/>
              </a:rPr>
              <a:t>心</a:t>
            </a:r>
            <a:endParaRPr lang="zh-CN" altLang="en-US" sz="3200" b="1">
              <a:solidFill>
                <a:schemeClr val="bg2"/>
              </a:solidFill>
              <a:latin typeface="宋体" panose="02010600030101010101" pitchFamily="2" charset="-122"/>
            </a:endParaRPr>
          </a:p>
        </p:txBody>
      </p:sp>
      <p:sp>
        <p:nvSpPr>
          <p:cNvPr id="59401" name="Rectangle 9"/>
          <p:cNvSpPr>
            <a:spLocks noChangeArrowheads="1"/>
          </p:cNvSpPr>
          <p:nvPr/>
        </p:nvSpPr>
        <p:spPr bwMode="auto">
          <a:xfrm>
            <a:off x="5410200" y="5791200"/>
            <a:ext cx="2590800" cy="609600"/>
          </a:xfrm>
          <a:prstGeom prst="rect">
            <a:avLst/>
          </a:prstGeom>
          <a:solidFill>
            <a:srgbClr val="B04C03"/>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402" name="Rectangle 10"/>
          <p:cNvSpPr>
            <a:spLocks noChangeArrowheads="1"/>
          </p:cNvSpPr>
          <p:nvPr/>
        </p:nvSpPr>
        <p:spPr bwMode="auto">
          <a:xfrm>
            <a:off x="5867400" y="5759450"/>
            <a:ext cx="1905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bg1"/>
                </a:solidFill>
                <a:latin typeface="宋体" panose="02010600030101010101" pitchFamily="2" charset="-122"/>
              </a:rPr>
              <a:t>阅卷站</a:t>
            </a:r>
            <a:endParaRPr lang="zh-CN" altLang="en-US" sz="3200" b="1">
              <a:solidFill>
                <a:schemeClr val="bg2"/>
              </a:solidFill>
              <a:latin typeface="宋体" panose="02010600030101010101" pitchFamily="2" charset="-122"/>
            </a:endParaRPr>
          </a:p>
        </p:txBody>
      </p:sp>
      <p:sp>
        <p:nvSpPr>
          <p:cNvPr id="59403" name="Line 11"/>
          <p:cNvSpPr>
            <a:spLocks noChangeShapeType="1"/>
          </p:cNvSpPr>
          <p:nvPr/>
        </p:nvSpPr>
        <p:spPr bwMode="auto">
          <a:xfrm>
            <a:off x="2590800" y="2362200"/>
            <a:ext cx="2819400" cy="3048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4" name="Line 12"/>
          <p:cNvSpPr>
            <a:spLocks noChangeShapeType="1"/>
          </p:cNvSpPr>
          <p:nvPr/>
        </p:nvSpPr>
        <p:spPr bwMode="auto">
          <a:xfrm flipH="1">
            <a:off x="2466975" y="3060700"/>
            <a:ext cx="3048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5" name="Line 13"/>
          <p:cNvSpPr>
            <a:spLocks noChangeShapeType="1"/>
          </p:cNvSpPr>
          <p:nvPr/>
        </p:nvSpPr>
        <p:spPr bwMode="auto">
          <a:xfrm flipH="1">
            <a:off x="5854700" y="3714750"/>
            <a:ext cx="381000" cy="19812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6" name="Line 14"/>
          <p:cNvSpPr>
            <a:spLocks noChangeShapeType="1"/>
          </p:cNvSpPr>
          <p:nvPr/>
        </p:nvSpPr>
        <p:spPr bwMode="auto">
          <a:xfrm flipH="1">
            <a:off x="2514601" y="3140076"/>
            <a:ext cx="2951163" cy="38576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7" name="Rectangle 15"/>
          <p:cNvSpPr>
            <a:spLocks noChangeArrowheads="1"/>
          </p:cNvSpPr>
          <p:nvPr/>
        </p:nvSpPr>
        <p:spPr bwMode="auto">
          <a:xfrm>
            <a:off x="2911475" y="1905001"/>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报名单</a:t>
            </a:r>
          </a:p>
        </p:txBody>
      </p:sp>
      <p:sp>
        <p:nvSpPr>
          <p:cNvPr id="59408" name="Rectangle 16"/>
          <p:cNvSpPr>
            <a:spLocks noChangeArrowheads="1"/>
          </p:cNvSpPr>
          <p:nvPr/>
        </p:nvSpPr>
        <p:spPr bwMode="auto">
          <a:xfrm>
            <a:off x="2895600" y="2514601"/>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准考证</a:t>
            </a:r>
          </a:p>
        </p:txBody>
      </p:sp>
      <p:sp>
        <p:nvSpPr>
          <p:cNvPr id="59409" name="Rectangle 17"/>
          <p:cNvSpPr>
            <a:spLocks noChangeArrowheads="1"/>
          </p:cNvSpPr>
          <p:nvPr/>
        </p:nvSpPr>
        <p:spPr bwMode="auto">
          <a:xfrm>
            <a:off x="2530475" y="3581401"/>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考生通知单</a:t>
            </a:r>
          </a:p>
        </p:txBody>
      </p:sp>
      <p:sp>
        <p:nvSpPr>
          <p:cNvPr id="59410" name="Line 18"/>
          <p:cNvSpPr>
            <a:spLocks noChangeShapeType="1"/>
          </p:cNvSpPr>
          <p:nvPr/>
        </p:nvSpPr>
        <p:spPr bwMode="auto">
          <a:xfrm flipH="1">
            <a:off x="7848600" y="2305050"/>
            <a:ext cx="1981200" cy="6096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1" name="Line 19"/>
          <p:cNvSpPr>
            <a:spLocks noChangeShapeType="1"/>
          </p:cNvSpPr>
          <p:nvPr/>
        </p:nvSpPr>
        <p:spPr bwMode="auto">
          <a:xfrm>
            <a:off x="6692900" y="3810000"/>
            <a:ext cx="0" cy="19812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2" name="Rectangle 20"/>
          <p:cNvSpPr>
            <a:spLocks noChangeArrowheads="1"/>
          </p:cNvSpPr>
          <p:nvPr/>
        </p:nvSpPr>
        <p:spPr bwMode="auto">
          <a:xfrm>
            <a:off x="6705600" y="3886201"/>
            <a:ext cx="457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成</a:t>
            </a:r>
          </a:p>
          <a:p>
            <a:r>
              <a:rPr lang="zh-CN" altLang="en-US" sz="2800" b="1">
                <a:latin typeface="宋体" panose="02010600030101010101" pitchFamily="2" charset="-122"/>
              </a:rPr>
              <a:t>绩</a:t>
            </a:r>
          </a:p>
          <a:p>
            <a:r>
              <a:rPr lang="zh-CN" altLang="en-US" sz="2800" b="1">
                <a:latin typeface="宋体" panose="02010600030101010101" pitchFamily="2" charset="-122"/>
              </a:rPr>
              <a:t>清</a:t>
            </a:r>
          </a:p>
          <a:p>
            <a:r>
              <a:rPr lang="zh-CN" altLang="en-US" sz="2800" b="1">
                <a:latin typeface="宋体" panose="02010600030101010101" pitchFamily="2" charset="-122"/>
              </a:rPr>
              <a:t>单</a:t>
            </a:r>
          </a:p>
        </p:txBody>
      </p:sp>
      <p:sp>
        <p:nvSpPr>
          <p:cNvPr id="59413" name="Rectangle 21"/>
          <p:cNvSpPr>
            <a:spLocks noChangeArrowheads="1"/>
          </p:cNvSpPr>
          <p:nvPr/>
        </p:nvSpPr>
        <p:spPr bwMode="auto">
          <a:xfrm>
            <a:off x="8077200" y="2762251"/>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合格标准</a:t>
            </a:r>
          </a:p>
        </p:txBody>
      </p:sp>
      <p:sp>
        <p:nvSpPr>
          <p:cNvPr id="59414" name="Rectangle 22"/>
          <p:cNvSpPr>
            <a:spLocks noChangeArrowheads="1"/>
          </p:cNvSpPr>
          <p:nvPr/>
        </p:nvSpPr>
        <p:spPr bwMode="auto">
          <a:xfrm>
            <a:off x="5486400" y="3810001"/>
            <a:ext cx="685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考生名</a:t>
            </a:r>
          </a:p>
          <a:p>
            <a:r>
              <a:rPr lang="zh-CN" altLang="en-US" sz="2800" b="1">
                <a:latin typeface="宋体" panose="02010600030101010101" pitchFamily="2" charset="-122"/>
              </a:rPr>
              <a:t>单</a:t>
            </a:r>
          </a:p>
        </p:txBody>
      </p:sp>
      <p:sp>
        <p:nvSpPr>
          <p:cNvPr id="59415" name="Line 23"/>
          <p:cNvSpPr>
            <a:spLocks noChangeShapeType="1"/>
          </p:cNvSpPr>
          <p:nvPr/>
        </p:nvSpPr>
        <p:spPr bwMode="auto">
          <a:xfrm flipV="1">
            <a:off x="7391400" y="1390650"/>
            <a:ext cx="2438400" cy="914400"/>
          </a:xfrm>
          <a:prstGeom prst="line">
            <a:avLst/>
          </a:prstGeom>
          <a:noFill/>
          <a:ln w="12700">
            <a:solidFill>
              <a:schemeClr val="tx1"/>
            </a:solidFill>
            <a:round/>
            <a:headEnd type="none" w="sm" len="sm"/>
            <a:tailEnd type="triangle" w="med" len="lg"/>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59416" name="Rectangle 24"/>
          <p:cNvSpPr>
            <a:spLocks noChangeArrowheads="1"/>
          </p:cNvSpPr>
          <p:nvPr/>
        </p:nvSpPr>
        <p:spPr bwMode="auto">
          <a:xfrm>
            <a:off x="7239000" y="1009651"/>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宋体" panose="02010600030101010101" pitchFamily="2" charset="-122"/>
              </a:rPr>
              <a:t>统计分析表</a:t>
            </a:r>
          </a:p>
        </p:txBody>
      </p:sp>
    </p:spTree>
    <p:extLst>
      <p:ext uri="{BB962C8B-B14F-4D97-AF65-F5344CB8AC3E}">
        <p14:creationId xmlns:p14="http://schemas.microsoft.com/office/powerpoint/2010/main" val="1693314787"/>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Oval 2"/>
          <p:cNvSpPr>
            <a:spLocks noChangeArrowheads="1"/>
          </p:cNvSpPr>
          <p:nvPr/>
        </p:nvSpPr>
        <p:spPr bwMode="auto">
          <a:xfrm>
            <a:off x="3048000" y="2105025"/>
            <a:ext cx="2044700" cy="1981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419" name="Rectangle 3"/>
          <p:cNvSpPr>
            <a:spLocks noChangeArrowheads="1"/>
          </p:cNvSpPr>
          <p:nvPr/>
        </p:nvSpPr>
        <p:spPr bwMode="auto">
          <a:xfrm>
            <a:off x="3048000" y="2419351"/>
            <a:ext cx="2057400"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4000" b="1">
                <a:latin typeface="宋体" panose="02010600030101010101" pitchFamily="2" charset="-122"/>
              </a:rPr>
              <a:t>处理 </a:t>
            </a:r>
          </a:p>
          <a:p>
            <a:pPr algn="ctr"/>
            <a:r>
              <a:rPr lang="zh-CN" altLang="en-US" sz="4000" b="1">
                <a:latin typeface="宋体" panose="02010600030101010101" pitchFamily="2" charset="-122"/>
              </a:rPr>
              <a:t>报名单</a:t>
            </a:r>
          </a:p>
        </p:txBody>
      </p:sp>
      <p:sp>
        <p:nvSpPr>
          <p:cNvPr id="60420" name="Line 4"/>
          <p:cNvSpPr>
            <a:spLocks noChangeShapeType="1"/>
          </p:cNvSpPr>
          <p:nvPr/>
        </p:nvSpPr>
        <p:spPr bwMode="auto">
          <a:xfrm>
            <a:off x="1552575" y="1343025"/>
            <a:ext cx="1905000" cy="990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1" name="Line 5"/>
          <p:cNvSpPr>
            <a:spLocks noChangeShapeType="1"/>
          </p:cNvSpPr>
          <p:nvPr/>
        </p:nvSpPr>
        <p:spPr bwMode="auto">
          <a:xfrm flipV="1">
            <a:off x="1704975" y="3933825"/>
            <a:ext cx="1828800" cy="121920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2" name="Rectangle 6"/>
          <p:cNvSpPr>
            <a:spLocks noChangeArrowheads="1"/>
          </p:cNvSpPr>
          <p:nvPr/>
        </p:nvSpPr>
        <p:spPr bwMode="auto">
          <a:xfrm>
            <a:off x="2238375" y="1114425"/>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报名单</a:t>
            </a:r>
            <a:endParaRPr lang="zh-CN" altLang="en-US" sz="4000" b="1">
              <a:latin typeface="宋体" panose="02010600030101010101" pitchFamily="2" charset="-122"/>
            </a:endParaRPr>
          </a:p>
        </p:txBody>
      </p:sp>
      <p:sp>
        <p:nvSpPr>
          <p:cNvPr id="60423" name="Rectangle 7"/>
          <p:cNvSpPr>
            <a:spLocks noChangeArrowheads="1"/>
          </p:cNvSpPr>
          <p:nvPr/>
        </p:nvSpPr>
        <p:spPr bwMode="auto">
          <a:xfrm>
            <a:off x="1476375" y="3825875"/>
            <a:ext cx="160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准考证</a:t>
            </a:r>
          </a:p>
        </p:txBody>
      </p:sp>
      <p:sp>
        <p:nvSpPr>
          <p:cNvPr id="60424" name="Line 8"/>
          <p:cNvSpPr>
            <a:spLocks noChangeShapeType="1"/>
          </p:cNvSpPr>
          <p:nvPr/>
        </p:nvSpPr>
        <p:spPr bwMode="auto">
          <a:xfrm>
            <a:off x="3838575" y="4086225"/>
            <a:ext cx="0" cy="1752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Rectangle 9"/>
          <p:cNvSpPr>
            <a:spLocks noChangeArrowheads="1"/>
          </p:cNvSpPr>
          <p:nvPr/>
        </p:nvSpPr>
        <p:spPr bwMode="auto">
          <a:xfrm>
            <a:off x="3822701" y="1890713"/>
            <a:ext cx="4921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宋体" panose="02010600030101010101" pitchFamily="2" charset="-122"/>
              </a:rPr>
              <a:t>1</a:t>
            </a:r>
          </a:p>
        </p:txBody>
      </p:sp>
      <p:sp>
        <p:nvSpPr>
          <p:cNvPr id="60426" name="Oval 10"/>
          <p:cNvSpPr>
            <a:spLocks noChangeArrowheads="1"/>
          </p:cNvSpPr>
          <p:nvPr/>
        </p:nvSpPr>
        <p:spPr bwMode="auto">
          <a:xfrm>
            <a:off x="6353175" y="2028826"/>
            <a:ext cx="2184400" cy="2030413"/>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427" name="Rectangle 11"/>
          <p:cNvSpPr>
            <a:spLocks noChangeArrowheads="1"/>
          </p:cNvSpPr>
          <p:nvPr/>
        </p:nvSpPr>
        <p:spPr bwMode="auto">
          <a:xfrm>
            <a:off x="6886575" y="2562226"/>
            <a:ext cx="1600200"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a:latin typeface="宋体" panose="02010600030101010101" pitchFamily="2" charset="-122"/>
              </a:rPr>
              <a:t>统计成绩</a:t>
            </a:r>
          </a:p>
        </p:txBody>
      </p:sp>
      <p:sp>
        <p:nvSpPr>
          <p:cNvPr id="60428" name="Rectangle 12"/>
          <p:cNvSpPr>
            <a:spLocks noChangeArrowheads="1"/>
          </p:cNvSpPr>
          <p:nvPr/>
        </p:nvSpPr>
        <p:spPr bwMode="auto">
          <a:xfrm>
            <a:off x="7162801" y="1876426"/>
            <a:ext cx="4921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800" b="1">
                <a:latin typeface="宋体" panose="02010600030101010101" pitchFamily="2" charset="-122"/>
              </a:rPr>
              <a:t>2</a:t>
            </a:r>
          </a:p>
        </p:txBody>
      </p:sp>
      <p:sp>
        <p:nvSpPr>
          <p:cNvPr id="60429" name="Line 13"/>
          <p:cNvSpPr>
            <a:spLocks noChangeShapeType="1"/>
          </p:cNvSpPr>
          <p:nvPr/>
        </p:nvSpPr>
        <p:spPr bwMode="auto">
          <a:xfrm>
            <a:off x="4829175" y="3857625"/>
            <a:ext cx="838200" cy="2133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4"/>
          <p:cNvSpPr>
            <a:spLocks noChangeShapeType="1"/>
          </p:cNvSpPr>
          <p:nvPr/>
        </p:nvSpPr>
        <p:spPr bwMode="auto">
          <a:xfrm flipV="1">
            <a:off x="5895975" y="3781425"/>
            <a:ext cx="762000" cy="2133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Line 15"/>
          <p:cNvSpPr>
            <a:spLocks noChangeShapeType="1"/>
          </p:cNvSpPr>
          <p:nvPr/>
        </p:nvSpPr>
        <p:spPr bwMode="auto">
          <a:xfrm flipV="1">
            <a:off x="8181975" y="1266825"/>
            <a:ext cx="2057400" cy="990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2" name="Rectangle 16"/>
          <p:cNvSpPr>
            <a:spLocks noChangeArrowheads="1"/>
          </p:cNvSpPr>
          <p:nvPr/>
        </p:nvSpPr>
        <p:spPr bwMode="auto">
          <a:xfrm>
            <a:off x="7343775" y="962025"/>
            <a:ext cx="274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考生通知单</a:t>
            </a:r>
          </a:p>
        </p:txBody>
      </p:sp>
      <p:sp>
        <p:nvSpPr>
          <p:cNvPr id="60433" name="Line 17"/>
          <p:cNvSpPr>
            <a:spLocks noChangeShapeType="1"/>
          </p:cNvSpPr>
          <p:nvPr/>
        </p:nvSpPr>
        <p:spPr bwMode="auto">
          <a:xfrm flipH="1" flipV="1">
            <a:off x="7496175" y="4086225"/>
            <a:ext cx="0" cy="19812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4" name="Line 18"/>
          <p:cNvSpPr>
            <a:spLocks noChangeShapeType="1"/>
          </p:cNvSpPr>
          <p:nvPr/>
        </p:nvSpPr>
        <p:spPr bwMode="auto">
          <a:xfrm flipV="1">
            <a:off x="8562975" y="3171825"/>
            <a:ext cx="2133600" cy="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Rectangle 19"/>
          <p:cNvSpPr>
            <a:spLocks noChangeArrowheads="1"/>
          </p:cNvSpPr>
          <p:nvPr/>
        </p:nvSpPr>
        <p:spPr bwMode="auto">
          <a:xfrm>
            <a:off x="8105775" y="3857625"/>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成</a:t>
            </a:r>
          </a:p>
        </p:txBody>
      </p:sp>
      <p:sp>
        <p:nvSpPr>
          <p:cNvPr id="60436" name="Rectangle 20"/>
          <p:cNvSpPr>
            <a:spLocks noChangeArrowheads="1"/>
          </p:cNvSpPr>
          <p:nvPr/>
        </p:nvSpPr>
        <p:spPr bwMode="auto">
          <a:xfrm>
            <a:off x="1524000" y="0"/>
            <a:ext cx="44196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4000" b="1" i="1">
                <a:latin typeface="宋体" panose="02010600030101010101" pitchFamily="2" charset="-122"/>
              </a:rPr>
              <a:t>0</a:t>
            </a:r>
            <a:r>
              <a:rPr lang="zh-CN" altLang="en-US" sz="4000" b="1" i="1">
                <a:latin typeface="宋体" panose="02010600030101010101" pitchFamily="2" charset="-122"/>
              </a:rPr>
              <a:t>层</a:t>
            </a:r>
            <a:r>
              <a:rPr lang="zh-CN" altLang="en-US" sz="4000" b="1" i="1">
                <a:latin typeface="黑体" panose="02010609060101010101" pitchFamily="49" charset="-122"/>
                <a:ea typeface="黑体" panose="02010609060101010101" pitchFamily="49" charset="-122"/>
              </a:rPr>
              <a:t>数据流</a:t>
            </a:r>
            <a:r>
              <a:rPr lang="zh-CN" altLang="en-US" sz="4000" b="1" i="1">
                <a:latin typeface="宋体" panose="02010600030101010101" pitchFamily="2" charset="-122"/>
              </a:rPr>
              <a:t>图</a:t>
            </a:r>
          </a:p>
        </p:txBody>
      </p:sp>
      <p:sp>
        <p:nvSpPr>
          <p:cNvPr id="60437" name="Rectangle 21"/>
          <p:cNvSpPr>
            <a:spLocks noChangeArrowheads="1"/>
          </p:cNvSpPr>
          <p:nvPr/>
        </p:nvSpPr>
        <p:spPr bwMode="auto">
          <a:xfrm>
            <a:off x="4905376" y="5915025"/>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考生名册</a:t>
            </a:r>
          </a:p>
        </p:txBody>
      </p:sp>
      <p:sp>
        <p:nvSpPr>
          <p:cNvPr id="60438" name="Line 22"/>
          <p:cNvSpPr>
            <a:spLocks noChangeShapeType="1"/>
          </p:cNvSpPr>
          <p:nvPr/>
        </p:nvSpPr>
        <p:spPr bwMode="auto">
          <a:xfrm>
            <a:off x="4752975" y="5915025"/>
            <a:ext cx="1981200" cy="0"/>
          </a:xfrm>
          <a:prstGeom prst="line">
            <a:avLst/>
          </a:prstGeom>
          <a:noFill/>
          <a:ln w="12700">
            <a:solidFill>
              <a:schemeClr val="tx1"/>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0439" name="Line 23"/>
          <p:cNvSpPr>
            <a:spLocks noChangeShapeType="1"/>
          </p:cNvSpPr>
          <p:nvPr/>
        </p:nvSpPr>
        <p:spPr bwMode="auto">
          <a:xfrm>
            <a:off x="4829175" y="6524625"/>
            <a:ext cx="1905000" cy="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0440" name="Line 24"/>
          <p:cNvSpPr>
            <a:spLocks noChangeShapeType="1"/>
          </p:cNvSpPr>
          <p:nvPr/>
        </p:nvSpPr>
        <p:spPr bwMode="auto">
          <a:xfrm flipH="1" flipV="1">
            <a:off x="7953375" y="3857625"/>
            <a:ext cx="1295400" cy="24384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Rectangle 25"/>
          <p:cNvSpPr>
            <a:spLocks noChangeArrowheads="1"/>
          </p:cNvSpPr>
          <p:nvPr/>
        </p:nvSpPr>
        <p:spPr bwMode="auto">
          <a:xfrm>
            <a:off x="8410575" y="4314825"/>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绩</a:t>
            </a:r>
          </a:p>
        </p:txBody>
      </p:sp>
      <p:sp>
        <p:nvSpPr>
          <p:cNvPr id="60442" name="Rectangle 26"/>
          <p:cNvSpPr>
            <a:spLocks noChangeArrowheads="1"/>
          </p:cNvSpPr>
          <p:nvPr/>
        </p:nvSpPr>
        <p:spPr bwMode="auto">
          <a:xfrm>
            <a:off x="8715375" y="4772025"/>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清</a:t>
            </a:r>
          </a:p>
        </p:txBody>
      </p:sp>
      <p:sp>
        <p:nvSpPr>
          <p:cNvPr id="60443" name="Rectangle 27"/>
          <p:cNvSpPr>
            <a:spLocks noChangeArrowheads="1"/>
          </p:cNvSpPr>
          <p:nvPr/>
        </p:nvSpPr>
        <p:spPr bwMode="auto">
          <a:xfrm>
            <a:off x="9020175" y="5305425"/>
            <a:ext cx="76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单</a:t>
            </a:r>
          </a:p>
        </p:txBody>
      </p:sp>
      <p:sp>
        <p:nvSpPr>
          <p:cNvPr id="60444" name="Rectangle 28"/>
          <p:cNvSpPr>
            <a:spLocks noChangeArrowheads="1"/>
          </p:cNvSpPr>
          <p:nvPr/>
        </p:nvSpPr>
        <p:spPr bwMode="auto">
          <a:xfrm>
            <a:off x="7496175" y="4238626"/>
            <a:ext cx="685800" cy="206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合</a:t>
            </a:r>
          </a:p>
          <a:p>
            <a:r>
              <a:rPr lang="zh-CN" altLang="en-US" sz="3200" b="1">
                <a:latin typeface="宋体" panose="02010600030101010101" pitchFamily="2" charset="-122"/>
              </a:rPr>
              <a:t>格</a:t>
            </a:r>
          </a:p>
          <a:p>
            <a:r>
              <a:rPr lang="zh-CN" altLang="en-US" sz="3200" b="1">
                <a:latin typeface="宋体" panose="02010600030101010101" pitchFamily="2" charset="-122"/>
              </a:rPr>
              <a:t>标</a:t>
            </a:r>
          </a:p>
          <a:p>
            <a:r>
              <a:rPr lang="zh-CN" altLang="en-US" sz="3200" b="1">
                <a:latin typeface="宋体" panose="02010600030101010101" pitchFamily="2" charset="-122"/>
              </a:rPr>
              <a:t>准</a:t>
            </a:r>
          </a:p>
        </p:txBody>
      </p:sp>
      <p:sp>
        <p:nvSpPr>
          <p:cNvPr id="60445" name="Rectangle 29"/>
          <p:cNvSpPr>
            <a:spLocks noChangeArrowheads="1"/>
          </p:cNvSpPr>
          <p:nvPr/>
        </p:nvSpPr>
        <p:spPr bwMode="auto">
          <a:xfrm>
            <a:off x="3838575" y="4010026"/>
            <a:ext cx="685800" cy="206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考生名</a:t>
            </a:r>
          </a:p>
          <a:p>
            <a:r>
              <a:rPr lang="zh-CN" altLang="en-US" sz="3200" b="1">
                <a:latin typeface="宋体" panose="02010600030101010101" pitchFamily="2" charset="-122"/>
              </a:rPr>
              <a:t>单</a:t>
            </a:r>
          </a:p>
        </p:txBody>
      </p:sp>
      <p:sp>
        <p:nvSpPr>
          <p:cNvPr id="60446" name="Rectangle 30"/>
          <p:cNvSpPr>
            <a:spLocks noChangeArrowheads="1"/>
          </p:cNvSpPr>
          <p:nvPr/>
        </p:nvSpPr>
        <p:spPr bwMode="auto">
          <a:xfrm>
            <a:off x="8464550" y="2438400"/>
            <a:ext cx="23622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统计分析表</a:t>
            </a:r>
          </a:p>
        </p:txBody>
      </p:sp>
    </p:spTree>
    <p:extLst>
      <p:ext uri="{BB962C8B-B14F-4D97-AF65-F5344CB8AC3E}">
        <p14:creationId xmlns:p14="http://schemas.microsoft.com/office/powerpoint/2010/main" val="3109158750"/>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524000" y="0"/>
            <a:ext cx="44196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一层数据流图 </a:t>
            </a:r>
            <a:r>
              <a:rPr lang="en-US" altLang="zh-CN" sz="4000" b="1" i="1">
                <a:latin typeface="黑体" panose="02010609060101010101" pitchFamily="49" charset="-122"/>
                <a:ea typeface="黑体" panose="02010609060101010101" pitchFamily="49" charset="-122"/>
              </a:rPr>
              <a:t>(a)</a:t>
            </a:r>
          </a:p>
        </p:txBody>
      </p:sp>
      <p:sp>
        <p:nvSpPr>
          <p:cNvPr id="61443" name="Oval 3"/>
          <p:cNvSpPr>
            <a:spLocks noChangeArrowheads="1"/>
          </p:cNvSpPr>
          <p:nvPr/>
        </p:nvSpPr>
        <p:spPr bwMode="auto">
          <a:xfrm>
            <a:off x="3124200" y="1828800"/>
            <a:ext cx="19812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444" name="Rectangle 4"/>
          <p:cNvSpPr>
            <a:spLocks noChangeArrowheads="1"/>
          </p:cNvSpPr>
          <p:nvPr/>
        </p:nvSpPr>
        <p:spPr bwMode="auto">
          <a:xfrm>
            <a:off x="3200400" y="2286001"/>
            <a:ext cx="1905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检查</a:t>
            </a:r>
          </a:p>
          <a:p>
            <a:pPr algn="ctr"/>
            <a:r>
              <a:rPr lang="zh-CN" altLang="en-US" sz="3600" b="1">
                <a:latin typeface="宋体" panose="02010600030101010101" pitchFamily="2" charset="-122"/>
              </a:rPr>
              <a:t>报名单</a:t>
            </a:r>
          </a:p>
        </p:txBody>
      </p:sp>
      <p:sp>
        <p:nvSpPr>
          <p:cNvPr id="61445" name="Line 5"/>
          <p:cNvSpPr>
            <a:spLocks noChangeShapeType="1"/>
          </p:cNvSpPr>
          <p:nvPr/>
        </p:nvSpPr>
        <p:spPr bwMode="auto">
          <a:xfrm>
            <a:off x="1600200" y="1066800"/>
            <a:ext cx="1905000" cy="990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6" name="Line 6"/>
          <p:cNvSpPr>
            <a:spLocks noChangeShapeType="1"/>
          </p:cNvSpPr>
          <p:nvPr/>
        </p:nvSpPr>
        <p:spPr bwMode="auto">
          <a:xfrm flipH="1" flipV="1">
            <a:off x="5105400" y="2743200"/>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7" name="Rectangle 7"/>
          <p:cNvSpPr>
            <a:spLocks noChangeArrowheads="1"/>
          </p:cNvSpPr>
          <p:nvPr/>
        </p:nvSpPr>
        <p:spPr bwMode="auto">
          <a:xfrm>
            <a:off x="2209800" y="8382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报名单</a:t>
            </a:r>
            <a:endParaRPr lang="zh-CN" altLang="en-US" sz="4000" b="1">
              <a:latin typeface="宋体" panose="02010600030101010101" pitchFamily="2" charset="-122"/>
            </a:endParaRPr>
          </a:p>
        </p:txBody>
      </p:sp>
      <p:sp>
        <p:nvSpPr>
          <p:cNvPr id="61448" name="Rectangle 8"/>
          <p:cNvSpPr>
            <a:spLocks noChangeArrowheads="1"/>
          </p:cNvSpPr>
          <p:nvPr/>
        </p:nvSpPr>
        <p:spPr bwMode="auto">
          <a:xfrm>
            <a:off x="8991600" y="2025650"/>
            <a:ext cx="160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b="1">
                <a:latin typeface="宋体" panose="02010600030101010101" pitchFamily="2" charset="-122"/>
              </a:rPr>
              <a:t>准考证</a:t>
            </a:r>
          </a:p>
        </p:txBody>
      </p:sp>
      <p:sp>
        <p:nvSpPr>
          <p:cNvPr id="61449" name="Line 9"/>
          <p:cNvSpPr>
            <a:spLocks noChangeShapeType="1"/>
          </p:cNvSpPr>
          <p:nvPr/>
        </p:nvSpPr>
        <p:spPr bwMode="auto">
          <a:xfrm>
            <a:off x="1543050" y="5530850"/>
            <a:ext cx="1828800" cy="0"/>
          </a:xfrm>
          <a:prstGeom prst="line">
            <a:avLst/>
          </a:prstGeom>
          <a:noFill/>
          <a:ln w="25400">
            <a:solidFill>
              <a:schemeClr val="hlink"/>
            </a:solidFill>
            <a:round/>
            <a:headEnd type="stealth" w="lg"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Rectangle 10"/>
          <p:cNvSpPr>
            <a:spLocks noChangeArrowheads="1"/>
          </p:cNvSpPr>
          <p:nvPr/>
        </p:nvSpPr>
        <p:spPr bwMode="auto">
          <a:xfrm>
            <a:off x="3657601" y="1752601"/>
            <a:ext cx="88325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1.1</a:t>
            </a:r>
          </a:p>
        </p:txBody>
      </p:sp>
      <p:sp>
        <p:nvSpPr>
          <p:cNvPr id="61451" name="Oval 11"/>
          <p:cNvSpPr>
            <a:spLocks noChangeArrowheads="1"/>
          </p:cNvSpPr>
          <p:nvPr/>
        </p:nvSpPr>
        <p:spPr bwMode="auto">
          <a:xfrm>
            <a:off x="6858000" y="16764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452" name="Rectangle 12"/>
          <p:cNvSpPr>
            <a:spLocks noChangeArrowheads="1"/>
          </p:cNvSpPr>
          <p:nvPr/>
        </p:nvSpPr>
        <p:spPr bwMode="auto">
          <a:xfrm>
            <a:off x="7137400" y="228600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编准考证号</a:t>
            </a:r>
          </a:p>
        </p:txBody>
      </p:sp>
      <p:sp>
        <p:nvSpPr>
          <p:cNvPr id="61453" name="Rectangle 13"/>
          <p:cNvSpPr>
            <a:spLocks noChangeArrowheads="1"/>
          </p:cNvSpPr>
          <p:nvPr/>
        </p:nvSpPr>
        <p:spPr bwMode="auto">
          <a:xfrm>
            <a:off x="7413626" y="1600201"/>
            <a:ext cx="88325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1.2</a:t>
            </a:r>
          </a:p>
        </p:txBody>
      </p:sp>
      <p:sp>
        <p:nvSpPr>
          <p:cNvPr id="61454" name="Line 14"/>
          <p:cNvSpPr>
            <a:spLocks noChangeShapeType="1"/>
          </p:cNvSpPr>
          <p:nvPr/>
        </p:nvSpPr>
        <p:spPr bwMode="auto">
          <a:xfrm flipV="1">
            <a:off x="7772400" y="3505200"/>
            <a:ext cx="0" cy="129540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5" name="Rectangle 15"/>
          <p:cNvSpPr>
            <a:spLocks noChangeArrowheads="1"/>
          </p:cNvSpPr>
          <p:nvPr/>
        </p:nvSpPr>
        <p:spPr bwMode="auto">
          <a:xfrm>
            <a:off x="1752600" y="2441576"/>
            <a:ext cx="121920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latin typeface="宋体" panose="02010600030101010101" pitchFamily="2" charset="-122"/>
              </a:rPr>
              <a:t>不合格</a:t>
            </a:r>
          </a:p>
          <a:p>
            <a:r>
              <a:rPr lang="zh-CN" altLang="en-US" b="1">
                <a:latin typeface="宋体" panose="02010600030101010101" pitchFamily="2" charset="-122"/>
              </a:rPr>
              <a:t>报名单</a:t>
            </a:r>
          </a:p>
        </p:txBody>
      </p:sp>
      <p:sp>
        <p:nvSpPr>
          <p:cNvPr id="61456" name="Rectangle 16"/>
          <p:cNvSpPr>
            <a:spLocks noChangeArrowheads="1"/>
          </p:cNvSpPr>
          <p:nvPr/>
        </p:nvSpPr>
        <p:spPr bwMode="auto">
          <a:xfrm>
            <a:off x="4953001" y="601980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考生名册</a:t>
            </a:r>
          </a:p>
        </p:txBody>
      </p:sp>
      <p:sp>
        <p:nvSpPr>
          <p:cNvPr id="61457" name="Line 17"/>
          <p:cNvSpPr>
            <a:spLocks noChangeShapeType="1"/>
          </p:cNvSpPr>
          <p:nvPr/>
        </p:nvSpPr>
        <p:spPr bwMode="auto">
          <a:xfrm>
            <a:off x="4765675" y="6096000"/>
            <a:ext cx="19812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1458" name="Line 18"/>
          <p:cNvSpPr>
            <a:spLocks noChangeShapeType="1"/>
          </p:cNvSpPr>
          <p:nvPr/>
        </p:nvSpPr>
        <p:spPr bwMode="auto">
          <a:xfrm>
            <a:off x="4876800" y="6662738"/>
            <a:ext cx="1905000" cy="0"/>
          </a:xfrm>
          <a:prstGeom prst="line">
            <a:avLst/>
          </a:prstGeom>
          <a:noFill/>
          <a:ln w="12700">
            <a:solidFill>
              <a:schemeClr val="hlink"/>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1459" name="Rectangle 19"/>
          <p:cNvSpPr>
            <a:spLocks noChangeArrowheads="1"/>
          </p:cNvSpPr>
          <p:nvPr/>
        </p:nvSpPr>
        <p:spPr bwMode="auto">
          <a:xfrm>
            <a:off x="1466850" y="4921250"/>
            <a:ext cx="19812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考生名单</a:t>
            </a:r>
          </a:p>
        </p:txBody>
      </p:sp>
      <p:sp>
        <p:nvSpPr>
          <p:cNvPr id="61460" name="Rectangle 20"/>
          <p:cNvSpPr>
            <a:spLocks noChangeArrowheads="1"/>
          </p:cNvSpPr>
          <p:nvPr/>
        </p:nvSpPr>
        <p:spPr bwMode="auto">
          <a:xfrm>
            <a:off x="5105400" y="15240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合格</a:t>
            </a:r>
          </a:p>
          <a:p>
            <a:pPr algn="ctr"/>
            <a:r>
              <a:rPr lang="zh-CN" altLang="en-US" sz="3600" b="1">
                <a:latin typeface="宋体" panose="02010600030101010101" pitchFamily="2" charset="-122"/>
              </a:rPr>
              <a:t>报名单</a:t>
            </a:r>
            <a:endParaRPr lang="zh-CN" altLang="en-US" sz="4000" b="1">
              <a:latin typeface="宋体" panose="02010600030101010101" pitchFamily="2" charset="-122"/>
            </a:endParaRPr>
          </a:p>
        </p:txBody>
      </p:sp>
      <p:sp>
        <p:nvSpPr>
          <p:cNvPr id="61461" name="Line 21"/>
          <p:cNvSpPr>
            <a:spLocks noChangeShapeType="1"/>
          </p:cNvSpPr>
          <p:nvPr/>
        </p:nvSpPr>
        <p:spPr bwMode="auto">
          <a:xfrm flipH="1" flipV="1">
            <a:off x="8763000" y="2743200"/>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2" name="Oval 22"/>
          <p:cNvSpPr>
            <a:spLocks noChangeArrowheads="1"/>
          </p:cNvSpPr>
          <p:nvPr/>
        </p:nvSpPr>
        <p:spPr bwMode="auto">
          <a:xfrm>
            <a:off x="6858000" y="48006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463" name="Rectangle 23"/>
          <p:cNvSpPr>
            <a:spLocks noChangeArrowheads="1"/>
          </p:cNvSpPr>
          <p:nvPr/>
        </p:nvSpPr>
        <p:spPr bwMode="auto">
          <a:xfrm>
            <a:off x="7086600" y="533400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登记</a:t>
            </a:r>
          </a:p>
          <a:p>
            <a:pPr algn="ctr"/>
            <a:r>
              <a:rPr lang="zh-CN" altLang="en-US" sz="3600" b="1">
                <a:latin typeface="宋体" panose="02010600030101010101" pitchFamily="2" charset="-122"/>
              </a:rPr>
              <a:t>考生</a:t>
            </a:r>
          </a:p>
        </p:txBody>
      </p:sp>
      <p:sp>
        <p:nvSpPr>
          <p:cNvPr id="61464" name="Rectangle 24"/>
          <p:cNvSpPr>
            <a:spLocks noChangeArrowheads="1"/>
          </p:cNvSpPr>
          <p:nvPr/>
        </p:nvSpPr>
        <p:spPr bwMode="auto">
          <a:xfrm>
            <a:off x="7413626" y="4724401"/>
            <a:ext cx="88325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1.3</a:t>
            </a:r>
          </a:p>
        </p:txBody>
      </p:sp>
      <p:sp>
        <p:nvSpPr>
          <p:cNvPr id="61465" name="Rectangle 25"/>
          <p:cNvSpPr>
            <a:spLocks noChangeArrowheads="1"/>
          </p:cNvSpPr>
          <p:nvPr/>
        </p:nvSpPr>
        <p:spPr bwMode="auto">
          <a:xfrm>
            <a:off x="7781925" y="35052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正式</a:t>
            </a:r>
          </a:p>
          <a:p>
            <a:pPr algn="ctr"/>
            <a:r>
              <a:rPr lang="zh-CN" altLang="en-US" sz="3600" b="1">
                <a:latin typeface="宋体" panose="02010600030101010101" pitchFamily="2" charset="-122"/>
              </a:rPr>
              <a:t>报名单</a:t>
            </a:r>
            <a:endParaRPr lang="zh-CN" altLang="en-US" sz="4000" b="1">
              <a:latin typeface="宋体" panose="02010600030101010101" pitchFamily="2" charset="-122"/>
            </a:endParaRPr>
          </a:p>
        </p:txBody>
      </p:sp>
      <p:sp>
        <p:nvSpPr>
          <p:cNvPr id="61466" name="Oval 26"/>
          <p:cNvSpPr>
            <a:spLocks noChangeArrowheads="1"/>
          </p:cNvSpPr>
          <p:nvPr/>
        </p:nvSpPr>
        <p:spPr bwMode="auto">
          <a:xfrm>
            <a:off x="3238500" y="4267200"/>
            <a:ext cx="1955800" cy="18288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467" name="Rectangle 27"/>
          <p:cNvSpPr>
            <a:spLocks noChangeArrowheads="1"/>
          </p:cNvSpPr>
          <p:nvPr/>
        </p:nvSpPr>
        <p:spPr bwMode="auto">
          <a:xfrm>
            <a:off x="3467100" y="4800601"/>
            <a:ext cx="1600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a:latin typeface="宋体" panose="02010600030101010101" pitchFamily="2" charset="-122"/>
              </a:rPr>
              <a:t>汇总</a:t>
            </a:r>
          </a:p>
          <a:p>
            <a:pPr algn="ctr"/>
            <a:r>
              <a:rPr lang="zh-CN" altLang="en-US" sz="3600" b="1">
                <a:latin typeface="宋体" panose="02010600030101010101" pitchFamily="2" charset="-122"/>
              </a:rPr>
              <a:t>名单</a:t>
            </a:r>
          </a:p>
        </p:txBody>
      </p:sp>
      <p:sp>
        <p:nvSpPr>
          <p:cNvPr id="61468" name="Rectangle 28"/>
          <p:cNvSpPr>
            <a:spLocks noChangeArrowheads="1"/>
          </p:cNvSpPr>
          <p:nvPr/>
        </p:nvSpPr>
        <p:spPr bwMode="auto">
          <a:xfrm>
            <a:off x="3794126" y="4191000"/>
            <a:ext cx="879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b="1">
                <a:latin typeface="宋体" panose="02010600030101010101" pitchFamily="2" charset="-122"/>
              </a:rPr>
              <a:t>1.4</a:t>
            </a:r>
          </a:p>
        </p:txBody>
      </p:sp>
      <p:sp>
        <p:nvSpPr>
          <p:cNvPr id="61469" name="Line 29"/>
          <p:cNvSpPr>
            <a:spLocks noChangeShapeType="1"/>
          </p:cNvSpPr>
          <p:nvPr/>
        </p:nvSpPr>
        <p:spPr bwMode="auto">
          <a:xfrm flipV="1">
            <a:off x="6019800" y="5638800"/>
            <a:ext cx="838200" cy="457200"/>
          </a:xfrm>
          <a:prstGeom prst="line">
            <a:avLst/>
          </a:prstGeom>
          <a:noFill/>
          <a:ln w="254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0" name="Line 30"/>
          <p:cNvSpPr>
            <a:spLocks noChangeShapeType="1"/>
          </p:cNvSpPr>
          <p:nvPr/>
        </p:nvSpPr>
        <p:spPr bwMode="auto">
          <a:xfrm flipH="1" flipV="1">
            <a:off x="5029200" y="5715000"/>
            <a:ext cx="685800" cy="3810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1" name="Freeform 31"/>
          <p:cNvSpPr>
            <a:spLocks/>
          </p:cNvSpPr>
          <p:nvPr/>
        </p:nvSpPr>
        <p:spPr bwMode="auto">
          <a:xfrm>
            <a:off x="2133600" y="3124200"/>
            <a:ext cx="990600" cy="304800"/>
          </a:xfrm>
          <a:custGeom>
            <a:avLst/>
            <a:gdLst>
              <a:gd name="T0" fmla="*/ 990600 w 624"/>
              <a:gd name="T1" fmla="*/ 0 h 192"/>
              <a:gd name="T2" fmla="*/ 685800 w 624"/>
              <a:gd name="T3" fmla="*/ 228600 h 192"/>
              <a:gd name="T4" fmla="*/ 0 w 624"/>
              <a:gd name="T5" fmla="*/ 304800 h 192"/>
              <a:gd name="T6" fmla="*/ 0 60000 65536"/>
              <a:gd name="T7" fmla="*/ 0 60000 65536"/>
              <a:gd name="T8" fmla="*/ 0 60000 65536"/>
            </a:gdLst>
            <a:ahLst/>
            <a:cxnLst>
              <a:cxn ang="T6">
                <a:pos x="T0" y="T1"/>
              </a:cxn>
              <a:cxn ang="T7">
                <a:pos x="T2" y="T3"/>
              </a:cxn>
              <a:cxn ang="T8">
                <a:pos x="T4" y="T5"/>
              </a:cxn>
            </a:cxnLst>
            <a:rect l="0" t="0" r="r" b="b"/>
            <a:pathLst>
              <a:path w="624" h="192">
                <a:moveTo>
                  <a:pt x="624" y="0"/>
                </a:moveTo>
                <a:cubicBezTo>
                  <a:pt x="580" y="56"/>
                  <a:pt x="536" y="112"/>
                  <a:pt x="432" y="144"/>
                </a:cubicBezTo>
                <a:cubicBezTo>
                  <a:pt x="328" y="176"/>
                  <a:pt x="72" y="184"/>
                  <a:pt x="0" y="192"/>
                </a:cubicBezTo>
              </a:path>
            </a:pathLst>
          </a:custGeom>
          <a:noFill/>
          <a:ln w="25400">
            <a:solidFill>
              <a:srgbClr val="FF0000"/>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4144053544"/>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Oval 2"/>
          <p:cNvSpPr>
            <a:spLocks noChangeArrowheads="1"/>
          </p:cNvSpPr>
          <p:nvPr/>
        </p:nvSpPr>
        <p:spPr bwMode="auto">
          <a:xfrm>
            <a:off x="3733800" y="990600"/>
            <a:ext cx="1981200" cy="17526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67" name="Rectangle 3"/>
          <p:cNvSpPr>
            <a:spLocks noChangeArrowheads="1"/>
          </p:cNvSpPr>
          <p:nvPr/>
        </p:nvSpPr>
        <p:spPr bwMode="auto">
          <a:xfrm>
            <a:off x="3810000" y="1371600"/>
            <a:ext cx="19050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检查</a:t>
            </a:r>
          </a:p>
          <a:p>
            <a:pPr algn="ctr"/>
            <a:r>
              <a:rPr lang="zh-CN" altLang="en-US" sz="3200" b="1">
                <a:latin typeface="宋体" panose="02010600030101010101" pitchFamily="2" charset="-122"/>
              </a:rPr>
              <a:t>成绩清单</a:t>
            </a:r>
          </a:p>
        </p:txBody>
      </p:sp>
      <p:sp>
        <p:nvSpPr>
          <p:cNvPr id="62468" name="Line 4"/>
          <p:cNvSpPr>
            <a:spLocks noChangeShapeType="1"/>
          </p:cNvSpPr>
          <p:nvPr/>
        </p:nvSpPr>
        <p:spPr bwMode="auto">
          <a:xfrm flipH="1" flipV="1">
            <a:off x="5740400" y="1828800"/>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9" name="Rectangle 5"/>
          <p:cNvSpPr>
            <a:spLocks noChangeArrowheads="1"/>
          </p:cNvSpPr>
          <p:nvPr/>
        </p:nvSpPr>
        <p:spPr bwMode="auto">
          <a:xfrm>
            <a:off x="4292601" y="914400"/>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latin typeface="宋体" panose="02010600030101010101" pitchFamily="2" charset="-122"/>
              </a:rPr>
              <a:t>2.1</a:t>
            </a:r>
          </a:p>
        </p:txBody>
      </p:sp>
      <p:sp>
        <p:nvSpPr>
          <p:cNvPr id="62470" name="Oval 6"/>
          <p:cNvSpPr>
            <a:spLocks noChangeArrowheads="1"/>
          </p:cNvSpPr>
          <p:nvPr/>
        </p:nvSpPr>
        <p:spPr bwMode="auto">
          <a:xfrm>
            <a:off x="7493000" y="838200"/>
            <a:ext cx="1879600" cy="1676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71" name="Rectangle 7"/>
          <p:cNvSpPr>
            <a:spLocks noChangeArrowheads="1"/>
          </p:cNvSpPr>
          <p:nvPr/>
        </p:nvSpPr>
        <p:spPr bwMode="auto">
          <a:xfrm>
            <a:off x="7620000" y="1219200"/>
            <a:ext cx="16002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审定</a:t>
            </a:r>
          </a:p>
          <a:p>
            <a:pPr algn="ctr"/>
            <a:r>
              <a:rPr lang="zh-CN" altLang="en-US" sz="3200" b="1">
                <a:latin typeface="宋体" panose="02010600030101010101" pitchFamily="2" charset="-122"/>
              </a:rPr>
              <a:t>合格者</a:t>
            </a:r>
          </a:p>
        </p:txBody>
      </p:sp>
      <p:sp>
        <p:nvSpPr>
          <p:cNvPr id="62472" name="Rectangle 8"/>
          <p:cNvSpPr>
            <a:spLocks noChangeArrowheads="1"/>
          </p:cNvSpPr>
          <p:nvPr/>
        </p:nvSpPr>
        <p:spPr bwMode="auto">
          <a:xfrm>
            <a:off x="8048626" y="762000"/>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latin typeface="宋体" panose="02010600030101010101" pitchFamily="2" charset="-122"/>
              </a:rPr>
              <a:t>2.2</a:t>
            </a:r>
          </a:p>
        </p:txBody>
      </p:sp>
      <p:sp>
        <p:nvSpPr>
          <p:cNvPr id="62473" name="Line 9"/>
          <p:cNvSpPr>
            <a:spLocks noChangeShapeType="1"/>
          </p:cNvSpPr>
          <p:nvPr/>
        </p:nvSpPr>
        <p:spPr bwMode="auto">
          <a:xfrm flipH="1">
            <a:off x="3048000" y="3429000"/>
            <a:ext cx="2667000" cy="6858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4" name="Line 10"/>
          <p:cNvSpPr>
            <a:spLocks noChangeShapeType="1"/>
          </p:cNvSpPr>
          <p:nvPr/>
        </p:nvSpPr>
        <p:spPr bwMode="auto">
          <a:xfrm flipV="1">
            <a:off x="8458200" y="2514600"/>
            <a:ext cx="0" cy="160020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5" name="Rectangle 11"/>
          <p:cNvSpPr>
            <a:spLocks noChangeArrowheads="1"/>
          </p:cNvSpPr>
          <p:nvPr/>
        </p:nvSpPr>
        <p:spPr bwMode="auto">
          <a:xfrm>
            <a:off x="5638801" y="617220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考生名册</a:t>
            </a:r>
          </a:p>
        </p:txBody>
      </p:sp>
      <p:sp>
        <p:nvSpPr>
          <p:cNvPr id="62476" name="Line 12"/>
          <p:cNvSpPr>
            <a:spLocks noChangeShapeType="1"/>
          </p:cNvSpPr>
          <p:nvPr/>
        </p:nvSpPr>
        <p:spPr bwMode="auto">
          <a:xfrm>
            <a:off x="5486400" y="6172200"/>
            <a:ext cx="19812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2477" name="Line 13"/>
          <p:cNvSpPr>
            <a:spLocks noChangeShapeType="1"/>
          </p:cNvSpPr>
          <p:nvPr/>
        </p:nvSpPr>
        <p:spPr bwMode="auto">
          <a:xfrm>
            <a:off x="5562600" y="6781800"/>
            <a:ext cx="1905000" cy="0"/>
          </a:xfrm>
          <a:prstGeom prst="line">
            <a:avLst/>
          </a:prstGeom>
          <a:noFill/>
          <a:ln w="12700">
            <a:solidFill>
              <a:schemeClr val="hlink"/>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2478" name="Rectangle 14"/>
          <p:cNvSpPr>
            <a:spLocks noChangeArrowheads="1"/>
          </p:cNvSpPr>
          <p:nvPr/>
        </p:nvSpPr>
        <p:spPr bwMode="auto">
          <a:xfrm>
            <a:off x="5562600" y="685800"/>
            <a:ext cx="20320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正确</a:t>
            </a:r>
          </a:p>
          <a:p>
            <a:pPr algn="ctr"/>
            <a:r>
              <a:rPr lang="zh-CN" altLang="en-US" sz="3200" b="1">
                <a:latin typeface="宋体" panose="02010600030101010101" pitchFamily="2" charset="-122"/>
              </a:rPr>
              <a:t>成绩清单</a:t>
            </a:r>
          </a:p>
        </p:txBody>
      </p:sp>
      <p:sp>
        <p:nvSpPr>
          <p:cNvPr id="62479" name="Oval 15"/>
          <p:cNvSpPr>
            <a:spLocks noChangeArrowheads="1"/>
          </p:cNvSpPr>
          <p:nvPr/>
        </p:nvSpPr>
        <p:spPr bwMode="auto">
          <a:xfrm>
            <a:off x="7620000" y="4114800"/>
            <a:ext cx="1676400" cy="1676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80" name="Rectangle 16"/>
          <p:cNvSpPr>
            <a:spLocks noChangeArrowheads="1"/>
          </p:cNvSpPr>
          <p:nvPr/>
        </p:nvSpPr>
        <p:spPr bwMode="auto">
          <a:xfrm>
            <a:off x="7721600" y="4495800"/>
            <a:ext cx="16002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制作</a:t>
            </a:r>
          </a:p>
          <a:p>
            <a:pPr algn="ctr"/>
            <a:r>
              <a:rPr lang="zh-CN" altLang="en-US" sz="3200" b="1">
                <a:latin typeface="宋体" panose="02010600030101010101" pitchFamily="2" charset="-122"/>
              </a:rPr>
              <a:t>通知单</a:t>
            </a:r>
          </a:p>
        </p:txBody>
      </p:sp>
      <p:sp>
        <p:nvSpPr>
          <p:cNvPr id="62481" name="Rectangle 17"/>
          <p:cNvSpPr>
            <a:spLocks noChangeArrowheads="1"/>
          </p:cNvSpPr>
          <p:nvPr/>
        </p:nvSpPr>
        <p:spPr bwMode="auto">
          <a:xfrm>
            <a:off x="8077201" y="4144963"/>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latin typeface="宋体" panose="02010600030101010101" pitchFamily="2" charset="-122"/>
              </a:rPr>
              <a:t>2.3</a:t>
            </a:r>
          </a:p>
        </p:txBody>
      </p:sp>
      <p:sp>
        <p:nvSpPr>
          <p:cNvPr id="62482" name="Oval 18"/>
          <p:cNvSpPr>
            <a:spLocks noChangeArrowheads="1"/>
          </p:cNvSpPr>
          <p:nvPr/>
        </p:nvSpPr>
        <p:spPr bwMode="auto">
          <a:xfrm>
            <a:off x="3810000" y="3962400"/>
            <a:ext cx="1981200" cy="1676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83" name="Rectangle 19"/>
          <p:cNvSpPr>
            <a:spLocks noChangeArrowheads="1"/>
          </p:cNvSpPr>
          <p:nvPr/>
        </p:nvSpPr>
        <p:spPr bwMode="auto">
          <a:xfrm>
            <a:off x="3886200" y="4343400"/>
            <a:ext cx="19050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分析</a:t>
            </a:r>
          </a:p>
          <a:p>
            <a:pPr algn="ctr"/>
            <a:r>
              <a:rPr lang="zh-CN" altLang="en-US" sz="3200" b="1">
                <a:latin typeface="宋体" panose="02010600030101010101" pitchFamily="2" charset="-122"/>
              </a:rPr>
              <a:t>统计成绩</a:t>
            </a:r>
          </a:p>
        </p:txBody>
      </p:sp>
      <p:sp>
        <p:nvSpPr>
          <p:cNvPr id="62484" name="Rectangle 20"/>
          <p:cNvSpPr>
            <a:spLocks noChangeArrowheads="1"/>
          </p:cNvSpPr>
          <p:nvPr/>
        </p:nvSpPr>
        <p:spPr bwMode="auto">
          <a:xfrm>
            <a:off x="4343401" y="3962400"/>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latin typeface="宋体" panose="02010600030101010101" pitchFamily="2" charset="-122"/>
              </a:rPr>
              <a:t>2.4</a:t>
            </a:r>
          </a:p>
        </p:txBody>
      </p:sp>
      <p:sp>
        <p:nvSpPr>
          <p:cNvPr id="62485" name="Oval 21"/>
          <p:cNvSpPr>
            <a:spLocks noChangeArrowheads="1"/>
          </p:cNvSpPr>
          <p:nvPr/>
        </p:nvSpPr>
        <p:spPr bwMode="auto">
          <a:xfrm>
            <a:off x="1524000" y="3962400"/>
            <a:ext cx="1981200" cy="16764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86" name="Rectangle 22"/>
          <p:cNvSpPr>
            <a:spLocks noChangeArrowheads="1"/>
          </p:cNvSpPr>
          <p:nvPr/>
        </p:nvSpPr>
        <p:spPr bwMode="auto">
          <a:xfrm>
            <a:off x="1600200" y="4267200"/>
            <a:ext cx="19050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分析</a:t>
            </a:r>
          </a:p>
          <a:p>
            <a:pPr algn="ctr"/>
            <a:r>
              <a:rPr lang="zh-CN" altLang="en-US" sz="3200" b="1">
                <a:latin typeface="宋体" panose="02010600030101010101" pitchFamily="2" charset="-122"/>
              </a:rPr>
              <a:t>试题难度</a:t>
            </a:r>
          </a:p>
        </p:txBody>
      </p:sp>
      <p:sp>
        <p:nvSpPr>
          <p:cNvPr id="62487" name="Rectangle 23"/>
          <p:cNvSpPr>
            <a:spLocks noChangeArrowheads="1"/>
          </p:cNvSpPr>
          <p:nvPr/>
        </p:nvSpPr>
        <p:spPr bwMode="auto">
          <a:xfrm>
            <a:off x="2101851" y="3840163"/>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a:latin typeface="宋体" panose="02010600030101010101" pitchFamily="2" charset="-122"/>
              </a:rPr>
              <a:t>2.5</a:t>
            </a:r>
          </a:p>
        </p:txBody>
      </p:sp>
      <p:sp>
        <p:nvSpPr>
          <p:cNvPr id="62488" name="Rectangle 24"/>
          <p:cNvSpPr>
            <a:spLocks noChangeArrowheads="1"/>
          </p:cNvSpPr>
          <p:nvPr/>
        </p:nvSpPr>
        <p:spPr bwMode="auto">
          <a:xfrm>
            <a:off x="5257800" y="2819400"/>
            <a:ext cx="2717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试题得分清单</a:t>
            </a:r>
          </a:p>
        </p:txBody>
      </p:sp>
      <p:sp>
        <p:nvSpPr>
          <p:cNvPr id="62489" name="Line 25"/>
          <p:cNvSpPr>
            <a:spLocks noChangeShapeType="1"/>
          </p:cNvSpPr>
          <p:nvPr/>
        </p:nvSpPr>
        <p:spPr bwMode="auto">
          <a:xfrm>
            <a:off x="5486400" y="2819400"/>
            <a:ext cx="22860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2490" name="Line 26"/>
          <p:cNvSpPr>
            <a:spLocks noChangeShapeType="1"/>
          </p:cNvSpPr>
          <p:nvPr/>
        </p:nvSpPr>
        <p:spPr bwMode="auto">
          <a:xfrm>
            <a:off x="5486400" y="3429000"/>
            <a:ext cx="2286000" cy="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2491" name="Line 27"/>
          <p:cNvSpPr>
            <a:spLocks noChangeShapeType="1"/>
          </p:cNvSpPr>
          <p:nvPr/>
        </p:nvSpPr>
        <p:spPr bwMode="auto">
          <a:xfrm flipH="1" flipV="1">
            <a:off x="9372600" y="1752600"/>
            <a:ext cx="1270000" cy="0"/>
          </a:xfrm>
          <a:prstGeom prst="line">
            <a:avLst/>
          </a:prstGeom>
          <a:noFill/>
          <a:ln w="254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2" name="Line 28"/>
          <p:cNvSpPr>
            <a:spLocks noChangeShapeType="1"/>
          </p:cNvSpPr>
          <p:nvPr/>
        </p:nvSpPr>
        <p:spPr bwMode="auto">
          <a:xfrm flipH="1" flipV="1">
            <a:off x="9296400" y="5181600"/>
            <a:ext cx="13716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3" name="Line 29"/>
          <p:cNvSpPr>
            <a:spLocks noChangeShapeType="1"/>
          </p:cNvSpPr>
          <p:nvPr/>
        </p:nvSpPr>
        <p:spPr bwMode="auto">
          <a:xfrm flipH="1">
            <a:off x="5181600" y="3429000"/>
            <a:ext cx="1066800" cy="609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4" name="Rectangle 30"/>
          <p:cNvSpPr>
            <a:spLocks noChangeArrowheads="1"/>
          </p:cNvSpPr>
          <p:nvPr/>
        </p:nvSpPr>
        <p:spPr bwMode="auto">
          <a:xfrm>
            <a:off x="9220200" y="4038600"/>
            <a:ext cx="15240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考生</a:t>
            </a:r>
          </a:p>
          <a:p>
            <a:pPr algn="ctr"/>
            <a:r>
              <a:rPr lang="zh-CN" altLang="en-US" sz="3200" b="1">
                <a:latin typeface="宋体" panose="02010600030101010101" pitchFamily="2" charset="-122"/>
              </a:rPr>
              <a:t>通知单</a:t>
            </a:r>
          </a:p>
        </p:txBody>
      </p:sp>
      <p:sp>
        <p:nvSpPr>
          <p:cNvPr id="62495" name="Rectangle 31"/>
          <p:cNvSpPr>
            <a:spLocks noChangeArrowheads="1"/>
          </p:cNvSpPr>
          <p:nvPr/>
        </p:nvSpPr>
        <p:spPr bwMode="auto">
          <a:xfrm>
            <a:off x="1676400" y="5791200"/>
            <a:ext cx="14478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难度</a:t>
            </a:r>
          </a:p>
          <a:p>
            <a:pPr algn="ctr"/>
            <a:r>
              <a:rPr lang="zh-CN" altLang="en-US" sz="3200" b="1">
                <a:latin typeface="宋体" panose="02010600030101010101" pitchFamily="2" charset="-122"/>
              </a:rPr>
              <a:t>分析表</a:t>
            </a:r>
          </a:p>
        </p:txBody>
      </p:sp>
      <p:sp>
        <p:nvSpPr>
          <p:cNvPr id="62496" name="Rectangle 32"/>
          <p:cNvSpPr>
            <a:spLocks noChangeArrowheads="1"/>
          </p:cNvSpPr>
          <p:nvPr/>
        </p:nvSpPr>
        <p:spPr bwMode="auto">
          <a:xfrm>
            <a:off x="9372600" y="685800"/>
            <a:ext cx="12954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latin typeface="宋体" panose="02010600030101010101" pitchFamily="2" charset="-122"/>
              </a:rPr>
              <a:t>合格</a:t>
            </a:r>
          </a:p>
          <a:p>
            <a:r>
              <a:rPr lang="zh-CN" altLang="en-US" sz="3200" b="1">
                <a:latin typeface="宋体" panose="02010600030101010101" pitchFamily="2" charset="-122"/>
              </a:rPr>
              <a:t>标准</a:t>
            </a:r>
          </a:p>
        </p:txBody>
      </p:sp>
      <p:sp>
        <p:nvSpPr>
          <p:cNvPr id="62497" name="Line 33"/>
          <p:cNvSpPr>
            <a:spLocks noChangeShapeType="1"/>
          </p:cNvSpPr>
          <p:nvPr/>
        </p:nvSpPr>
        <p:spPr bwMode="auto">
          <a:xfrm flipH="1">
            <a:off x="1524000" y="5562600"/>
            <a:ext cx="533400" cy="12954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8" name="Line 34"/>
          <p:cNvSpPr>
            <a:spLocks noChangeShapeType="1"/>
          </p:cNvSpPr>
          <p:nvPr/>
        </p:nvSpPr>
        <p:spPr bwMode="auto">
          <a:xfrm flipH="1">
            <a:off x="3733800" y="5562600"/>
            <a:ext cx="533400" cy="12954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9" name="Rectangle 35"/>
          <p:cNvSpPr>
            <a:spLocks noChangeArrowheads="1"/>
          </p:cNvSpPr>
          <p:nvPr/>
        </p:nvSpPr>
        <p:spPr bwMode="auto">
          <a:xfrm>
            <a:off x="3886200" y="5715000"/>
            <a:ext cx="14478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分类</a:t>
            </a:r>
          </a:p>
          <a:p>
            <a:pPr algn="ctr"/>
            <a:r>
              <a:rPr lang="zh-CN" altLang="en-US" sz="3200" b="1">
                <a:latin typeface="宋体" panose="02010600030101010101" pitchFamily="2" charset="-122"/>
              </a:rPr>
              <a:t>统计表</a:t>
            </a:r>
          </a:p>
        </p:txBody>
      </p:sp>
      <p:sp>
        <p:nvSpPr>
          <p:cNvPr id="62500" name="Line 36"/>
          <p:cNvSpPr>
            <a:spLocks noChangeShapeType="1"/>
          </p:cNvSpPr>
          <p:nvPr/>
        </p:nvSpPr>
        <p:spPr bwMode="auto">
          <a:xfrm flipH="1">
            <a:off x="6858000" y="5181600"/>
            <a:ext cx="762000" cy="99060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1" name="Line 37"/>
          <p:cNvSpPr>
            <a:spLocks noChangeShapeType="1"/>
          </p:cNvSpPr>
          <p:nvPr/>
        </p:nvSpPr>
        <p:spPr bwMode="auto">
          <a:xfrm>
            <a:off x="5791200" y="5181600"/>
            <a:ext cx="609600" cy="99060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2" name="Line 38"/>
          <p:cNvSpPr>
            <a:spLocks noChangeShapeType="1"/>
          </p:cNvSpPr>
          <p:nvPr/>
        </p:nvSpPr>
        <p:spPr bwMode="auto">
          <a:xfrm flipH="1" flipV="1">
            <a:off x="1828800" y="1828800"/>
            <a:ext cx="1828800" cy="0"/>
          </a:xfrm>
          <a:prstGeom prst="line">
            <a:avLst/>
          </a:prstGeom>
          <a:noFill/>
          <a:ln w="25400">
            <a:solidFill>
              <a:schemeClr val="hlink"/>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3" name="Rectangle 39"/>
          <p:cNvSpPr>
            <a:spLocks noChangeArrowheads="1"/>
          </p:cNvSpPr>
          <p:nvPr/>
        </p:nvSpPr>
        <p:spPr bwMode="auto">
          <a:xfrm>
            <a:off x="1600200" y="1143000"/>
            <a:ext cx="203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成绩清单</a:t>
            </a:r>
          </a:p>
        </p:txBody>
      </p:sp>
      <p:sp>
        <p:nvSpPr>
          <p:cNvPr id="62504" name="Rectangle 40"/>
          <p:cNvSpPr>
            <a:spLocks noChangeArrowheads="1"/>
          </p:cNvSpPr>
          <p:nvPr/>
        </p:nvSpPr>
        <p:spPr bwMode="auto">
          <a:xfrm>
            <a:off x="2511425" y="2397126"/>
            <a:ext cx="203200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latin typeface="宋体" panose="02010600030101010101" pitchFamily="2" charset="-122"/>
              </a:rPr>
              <a:t>错误</a:t>
            </a:r>
          </a:p>
          <a:p>
            <a:pPr algn="ctr"/>
            <a:r>
              <a:rPr lang="zh-CN" altLang="en-US" b="1">
                <a:latin typeface="宋体" panose="02010600030101010101" pitchFamily="2" charset="-122"/>
              </a:rPr>
              <a:t>成绩清单</a:t>
            </a:r>
          </a:p>
        </p:txBody>
      </p:sp>
      <p:sp>
        <p:nvSpPr>
          <p:cNvPr id="62505" name="Line 41"/>
          <p:cNvSpPr>
            <a:spLocks noChangeShapeType="1"/>
          </p:cNvSpPr>
          <p:nvPr/>
        </p:nvSpPr>
        <p:spPr bwMode="auto">
          <a:xfrm>
            <a:off x="5638800" y="2209800"/>
            <a:ext cx="609600" cy="609600"/>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6" name="Rectangle 42"/>
          <p:cNvSpPr>
            <a:spLocks noChangeArrowheads="1"/>
          </p:cNvSpPr>
          <p:nvPr/>
        </p:nvSpPr>
        <p:spPr bwMode="auto">
          <a:xfrm>
            <a:off x="8305800" y="2514600"/>
            <a:ext cx="203200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latin typeface="宋体" panose="02010600030101010101" pitchFamily="2" charset="-122"/>
              </a:rPr>
              <a:t>经审定的</a:t>
            </a:r>
          </a:p>
          <a:p>
            <a:pPr algn="ctr"/>
            <a:r>
              <a:rPr lang="zh-CN" altLang="en-US" sz="3200" b="1">
                <a:latin typeface="宋体" panose="02010600030101010101" pitchFamily="2" charset="-122"/>
              </a:rPr>
              <a:t>成绩清单</a:t>
            </a:r>
          </a:p>
        </p:txBody>
      </p:sp>
      <p:sp>
        <p:nvSpPr>
          <p:cNvPr id="62507" name="Rectangle 43"/>
          <p:cNvSpPr>
            <a:spLocks noChangeArrowheads="1"/>
          </p:cNvSpPr>
          <p:nvPr/>
        </p:nvSpPr>
        <p:spPr bwMode="auto">
          <a:xfrm>
            <a:off x="1524000" y="0"/>
            <a:ext cx="4495800" cy="711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4000" b="1" i="1">
                <a:latin typeface="黑体" panose="02010609060101010101" pitchFamily="49" charset="-122"/>
                <a:ea typeface="黑体" panose="02010609060101010101" pitchFamily="49" charset="-122"/>
              </a:rPr>
              <a:t>一层数据流图 </a:t>
            </a:r>
            <a:r>
              <a:rPr lang="en-US" altLang="zh-CN" sz="4000" b="1" i="1">
                <a:latin typeface="黑体" panose="02010609060101010101" pitchFamily="49" charset="-122"/>
                <a:ea typeface="黑体" panose="02010609060101010101" pitchFamily="49" charset="-122"/>
              </a:rPr>
              <a:t>(b)</a:t>
            </a:r>
          </a:p>
        </p:txBody>
      </p:sp>
      <p:sp>
        <p:nvSpPr>
          <p:cNvPr id="62508" name="Freeform 44"/>
          <p:cNvSpPr>
            <a:spLocks/>
          </p:cNvSpPr>
          <p:nvPr/>
        </p:nvSpPr>
        <p:spPr bwMode="auto">
          <a:xfrm>
            <a:off x="2895600" y="2209800"/>
            <a:ext cx="838200" cy="330200"/>
          </a:xfrm>
          <a:custGeom>
            <a:avLst/>
            <a:gdLst>
              <a:gd name="T0" fmla="*/ 838200 w 528"/>
              <a:gd name="T1" fmla="*/ 0 h 208"/>
              <a:gd name="T2" fmla="*/ 609600 w 528"/>
              <a:gd name="T3" fmla="*/ 152400 h 208"/>
              <a:gd name="T4" fmla="*/ 228600 w 528"/>
              <a:gd name="T5" fmla="*/ 304800 h 208"/>
              <a:gd name="T6" fmla="*/ 0 w 528"/>
              <a:gd name="T7" fmla="*/ 30480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8" h="208">
                <a:moveTo>
                  <a:pt x="528" y="0"/>
                </a:moveTo>
                <a:cubicBezTo>
                  <a:pt x="488" y="32"/>
                  <a:pt x="448" y="64"/>
                  <a:pt x="384" y="96"/>
                </a:cubicBezTo>
                <a:cubicBezTo>
                  <a:pt x="320" y="128"/>
                  <a:pt x="208" y="176"/>
                  <a:pt x="144" y="192"/>
                </a:cubicBezTo>
                <a:cubicBezTo>
                  <a:pt x="80" y="208"/>
                  <a:pt x="24" y="192"/>
                  <a:pt x="0" y="192"/>
                </a:cubicBezTo>
              </a:path>
            </a:pathLst>
          </a:custGeom>
          <a:noFill/>
          <a:ln w="25400">
            <a:solidFill>
              <a:srgbClr val="FF0000"/>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257374863"/>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052735" y="609600"/>
            <a:ext cx="7907241" cy="1143000"/>
          </a:xfrm>
        </p:spPr>
        <p:txBody>
          <a:bodyPr/>
          <a:lstStyle/>
          <a:p>
            <a:pPr>
              <a:defRPr/>
            </a:pPr>
            <a:r>
              <a:rPr lang="en-US" altLang="zh-CN" sz="4000" dirty="0" smtClean="0"/>
              <a:t>DFD</a:t>
            </a:r>
            <a:r>
              <a:rPr lang="zh-CN" altLang="en-US" sz="4000" dirty="0"/>
              <a:t>的改进</a:t>
            </a:r>
          </a:p>
        </p:txBody>
      </p:sp>
      <p:sp>
        <p:nvSpPr>
          <p:cNvPr id="63491" name="Rectangle 3"/>
          <p:cNvSpPr>
            <a:spLocks noGrp="1" noChangeArrowheads="1"/>
          </p:cNvSpPr>
          <p:nvPr>
            <p:ph idx="1"/>
          </p:nvPr>
        </p:nvSpPr>
        <p:spPr>
          <a:xfrm>
            <a:off x="2514600" y="2133600"/>
            <a:ext cx="6248400" cy="2362200"/>
          </a:xfrm>
        </p:spPr>
        <p:txBody>
          <a:bodyPr/>
          <a:lstStyle/>
          <a:p>
            <a:pPr algn="just"/>
            <a:r>
              <a:rPr lang="zh-CN" altLang="en-US" sz="3600">
                <a:latin typeface="宋体" panose="02010600030101010101" pitchFamily="2" charset="-122"/>
              </a:rPr>
              <a:t>检查正确性</a:t>
            </a:r>
          </a:p>
          <a:p>
            <a:pPr algn="just"/>
            <a:r>
              <a:rPr lang="zh-CN" altLang="en-US" sz="3600">
                <a:latin typeface="宋体" panose="02010600030101010101" pitchFamily="2" charset="-122"/>
              </a:rPr>
              <a:t>提高易理解性</a:t>
            </a:r>
          </a:p>
          <a:p>
            <a:pPr algn="just"/>
            <a:r>
              <a:rPr lang="zh-CN" altLang="en-US" sz="3600">
                <a:latin typeface="宋体" panose="02010600030101010101" pitchFamily="2" charset="-122"/>
              </a:rPr>
              <a:t>重新分解</a:t>
            </a:r>
          </a:p>
        </p:txBody>
      </p:sp>
    </p:spTree>
    <p:extLst>
      <p:ext uri="{BB962C8B-B14F-4D97-AF65-F5344CB8AC3E}">
        <p14:creationId xmlns:p14="http://schemas.microsoft.com/office/powerpoint/2010/main" val="6115221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2732089" y="609600"/>
            <a:ext cx="7227887" cy="1143000"/>
          </a:xfrm>
        </p:spPr>
        <p:txBody>
          <a:bodyPr/>
          <a:lstStyle/>
          <a:p>
            <a:pPr>
              <a:defRPr/>
            </a:pPr>
            <a:r>
              <a:rPr lang="en-US" altLang="zh-CN" sz="4000" dirty="0"/>
              <a:t>1</a:t>
            </a:r>
            <a:r>
              <a:rPr lang="zh-CN" altLang="en-US" sz="4000" dirty="0"/>
              <a:t>）</a:t>
            </a:r>
            <a:r>
              <a:rPr lang="zh-CN" altLang="en-US" sz="4000" dirty="0">
                <a:latin typeface="宋体" pitchFamily="2" charset="-122"/>
              </a:rPr>
              <a:t>检查正确性</a:t>
            </a:r>
          </a:p>
        </p:txBody>
      </p:sp>
      <p:sp>
        <p:nvSpPr>
          <p:cNvPr id="64515" name="Rectangle 3"/>
          <p:cNvSpPr>
            <a:spLocks noGrp="1" noChangeArrowheads="1"/>
          </p:cNvSpPr>
          <p:nvPr>
            <p:ph idx="1"/>
          </p:nvPr>
        </p:nvSpPr>
        <p:spPr>
          <a:xfrm>
            <a:off x="998376" y="1981200"/>
            <a:ext cx="9364824" cy="3352800"/>
          </a:xfrm>
        </p:spPr>
        <p:txBody>
          <a:bodyPr/>
          <a:lstStyle/>
          <a:p>
            <a:pPr algn="just">
              <a:buFontTx/>
              <a:buNone/>
            </a:pPr>
            <a:r>
              <a:rPr lang="zh-CN" altLang="en-US" sz="3600" dirty="0" smtClean="0">
                <a:latin typeface="宋体" panose="02010600030101010101" pitchFamily="2" charset="-122"/>
              </a:rPr>
              <a:t>    分析员</a:t>
            </a:r>
            <a:r>
              <a:rPr lang="zh-CN" altLang="en-US" sz="3600" dirty="0">
                <a:latin typeface="宋体" panose="02010600030101010101" pitchFamily="2" charset="-122"/>
              </a:rPr>
              <a:t>可以从以下几个角度来检查</a:t>
            </a:r>
            <a:r>
              <a:rPr lang="en-US" altLang="zh-CN" sz="3600" dirty="0">
                <a:latin typeface="宋体" panose="02010600030101010101" pitchFamily="2" charset="-122"/>
              </a:rPr>
              <a:t>DFD</a:t>
            </a:r>
            <a:r>
              <a:rPr lang="zh-CN" altLang="en-US" sz="3600" dirty="0">
                <a:latin typeface="宋体" panose="02010600030101010101" pitchFamily="2" charset="-122"/>
              </a:rPr>
              <a:t>的正确性：</a:t>
            </a:r>
          </a:p>
          <a:p>
            <a:pPr algn="just"/>
            <a:r>
              <a:rPr lang="zh-CN" altLang="en-US" sz="3600" dirty="0">
                <a:latin typeface="宋体" panose="02010600030101010101" pitchFamily="2" charset="-122"/>
              </a:rPr>
              <a:t> 数据守恒</a:t>
            </a:r>
          </a:p>
          <a:p>
            <a:pPr algn="just"/>
            <a:r>
              <a:rPr lang="zh-CN" altLang="en-US" sz="3600" dirty="0">
                <a:latin typeface="宋体" panose="02010600030101010101" pitchFamily="2" charset="-122"/>
              </a:rPr>
              <a:t> 数据存储的使用</a:t>
            </a:r>
          </a:p>
          <a:p>
            <a:pPr algn="just"/>
            <a:r>
              <a:rPr lang="zh-CN" altLang="en-US" sz="3600" dirty="0">
                <a:latin typeface="宋体" panose="02010600030101010101" pitchFamily="2" charset="-122"/>
              </a:rPr>
              <a:t> 父图和子图的平衡</a:t>
            </a:r>
          </a:p>
        </p:txBody>
      </p:sp>
    </p:spTree>
    <p:extLst>
      <p:ext uri="{BB962C8B-B14F-4D97-AF65-F5344CB8AC3E}">
        <p14:creationId xmlns:p14="http://schemas.microsoft.com/office/powerpoint/2010/main" val="38510967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2732089" y="609600"/>
            <a:ext cx="7227887" cy="1143000"/>
          </a:xfrm>
        </p:spPr>
        <p:txBody>
          <a:bodyPr/>
          <a:lstStyle/>
          <a:p>
            <a:pPr>
              <a:defRPr/>
            </a:pPr>
            <a:r>
              <a:rPr lang="zh-CN" altLang="en-US" sz="4000" u="sng"/>
              <a:t>数据守恒</a:t>
            </a:r>
          </a:p>
        </p:txBody>
      </p:sp>
      <p:sp>
        <p:nvSpPr>
          <p:cNvPr id="65539" name="Rectangle 3"/>
          <p:cNvSpPr>
            <a:spLocks noGrp="1" noChangeArrowheads="1"/>
          </p:cNvSpPr>
          <p:nvPr>
            <p:ph idx="1"/>
          </p:nvPr>
        </p:nvSpPr>
        <p:spPr>
          <a:xfrm>
            <a:off x="970384" y="1676400"/>
            <a:ext cx="10580914" cy="4876800"/>
          </a:xfrm>
        </p:spPr>
        <p:txBody>
          <a:bodyPr/>
          <a:lstStyle/>
          <a:p>
            <a:pPr algn="just">
              <a:buFontTx/>
              <a:buNone/>
            </a:pPr>
            <a:r>
              <a:rPr lang="zh-CN" altLang="en-US" dirty="0" smtClean="0">
                <a:latin typeface="宋体" panose="02010600030101010101" pitchFamily="2" charset="-122"/>
              </a:rPr>
              <a:t>数据不守恒的情况有两种：</a:t>
            </a:r>
          </a:p>
          <a:p>
            <a:pPr algn="just">
              <a:buFontTx/>
              <a:buNone/>
            </a:pPr>
            <a:r>
              <a:rPr lang="zh-CN" altLang="en-US" b="1" dirty="0">
                <a:latin typeface="宋体" panose="02010600030101010101" pitchFamily="2" charset="-122"/>
              </a:rPr>
              <a:t>一</a:t>
            </a:r>
            <a:r>
              <a:rPr lang="zh-CN" altLang="en-US" dirty="0">
                <a:latin typeface="宋体" panose="02010600030101010101" pitchFamily="2" charset="-122"/>
              </a:rPr>
              <a:t>是某个加工输出的数据并无相应的数据来源，可能是某些数据流被遗漏了。</a:t>
            </a:r>
          </a:p>
          <a:p>
            <a:pPr algn="just">
              <a:buFontTx/>
              <a:buNone/>
            </a:pPr>
            <a:endParaRPr lang="zh-CN" altLang="en-US" dirty="0">
              <a:latin typeface="宋体" panose="02010600030101010101" pitchFamily="2" charset="-122"/>
            </a:endParaRPr>
          </a:p>
          <a:p>
            <a:pPr algn="just">
              <a:buFontTx/>
              <a:buNone/>
            </a:pPr>
            <a:endParaRPr lang="zh-CN" altLang="en-US" dirty="0">
              <a:latin typeface="宋体" panose="02010600030101010101" pitchFamily="2" charset="-122"/>
            </a:endParaRPr>
          </a:p>
          <a:p>
            <a:pPr algn="just">
              <a:buFontTx/>
              <a:buNone/>
            </a:pPr>
            <a:endParaRPr lang="zh-CN" altLang="en-US" dirty="0">
              <a:latin typeface="宋体" panose="02010600030101010101" pitchFamily="2" charset="-122"/>
            </a:endParaRPr>
          </a:p>
          <a:p>
            <a:pPr algn="just">
              <a:buFontTx/>
              <a:buNone/>
            </a:pPr>
            <a:r>
              <a:rPr lang="zh-CN" altLang="en-US" dirty="0" smtClean="0">
                <a:latin typeface="宋体" panose="02010600030101010101" pitchFamily="2" charset="-122"/>
              </a:rPr>
              <a:t>    </a:t>
            </a:r>
            <a:r>
              <a:rPr lang="zh-CN" altLang="en-US" dirty="0">
                <a:latin typeface="宋体" panose="02010600030101010101" pitchFamily="2" charset="-122"/>
              </a:rPr>
              <a:t>运动员名单</a:t>
            </a:r>
            <a:r>
              <a:rPr lang="en-US" altLang="zh-CN" dirty="0">
                <a:latin typeface="宋体" panose="02010600030101010101" pitchFamily="2" charset="-122"/>
              </a:rPr>
              <a:t>=</a:t>
            </a:r>
            <a:r>
              <a:rPr lang="zh-CN" altLang="en-US" dirty="0">
                <a:latin typeface="宋体" panose="02010600030101010101" pitchFamily="2" charset="-122"/>
              </a:rPr>
              <a:t>队名</a:t>
            </a:r>
            <a:r>
              <a:rPr lang="en-US" altLang="zh-CN" dirty="0">
                <a:latin typeface="宋体" panose="02010600030101010101" pitchFamily="2" charset="-122"/>
              </a:rPr>
              <a:t>+ </a:t>
            </a:r>
            <a:r>
              <a:rPr lang="zh-CN" altLang="en-US" dirty="0">
                <a:latin typeface="宋体" panose="02010600030101010101" pitchFamily="2" charset="-122"/>
              </a:rPr>
              <a:t>姓名</a:t>
            </a:r>
            <a:r>
              <a:rPr lang="en-US" altLang="zh-CN" dirty="0">
                <a:latin typeface="宋体" panose="02010600030101010101" pitchFamily="2" charset="-122"/>
              </a:rPr>
              <a:t>+ </a:t>
            </a:r>
            <a:r>
              <a:rPr lang="zh-CN" altLang="en-US" dirty="0">
                <a:latin typeface="宋体" panose="02010600030101010101" pitchFamily="2" charset="-122"/>
              </a:rPr>
              <a:t>项目</a:t>
            </a:r>
          </a:p>
          <a:p>
            <a:pPr algn="just">
              <a:buFontTx/>
              <a:buNone/>
            </a:pPr>
            <a:r>
              <a:rPr lang="zh-CN" altLang="en-US" dirty="0">
                <a:latin typeface="宋体" panose="02010600030101010101" pitchFamily="2" charset="-122"/>
              </a:rPr>
              <a:t>     项目参加者</a:t>
            </a:r>
            <a:r>
              <a:rPr lang="en-US" altLang="zh-CN" dirty="0">
                <a:latin typeface="宋体" panose="02010600030101010101" pitchFamily="2" charset="-122"/>
              </a:rPr>
              <a:t>=</a:t>
            </a:r>
            <a:r>
              <a:rPr lang="zh-CN" altLang="en-US" dirty="0">
                <a:latin typeface="宋体" panose="02010600030101010101" pitchFamily="2" charset="-122"/>
              </a:rPr>
              <a:t>项目</a:t>
            </a:r>
            <a:r>
              <a:rPr lang="en-US" altLang="zh-CN" dirty="0">
                <a:latin typeface="宋体" panose="02010600030101010101" pitchFamily="2" charset="-122"/>
              </a:rPr>
              <a:t>+ </a:t>
            </a:r>
            <a:r>
              <a:rPr lang="zh-CN" altLang="en-US" dirty="0">
                <a:latin typeface="宋体" panose="02010600030101010101" pitchFamily="2" charset="-122"/>
              </a:rPr>
              <a:t>姓名</a:t>
            </a:r>
            <a:r>
              <a:rPr lang="en-US" altLang="zh-CN" dirty="0">
                <a:latin typeface="宋体" panose="02010600030101010101" pitchFamily="2" charset="-122"/>
              </a:rPr>
              <a:t>+ </a:t>
            </a:r>
            <a:r>
              <a:rPr lang="zh-CN" altLang="en-US" dirty="0">
                <a:latin typeface="宋体" panose="02010600030101010101" pitchFamily="2" charset="-122"/>
              </a:rPr>
              <a:t>运动员号</a:t>
            </a:r>
          </a:p>
          <a:p>
            <a:pPr algn="just">
              <a:buFontTx/>
              <a:buNone/>
            </a:pPr>
            <a:r>
              <a:rPr lang="zh-CN" altLang="en-US" dirty="0">
                <a:latin typeface="宋体" panose="02010600030101010101" pitchFamily="2" charset="-122"/>
              </a:rPr>
              <a:t>  </a:t>
            </a:r>
            <a:r>
              <a:rPr lang="zh-CN" altLang="en-US" dirty="0">
                <a:latin typeface="Times New Roman" panose="02020603050405020304" pitchFamily="18" charset="0"/>
              </a:rPr>
              <a:t>“</a:t>
            </a:r>
            <a:r>
              <a:rPr lang="zh-CN" altLang="en-US" dirty="0">
                <a:latin typeface="宋体" panose="02010600030101010101" pitchFamily="2" charset="-122"/>
              </a:rPr>
              <a:t>运动员号</a:t>
            </a:r>
            <a:r>
              <a:rPr lang="zh-CN" altLang="en-US" dirty="0">
                <a:latin typeface="Times New Roman" panose="02020603050405020304" pitchFamily="18" charset="0"/>
              </a:rPr>
              <a:t>”</a:t>
            </a:r>
            <a:r>
              <a:rPr lang="zh-CN" altLang="en-US" dirty="0">
                <a:latin typeface="宋体" panose="02010600030101010101" pitchFamily="2" charset="-122"/>
              </a:rPr>
              <a:t>并无数据来源</a:t>
            </a:r>
          </a:p>
        </p:txBody>
      </p:sp>
      <p:grpSp>
        <p:nvGrpSpPr>
          <p:cNvPr id="65540" name="Group 4"/>
          <p:cNvGrpSpPr>
            <a:grpSpLocks/>
          </p:cNvGrpSpPr>
          <p:nvPr/>
        </p:nvGrpSpPr>
        <p:grpSpPr bwMode="auto">
          <a:xfrm>
            <a:off x="4041775" y="2820436"/>
            <a:ext cx="4311650" cy="1600200"/>
            <a:chOff x="1586" y="1920"/>
            <a:chExt cx="2716" cy="1008"/>
          </a:xfrm>
        </p:grpSpPr>
        <p:sp>
          <p:nvSpPr>
            <p:cNvPr id="65542" name="AutoShape 5"/>
            <p:cNvSpPr>
              <a:spLocks noChangeArrowheads="1"/>
            </p:cNvSpPr>
            <p:nvPr/>
          </p:nvSpPr>
          <p:spPr bwMode="auto">
            <a:xfrm>
              <a:off x="2496" y="2256"/>
              <a:ext cx="864" cy="67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决定</a:t>
              </a:r>
            </a:p>
            <a:p>
              <a:pPr algn="ctr" eaLnBrk="1" hangingPunct="1"/>
              <a:r>
                <a:rPr lang="zh-CN" altLang="en-US" sz="2000"/>
                <a:t>比赛名单</a:t>
              </a:r>
            </a:p>
          </p:txBody>
        </p:sp>
        <p:sp>
          <p:nvSpPr>
            <p:cNvPr id="65543" name="Line 6"/>
            <p:cNvSpPr>
              <a:spLocks noChangeShapeType="1"/>
            </p:cNvSpPr>
            <p:nvPr/>
          </p:nvSpPr>
          <p:spPr bwMode="auto">
            <a:xfrm>
              <a:off x="1728" y="2160"/>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4" name="Text Box 7"/>
            <p:cNvSpPr txBox="1">
              <a:spLocks noChangeArrowheads="1"/>
            </p:cNvSpPr>
            <p:nvPr/>
          </p:nvSpPr>
          <p:spPr bwMode="auto">
            <a:xfrm>
              <a:off x="1728" y="1920"/>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t>运动员名单</a:t>
              </a:r>
            </a:p>
          </p:txBody>
        </p:sp>
        <p:sp>
          <p:nvSpPr>
            <p:cNvPr id="65545" name="Line 8"/>
            <p:cNvSpPr>
              <a:spLocks noChangeShapeType="1"/>
            </p:cNvSpPr>
            <p:nvPr/>
          </p:nvSpPr>
          <p:spPr bwMode="auto">
            <a:xfrm>
              <a:off x="1586" y="2618"/>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6" name="Line 9"/>
            <p:cNvSpPr>
              <a:spLocks noChangeShapeType="1"/>
            </p:cNvSpPr>
            <p:nvPr/>
          </p:nvSpPr>
          <p:spPr bwMode="auto">
            <a:xfrm>
              <a:off x="3360" y="2640"/>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7" name="Text Box 10"/>
            <p:cNvSpPr txBox="1">
              <a:spLocks noChangeArrowheads="1"/>
            </p:cNvSpPr>
            <p:nvPr/>
          </p:nvSpPr>
          <p:spPr bwMode="auto">
            <a:xfrm>
              <a:off x="3342" y="2372"/>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项目参加者</a:t>
              </a:r>
            </a:p>
          </p:txBody>
        </p:sp>
        <p:sp>
          <p:nvSpPr>
            <p:cNvPr id="65548" name="Text Box 11"/>
            <p:cNvSpPr txBox="1">
              <a:spLocks noChangeArrowheads="1"/>
            </p:cNvSpPr>
            <p:nvPr/>
          </p:nvSpPr>
          <p:spPr bwMode="auto">
            <a:xfrm>
              <a:off x="1728" y="2392"/>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项目</a:t>
              </a:r>
            </a:p>
          </p:txBody>
        </p:sp>
        <p:sp>
          <p:nvSpPr>
            <p:cNvPr id="65549" name="Freeform 12"/>
            <p:cNvSpPr>
              <a:spLocks/>
            </p:cNvSpPr>
            <p:nvPr/>
          </p:nvSpPr>
          <p:spPr bwMode="auto">
            <a:xfrm>
              <a:off x="2144" y="2160"/>
              <a:ext cx="400" cy="288"/>
            </a:xfrm>
            <a:custGeom>
              <a:avLst/>
              <a:gdLst>
                <a:gd name="T0" fmla="*/ 16 w 400"/>
                <a:gd name="T1" fmla="*/ 0 h 288"/>
                <a:gd name="T2" fmla="*/ 64 w 400"/>
                <a:gd name="T3" fmla="*/ 144 h 288"/>
                <a:gd name="T4" fmla="*/ 400 w 400"/>
                <a:gd name="T5" fmla="*/ 288 h 288"/>
                <a:gd name="T6" fmla="*/ 0 60000 65536"/>
                <a:gd name="T7" fmla="*/ 0 60000 65536"/>
                <a:gd name="T8" fmla="*/ 0 60000 65536"/>
              </a:gdLst>
              <a:ahLst/>
              <a:cxnLst>
                <a:cxn ang="T6">
                  <a:pos x="T0" y="T1"/>
                </a:cxn>
                <a:cxn ang="T7">
                  <a:pos x="T2" y="T3"/>
                </a:cxn>
                <a:cxn ang="T8">
                  <a:pos x="T4" y="T5"/>
                </a:cxn>
              </a:cxnLst>
              <a:rect l="0" t="0" r="r" b="b"/>
              <a:pathLst>
                <a:path w="400" h="288">
                  <a:moveTo>
                    <a:pt x="16" y="0"/>
                  </a:moveTo>
                  <a:cubicBezTo>
                    <a:pt x="8" y="48"/>
                    <a:pt x="0" y="96"/>
                    <a:pt x="64" y="144"/>
                  </a:cubicBezTo>
                  <a:cubicBezTo>
                    <a:pt x="128" y="192"/>
                    <a:pt x="344" y="264"/>
                    <a:pt x="400" y="288"/>
                  </a:cubicBezTo>
                </a:path>
              </a:pathLst>
            </a:custGeom>
            <a:noFill/>
            <a:ln w="9525">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392620563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732089" y="609600"/>
            <a:ext cx="7227887" cy="1143000"/>
          </a:xfrm>
        </p:spPr>
        <p:txBody>
          <a:bodyPr/>
          <a:lstStyle/>
          <a:p>
            <a:pPr>
              <a:defRPr/>
            </a:pPr>
            <a:r>
              <a:rPr lang="zh-CN" altLang="en-US" sz="4000" u="sng"/>
              <a:t>数据守恒</a:t>
            </a:r>
          </a:p>
        </p:txBody>
      </p:sp>
      <p:sp>
        <p:nvSpPr>
          <p:cNvPr id="66563" name="Rectangle 3"/>
          <p:cNvSpPr>
            <a:spLocks noGrp="1" noChangeArrowheads="1"/>
          </p:cNvSpPr>
          <p:nvPr>
            <p:ph idx="1"/>
          </p:nvPr>
        </p:nvSpPr>
        <p:spPr>
          <a:xfrm>
            <a:off x="1063690" y="1752600"/>
            <a:ext cx="10403632" cy="4800600"/>
          </a:xfrm>
        </p:spPr>
        <p:txBody>
          <a:bodyPr>
            <a:normAutofit/>
          </a:bodyPr>
          <a:lstStyle/>
          <a:p>
            <a:pPr algn="just">
              <a:lnSpc>
                <a:spcPct val="90000"/>
              </a:lnSpc>
              <a:buFontTx/>
              <a:buNone/>
            </a:pPr>
            <a:r>
              <a:rPr lang="en-US" altLang="zh-CN" sz="3600" dirty="0">
                <a:latin typeface="宋体" panose="02010600030101010101" pitchFamily="2" charset="-122"/>
              </a:rPr>
              <a:t>  </a:t>
            </a:r>
            <a:r>
              <a:rPr lang="zh-CN" altLang="en-US" b="1" dirty="0">
                <a:latin typeface="宋体" panose="02010600030101010101" pitchFamily="2" charset="-122"/>
              </a:rPr>
              <a:t>二</a:t>
            </a:r>
            <a:r>
              <a:rPr lang="zh-CN" altLang="en-US" dirty="0">
                <a:latin typeface="宋体" panose="02010600030101010101" pitchFamily="2" charset="-122"/>
              </a:rPr>
              <a:t>是，一个加工的输入并没有用到，这不一定是错误。可与用户进一步讨论，是否属于多余的数据流。</a:t>
            </a:r>
          </a:p>
          <a:p>
            <a:pPr algn="just">
              <a:lnSpc>
                <a:spcPct val="90000"/>
              </a:lnSpc>
              <a:buFontTx/>
              <a:buNone/>
            </a:pPr>
            <a:endParaRPr lang="zh-CN" altLang="en-US" dirty="0">
              <a:latin typeface="宋体" panose="02010600030101010101" pitchFamily="2" charset="-122"/>
            </a:endParaRPr>
          </a:p>
          <a:p>
            <a:pPr algn="just">
              <a:lnSpc>
                <a:spcPct val="90000"/>
              </a:lnSpc>
              <a:buFontTx/>
              <a:buNone/>
            </a:pPr>
            <a:endParaRPr lang="zh-CN" altLang="en-US" dirty="0">
              <a:latin typeface="宋体" panose="02010600030101010101" pitchFamily="2" charset="-122"/>
            </a:endParaRPr>
          </a:p>
          <a:p>
            <a:pPr algn="just">
              <a:lnSpc>
                <a:spcPct val="90000"/>
              </a:lnSpc>
              <a:buFontTx/>
              <a:buNone/>
            </a:pPr>
            <a:r>
              <a:rPr lang="zh-CN" altLang="en-US" dirty="0">
                <a:latin typeface="宋体" panose="02010600030101010101" pitchFamily="2" charset="-122"/>
              </a:rPr>
              <a:t>     </a:t>
            </a:r>
          </a:p>
          <a:p>
            <a:pPr algn="just">
              <a:lnSpc>
                <a:spcPct val="90000"/>
              </a:lnSpc>
              <a:buFontTx/>
              <a:buNone/>
            </a:pPr>
            <a:r>
              <a:rPr lang="zh-CN" altLang="en-US" dirty="0">
                <a:latin typeface="宋体" panose="02010600030101010101" pitchFamily="2" charset="-122"/>
              </a:rPr>
              <a:t>     订货单</a:t>
            </a:r>
            <a:r>
              <a:rPr lang="en-US" altLang="zh-CN" dirty="0">
                <a:latin typeface="宋体" panose="02010600030101010101" pitchFamily="2" charset="-122"/>
              </a:rPr>
              <a:t>=</a:t>
            </a:r>
            <a:r>
              <a:rPr lang="zh-CN" altLang="en-US" dirty="0">
                <a:latin typeface="宋体" panose="02010600030101010101" pitchFamily="2" charset="-122"/>
              </a:rPr>
              <a:t>单位名</a:t>
            </a:r>
            <a:r>
              <a:rPr lang="en-US" altLang="zh-CN" dirty="0">
                <a:latin typeface="宋体" panose="02010600030101010101" pitchFamily="2" charset="-122"/>
              </a:rPr>
              <a:t>+ </a:t>
            </a:r>
            <a:r>
              <a:rPr lang="zh-CN" altLang="en-US" dirty="0">
                <a:latin typeface="宋体" panose="02010600030101010101" pitchFamily="2" charset="-122"/>
              </a:rPr>
              <a:t>货名</a:t>
            </a:r>
            <a:r>
              <a:rPr lang="en-US" altLang="zh-CN" dirty="0">
                <a:latin typeface="宋体" panose="02010600030101010101" pitchFamily="2" charset="-122"/>
              </a:rPr>
              <a:t>+ </a:t>
            </a:r>
            <a:r>
              <a:rPr lang="zh-CN" altLang="en-US" dirty="0">
                <a:latin typeface="宋体" panose="02010600030101010101" pitchFamily="2" charset="-122"/>
              </a:rPr>
              <a:t>货号</a:t>
            </a:r>
            <a:r>
              <a:rPr lang="en-US" altLang="zh-CN" dirty="0">
                <a:latin typeface="宋体" panose="02010600030101010101" pitchFamily="2" charset="-122"/>
              </a:rPr>
              <a:t>+ </a:t>
            </a:r>
            <a:r>
              <a:rPr lang="zh-CN" altLang="en-US" dirty="0">
                <a:latin typeface="宋体" panose="02010600030101010101" pitchFamily="2" charset="-122"/>
              </a:rPr>
              <a:t>数量</a:t>
            </a:r>
          </a:p>
          <a:p>
            <a:pPr algn="just">
              <a:lnSpc>
                <a:spcPct val="90000"/>
              </a:lnSpc>
              <a:buFontTx/>
              <a:buNone/>
            </a:pPr>
            <a:r>
              <a:rPr lang="zh-CN" altLang="en-US" dirty="0">
                <a:latin typeface="宋体" panose="02010600030101010101" pitchFamily="2" charset="-122"/>
              </a:rPr>
              <a:t>     价目</a:t>
            </a:r>
            <a:r>
              <a:rPr lang="en-US" altLang="zh-CN" dirty="0">
                <a:latin typeface="宋体" panose="02010600030101010101" pitchFamily="2" charset="-122"/>
              </a:rPr>
              <a:t>=</a:t>
            </a:r>
            <a:r>
              <a:rPr lang="zh-CN" altLang="en-US" dirty="0">
                <a:latin typeface="宋体" panose="02010600030101010101" pitchFamily="2" charset="-122"/>
              </a:rPr>
              <a:t>货名</a:t>
            </a:r>
            <a:r>
              <a:rPr lang="en-US" altLang="zh-CN" dirty="0">
                <a:latin typeface="宋体" panose="02010600030101010101" pitchFamily="2" charset="-122"/>
              </a:rPr>
              <a:t>+ </a:t>
            </a:r>
            <a:r>
              <a:rPr lang="zh-CN" altLang="en-US" dirty="0">
                <a:latin typeface="宋体" panose="02010600030101010101" pitchFamily="2" charset="-122"/>
              </a:rPr>
              <a:t>单价</a:t>
            </a:r>
          </a:p>
          <a:p>
            <a:pPr algn="just">
              <a:lnSpc>
                <a:spcPct val="90000"/>
              </a:lnSpc>
              <a:buFontTx/>
              <a:buNone/>
            </a:pPr>
            <a:r>
              <a:rPr lang="zh-CN" altLang="en-US" dirty="0">
                <a:latin typeface="宋体" panose="02010600030101010101" pitchFamily="2" charset="-122"/>
              </a:rPr>
              <a:t>     发票</a:t>
            </a:r>
            <a:r>
              <a:rPr lang="en-US" altLang="zh-CN" dirty="0">
                <a:latin typeface="宋体" panose="02010600030101010101" pitchFamily="2" charset="-122"/>
              </a:rPr>
              <a:t>=</a:t>
            </a:r>
            <a:r>
              <a:rPr lang="zh-CN" altLang="en-US" dirty="0">
                <a:latin typeface="宋体" panose="02010600030101010101" pitchFamily="2" charset="-122"/>
              </a:rPr>
              <a:t>单位名</a:t>
            </a:r>
            <a:r>
              <a:rPr lang="en-US" altLang="zh-CN" dirty="0">
                <a:latin typeface="宋体" panose="02010600030101010101" pitchFamily="2" charset="-122"/>
              </a:rPr>
              <a:t>+ </a:t>
            </a:r>
            <a:r>
              <a:rPr lang="zh-CN" altLang="en-US" dirty="0">
                <a:latin typeface="宋体" panose="02010600030101010101" pitchFamily="2" charset="-122"/>
              </a:rPr>
              <a:t>货名</a:t>
            </a:r>
            <a:r>
              <a:rPr lang="en-US" altLang="zh-CN" dirty="0">
                <a:latin typeface="宋体" panose="02010600030101010101" pitchFamily="2" charset="-122"/>
              </a:rPr>
              <a:t>+ </a:t>
            </a:r>
            <a:r>
              <a:rPr lang="zh-CN" altLang="en-US" dirty="0">
                <a:latin typeface="宋体" panose="02010600030101010101" pitchFamily="2" charset="-122"/>
              </a:rPr>
              <a:t>数量</a:t>
            </a:r>
            <a:r>
              <a:rPr lang="en-US" altLang="zh-CN" dirty="0">
                <a:latin typeface="宋体" panose="02010600030101010101" pitchFamily="2" charset="-122"/>
              </a:rPr>
              <a:t>+ </a:t>
            </a:r>
            <a:r>
              <a:rPr lang="zh-CN" altLang="en-US" dirty="0">
                <a:latin typeface="宋体" panose="02010600030101010101" pitchFamily="2" charset="-122"/>
              </a:rPr>
              <a:t>单价</a:t>
            </a:r>
            <a:r>
              <a:rPr lang="en-US" altLang="zh-CN" dirty="0">
                <a:latin typeface="宋体" panose="02010600030101010101" pitchFamily="2" charset="-122"/>
              </a:rPr>
              <a:t>+ </a:t>
            </a:r>
            <a:r>
              <a:rPr lang="zh-CN" altLang="en-US" dirty="0">
                <a:latin typeface="宋体" panose="02010600030101010101" pitchFamily="2" charset="-122"/>
              </a:rPr>
              <a:t>总计</a:t>
            </a:r>
          </a:p>
          <a:p>
            <a:pPr algn="just">
              <a:lnSpc>
                <a:spcPct val="90000"/>
              </a:lnSpc>
              <a:buFontTx/>
              <a:buNone/>
            </a:pPr>
            <a:r>
              <a:rPr lang="zh-CN" altLang="en-US" dirty="0">
                <a:latin typeface="宋体" panose="02010600030101010101" pitchFamily="2" charset="-122"/>
              </a:rPr>
              <a:t>  经商量，</a:t>
            </a:r>
            <a:r>
              <a:rPr lang="zh-CN" altLang="en-US" dirty="0">
                <a:latin typeface="Times New Roman" panose="02020603050405020304" pitchFamily="18" charset="0"/>
              </a:rPr>
              <a:t>“</a:t>
            </a:r>
            <a:r>
              <a:rPr lang="zh-CN" altLang="en-US" dirty="0">
                <a:latin typeface="宋体" panose="02010600030101010101" pitchFamily="2" charset="-122"/>
              </a:rPr>
              <a:t>货号</a:t>
            </a:r>
            <a:r>
              <a:rPr lang="zh-CN" altLang="en-US" dirty="0">
                <a:latin typeface="Times New Roman" panose="02020603050405020304" pitchFamily="18" charset="0"/>
              </a:rPr>
              <a:t>”</a:t>
            </a:r>
            <a:r>
              <a:rPr lang="zh-CN" altLang="en-US" dirty="0">
                <a:latin typeface="宋体" panose="02010600030101010101" pitchFamily="2" charset="-122"/>
              </a:rPr>
              <a:t>确属多余，故删去。</a:t>
            </a:r>
          </a:p>
        </p:txBody>
      </p:sp>
      <p:grpSp>
        <p:nvGrpSpPr>
          <p:cNvPr id="66564" name="Group 4"/>
          <p:cNvGrpSpPr>
            <a:grpSpLocks/>
          </p:cNvGrpSpPr>
          <p:nvPr/>
        </p:nvGrpSpPr>
        <p:grpSpPr bwMode="auto">
          <a:xfrm>
            <a:off x="3911729" y="2880308"/>
            <a:ext cx="4264025" cy="1463675"/>
            <a:chOff x="1584" y="2304"/>
            <a:chExt cx="2686" cy="922"/>
          </a:xfrm>
        </p:grpSpPr>
        <p:sp>
          <p:nvSpPr>
            <p:cNvPr id="66566" name="AutoShape 5"/>
            <p:cNvSpPr>
              <a:spLocks noChangeArrowheads="1"/>
            </p:cNvSpPr>
            <p:nvPr/>
          </p:nvSpPr>
          <p:spPr bwMode="auto">
            <a:xfrm>
              <a:off x="2494" y="2304"/>
              <a:ext cx="864" cy="67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开发票</a:t>
              </a:r>
            </a:p>
          </p:txBody>
        </p:sp>
        <p:sp>
          <p:nvSpPr>
            <p:cNvPr id="66567" name="Line 6"/>
            <p:cNvSpPr>
              <a:spLocks noChangeShapeType="1"/>
            </p:cNvSpPr>
            <p:nvPr/>
          </p:nvSpPr>
          <p:spPr bwMode="auto">
            <a:xfrm>
              <a:off x="3372" y="3216"/>
              <a:ext cx="5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568" name="Text Box 7"/>
            <p:cNvSpPr txBox="1">
              <a:spLocks noChangeArrowheads="1"/>
            </p:cNvSpPr>
            <p:nvPr/>
          </p:nvSpPr>
          <p:spPr bwMode="auto">
            <a:xfrm>
              <a:off x="3476" y="2976"/>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价目</a:t>
              </a:r>
            </a:p>
          </p:txBody>
        </p:sp>
        <p:sp>
          <p:nvSpPr>
            <p:cNvPr id="66569" name="Line 8"/>
            <p:cNvSpPr>
              <a:spLocks noChangeShapeType="1"/>
            </p:cNvSpPr>
            <p:nvPr/>
          </p:nvSpPr>
          <p:spPr bwMode="auto">
            <a:xfrm>
              <a:off x="1584" y="2666"/>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570" name="Line 9"/>
            <p:cNvSpPr>
              <a:spLocks noChangeShapeType="1"/>
            </p:cNvSpPr>
            <p:nvPr/>
          </p:nvSpPr>
          <p:spPr bwMode="auto">
            <a:xfrm>
              <a:off x="3358" y="2688"/>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571" name="Text Box 10"/>
            <p:cNvSpPr txBox="1">
              <a:spLocks noChangeArrowheads="1"/>
            </p:cNvSpPr>
            <p:nvPr/>
          </p:nvSpPr>
          <p:spPr bwMode="auto">
            <a:xfrm>
              <a:off x="3504" y="2440"/>
              <a:ext cx="4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发票</a:t>
              </a:r>
            </a:p>
          </p:txBody>
        </p:sp>
        <p:sp>
          <p:nvSpPr>
            <p:cNvPr id="66572" name="Text Box 11"/>
            <p:cNvSpPr txBox="1">
              <a:spLocks noChangeArrowheads="1"/>
            </p:cNvSpPr>
            <p:nvPr/>
          </p:nvSpPr>
          <p:spPr bwMode="auto">
            <a:xfrm>
              <a:off x="1714" y="243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订货单</a:t>
              </a:r>
            </a:p>
          </p:txBody>
        </p:sp>
        <p:sp>
          <p:nvSpPr>
            <p:cNvPr id="66573" name="Freeform 12"/>
            <p:cNvSpPr>
              <a:spLocks/>
            </p:cNvSpPr>
            <p:nvPr/>
          </p:nvSpPr>
          <p:spPr bwMode="auto">
            <a:xfrm>
              <a:off x="3196" y="2870"/>
              <a:ext cx="336" cy="336"/>
            </a:xfrm>
            <a:custGeom>
              <a:avLst/>
              <a:gdLst>
                <a:gd name="T0" fmla="*/ 288 w 336"/>
                <a:gd name="T1" fmla="*/ 336 h 336"/>
                <a:gd name="T2" fmla="*/ 288 w 336"/>
                <a:gd name="T3" fmla="*/ 240 h 336"/>
                <a:gd name="T4" fmla="*/ 0 w 336"/>
                <a:gd name="T5" fmla="*/ 0 h 336"/>
                <a:gd name="T6" fmla="*/ 0 60000 65536"/>
                <a:gd name="T7" fmla="*/ 0 60000 65536"/>
                <a:gd name="T8" fmla="*/ 0 60000 65536"/>
              </a:gdLst>
              <a:ahLst/>
              <a:cxnLst>
                <a:cxn ang="T6">
                  <a:pos x="T0" y="T1"/>
                </a:cxn>
                <a:cxn ang="T7">
                  <a:pos x="T2" y="T3"/>
                </a:cxn>
                <a:cxn ang="T8">
                  <a:pos x="T4" y="T5"/>
                </a:cxn>
              </a:cxnLst>
              <a:rect l="0" t="0" r="r" b="b"/>
              <a:pathLst>
                <a:path w="336" h="336">
                  <a:moveTo>
                    <a:pt x="288" y="336"/>
                  </a:moveTo>
                  <a:cubicBezTo>
                    <a:pt x="312" y="316"/>
                    <a:pt x="336" y="296"/>
                    <a:pt x="288" y="240"/>
                  </a:cubicBezTo>
                  <a:cubicBezTo>
                    <a:pt x="240" y="184"/>
                    <a:pt x="48" y="40"/>
                    <a:pt x="0" y="0"/>
                  </a:cubicBezTo>
                </a:path>
              </a:pathLst>
            </a:custGeom>
            <a:noFill/>
            <a:ln w="9525">
              <a:solidFill>
                <a:schemeClr val="tx1"/>
              </a:solidFill>
              <a:round/>
              <a:headEnd type="non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6565" name="Line 13"/>
          <p:cNvSpPr>
            <a:spLocks noChangeShapeType="1"/>
          </p:cNvSpPr>
          <p:nvPr/>
        </p:nvSpPr>
        <p:spPr bwMode="auto">
          <a:xfrm>
            <a:off x="7162800" y="5029200"/>
            <a:ext cx="838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831260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1.1.4 </a:t>
            </a:r>
            <a:r>
              <a:rPr lang="zh-CN" altLang="en-US" dirty="0">
                <a:latin typeface="仿宋" panose="02010609060101010101" pitchFamily="49" charset="-122"/>
                <a:ea typeface="仿宋" panose="02010609060101010101" pitchFamily="49" charset="-122"/>
              </a:rPr>
              <a:t>模型的</a:t>
            </a:r>
            <a:r>
              <a:rPr lang="zh-CN" altLang="en-US" dirty="0" smtClean="0">
                <a:latin typeface="仿宋" panose="02010609060101010101" pitchFamily="49" charset="-122"/>
                <a:ea typeface="仿宋" panose="02010609060101010101" pitchFamily="49" charset="-122"/>
              </a:rPr>
              <a:t>分类</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抽象分类</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fontScale="62500" lnSpcReduction="20000"/>
          </a:bodyPr>
          <a:lstStyle/>
          <a:p>
            <a:pPr>
              <a:lnSpc>
                <a:spcPct val="120000"/>
              </a:lnSpc>
            </a:pPr>
            <a:r>
              <a:rPr lang="zh-CN" altLang="en-US" dirty="0">
                <a:latin typeface="仿宋" panose="02010609060101010101" pitchFamily="49" charset="-122"/>
                <a:ea typeface="仿宋" panose="02010609060101010101" pitchFamily="49" charset="-122"/>
              </a:rPr>
              <a:t>从抽象的角度看，可把模型分为三类，即概念模型、逻辑模型和物理模型。模型的这种分类方法，能帮助我们在构造模型的时候，从概念上由浅入深，条理清楚，步骤扼要。</a:t>
            </a:r>
          </a:p>
          <a:p>
            <a:pPr>
              <a:lnSpc>
                <a:spcPct val="120000"/>
              </a:lnSpc>
            </a:pPr>
            <a:r>
              <a:rPr lang="zh-CN" altLang="en-US" b="1" dirty="0">
                <a:latin typeface="仿宋" panose="02010609060101010101" pitchFamily="49" charset="-122"/>
                <a:ea typeface="仿宋" panose="02010609060101010101" pitchFamily="49" charset="-122"/>
              </a:rPr>
              <a:t>概念模型 </a:t>
            </a:r>
          </a:p>
          <a:p>
            <a:pPr>
              <a:lnSpc>
                <a:spcPct val="120000"/>
              </a:lnSpc>
            </a:pPr>
            <a:r>
              <a:rPr lang="zh-CN" altLang="en-US" dirty="0">
                <a:latin typeface="仿宋" panose="02010609060101010101" pitchFamily="49" charset="-122"/>
                <a:ea typeface="仿宋" panose="02010609060101010101" pitchFamily="49" charset="-122"/>
              </a:rPr>
              <a:t>概念模型是最抽象的模型，它是人们根据所要达到的目标和所具备的领域知识、经验等构造出来的。它可能很不完善，甚至无法实现，但它表述了对象系统的主要特征，描绘了其大致的轮廓，并对以后模拟、认识对象系统有深刻的意义。</a:t>
            </a:r>
          </a:p>
          <a:p>
            <a:pPr>
              <a:lnSpc>
                <a:spcPct val="120000"/>
              </a:lnSpc>
            </a:pPr>
            <a:r>
              <a:rPr lang="zh-CN" altLang="en-US" b="1" dirty="0">
                <a:latin typeface="仿宋" panose="02010609060101010101" pitchFamily="49" charset="-122"/>
                <a:ea typeface="仿宋" panose="02010609060101010101" pitchFamily="49" charset="-122"/>
              </a:rPr>
              <a:t>逻辑模型</a:t>
            </a:r>
            <a:r>
              <a:rPr lang="zh-CN" altLang="en-US" dirty="0">
                <a:latin typeface="仿宋" panose="02010609060101010101" pitchFamily="49" charset="-122"/>
                <a:ea typeface="仿宋" panose="02010609060101010101" pitchFamily="49" charset="-122"/>
              </a:rPr>
              <a:t> </a:t>
            </a:r>
          </a:p>
          <a:p>
            <a:pPr>
              <a:lnSpc>
                <a:spcPct val="120000"/>
              </a:lnSpc>
            </a:pPr>
            <a:r>
              <a:rPr lang="zh-CN" altLang="en-US" dirty="0">
                <a:latin typeface="仿宋" panose="02010609060101010101" pitchFamily="49" charset="-122"/>
                <a:ea typeface="仿宋" panose="02010609060101010101" pitchFamily="49" charset="-122"/>
              </a:rPr>
              <a:t>逻辑模型是在概念模型的基础上构造出来的，其在原理上是行得通的。它考虑了模型总体的合理性、结构的合理性和实现的可行性，但它只是在逻辑上说明对象系统，而没有具体的细节。　</a:t>
            </a:r>
          </a:p>
          <a:p>
            <a:pPr>
              <a:lnSpc>
                <a:spcPct val="120000"/>
              </a:lnSpc>
            </a:pPr>
            <a:r>
              <a:rPr lang="zh-CN" altLang="en-US" b="1" dirty="0">
                <a:latin typeface="仿宋" panose="02010609060101010101" pitchFamily="49" charset="-122"/>
                <a:ea typeface="仿宋" panose="02010609060101010101" pitchFamily="49" charset="-122"/>
              </a:rPr>
              <a:t>物理模型</a:t>
            </a:r>
            <a:r>
              <a:rPr lang="zh-CN" altLang="en-US" dirty="0">
                <a:latin typeface="仿宋" panose="02010609060101010101" pitchFamily="49" charset="-122"/>
                <a:ea typeface="仿宋" panose="02010609060101010101" pitchFamily="49" charset="-122"/>
              </a:rPr>
              <a:t> </a:t>
            </a:r>
          </a:p>
          <a:p>
            <a:pPr>
              <a:lnSpc>
                <a:spcPct val="120000"/>
              </a:lnSpc>
            </a:pPr>
            <a:r>
              <a:rPr lang="zh-CN" altLang="en-US" dirty="0">
                <a:latin typeface="仿宋" panose="02010609060101010101" pitchFamily="49" charset="-122"/>
                <a:ea typeface="仿宋" panose="02010609060101010101" pitchFamily="49" charset="-122"/>
              </a:rPr>
              <a:t>物理模型是一个完全确定了的模型，是一个可实现的、实在的模型。它在逻辑模型的基础上，经过对具体元件和具体细节的说明，构成了具有具体实现细节的合理的模型。 　</a:t>
            </a:r>
          </a:p>
        </p:txBody>
      </p:sp>
    </p:spTree>
    <p:extLst>
      <p:ext uri="{BB962C8B-B14F-4D97-AF65-F5344CB8AC3E}">
        <p14:creationId xmlns:p14="http://schemas.microsoft.com/office/powerpoint/2010/main" val="19009087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数据存储的使用</a:t>
            </a:r>
          </a:p>
        </p:txBody>
      </p:sp>
      <p:sp>
        <p:nvSpPr>
          <p:cNvPr id="67587" name="Rectangle 3"/>
          <p:cNvSpPr>
            <a:spLocks noGrp="1" noChangeArrowheads="1"/>
          </p:cNvSpPr>
          <p:nvPr>
            <p:ph idx="1"/>
          </p:nvPr>
        </p:nvSpPr>
        <p:spPr>
          <a:xfrm>
            <a:off x="1026367" y="1828800"/>
            <a:ext cx="9260633" cy="1219200"/>
          </a:xfrm>
        </p:spPr>
        <p:txBody>
          <a:bodyPr/>
          <a:lstStyle/>
          <a:p>
            <a:pPr algn="just">
              <a:buFontTx/>
              <a:buNone/>
            </a:pPr>
            <a:r>
              <a:rPr lang="en-US" altLang="zh-CN" sz="3600" dirty="0">
                <a:latin typeface="宋体" panose="02010600030101010101" pitchFamily="2" charset="-122"/>
              </a:rPr>
              <a:t>  </a:t>
            </a:r>
            <a:r>
              <a:rPr lang="zh-CN" altLang="en-US" dirty="0">
                <a:latin typeface="宋体" panose="02010600030101010101" pitchFamily="2" charset="-122"/>
              </a:rPr>
              <a:t>判断：是否存在</a:t>
            </a:r>
            <a:r>
              <a:rPr lang="zh-CN" altLang="en-US" b="1" dirty="0">
                <a:latin typeface="Times New Roman" panose="02020603050405020304" pitchFamily="18" charset="0"/>
              </a:rPr>
              <a:t>“</a:t>
            </a:r>
            <a:r>
              <a:rPr lang="zh-CN" altLang="en-US" b="1" dirty="0">
                <a:latin typeface="宋体" panose="02010600030101010101" pitchFamily="2" charset="-122"/>
              </a:rPr>
              <a:t>只读不写</a:t>
            </a:r>
            <a:r>
              <a:rPr lang="zh-CN" altLang="en-US" b="1" dirty="0">
                <a:latin typeface="Times New Roman" panose="02020603050405020304" pitchFamily="18" charset="0"/>
              </a:rPr>
              <a:t>”</a:t>
            </a:r>
            <a:r>
              <a:rPr lang="zh-CN" altLang="en-US" dirty="0">
                <a:latin typeface="宋体" panose="02010600030101010101" pitchFamily="2" charset="-122"/>
              </a:rPr>
              <a:t>或</a:t>
            </a:r>
            <a:r>
              <a:rPr lang="zh-CN" altLang="en-US" b="1" dirty="0">
                <a:latin typeface="Times New Roman" panose="02020603050405020304" pitchFamily="18" charset="0"/>
              </a:rPr>
              <a:t>“</a:t>
            </a:r>
            <a:r>
              <a:rPr lang="zh-CN" altLang="en-US" b="1" dirty="0">
                <a:latin typeface="宋体" panose="02010600030101010101" pitchFamily="2" charset="-122"/>
              </a:rPr>
              <a:t>只写不读</a:t>
            </a:r>
            <a:r>
              <a:rPr lang="zh-CN" altLang="en-US" b="1" dirty="0">
                <a:latin typeface="Times New Roman" panose="02020603050405020304" pitchFamily="18" charset="0"/>
              </a:rPr>
              <a:t>”</a:t>
            </a:r>
            <a:r>
              <a:rPr lang="zh-CN" altLang="en-US" dirty="0">
                <a:latin typeface="宋体" panose="02010600030101010101" pitchFamily="2" charset="-122"/>
              </a:rPr>
              <a:t>的数据存储  （</a:t>
            </a:r>
            <a:r>
              <a:rPr lang="zh-CN" altLang="en-US" dirty="0">
                <a:latin typeface="楷体_GB2312" pitchFamily="49" charset="-122"/>
                <a:ea typeface="楷体_GB2312" pitchFamily="49" charset="-122"/>
              </a:rPr>
              <a:t>注意在</a:t>
            </a:r>
            <a:r>
              <a:rPr lang="zh-CN" altLang="en-US" u="sng" dirty="0">
                <a:latin typeface="楷体_GB2312" pitchFamily="49" charset="-122"/>
                <a:ea typeface="楷体_GB2312" pitchFamily="49" charset="-122"/>
              </a:rPr>
              <a:t>所有的</a:t>
            </a:r>
            <a:r>
              <a:rPr lang="en-US" altLang="zh-CN" dirty="0">
                <a:latin typeface="楷体_GB2312" pitchFamily="49" charset="-122"/>
                <a:ea typeface="楷体_GB2312" pitchFamily="49" charset="-122"/>
              </a:rPr>
              <a:t>DFD</a:t>
            </a:r>
            <a:r>
              <a:rPr lang="zh-CN" altLang="en-US" dirty="0">
                <a:latin typeface="楷体_GB2312" pitchFamily="49" charset="-122"/>
                <a:ea typeface="楷体_GB2312" pitchFamily="49" charset="-122"/>
              </a:rPr>
              <a:t>中检查</a:t>
            </a:r>
            <a:r>
              <a:rPr lang="zh-CN" altLang="en-US" dirty="0">
                <a:latin typeface="宋体" panose="02010600030101010101" pitchFamily="2" charset="-122"/>
              </a:rPr>
              <a:t>）</a:t>
            </a:r>
          </a:p>
        </p:txBody>
      </p:sp>
      <p:grpSp>
        <p:nvGrpSpPr>
          <p:cNvPr id="67588" name="Group 4"/>
          <p:cNvGrpSpPr>
            <a:grpSpLocks/>
          </p:cNvGrpSpPr>
          <p:nvPr/>
        </p:nvGrpSpPr>
        <p:grpSpPr bwMode="auto">
          <a:xfrm>
            <a:off x="2362200" y="3035300"/>
            <a:ext cx="7467600" cy="3594100"/>
            <a:chOff x="528" y="1912"/>
            <a:chExt cx="4704" cy="2264"/>
          </a:xfrm>
        </p:grpSpPr>
        <p:sp>
          <p:nvSpPr>
            <p:cNvPr id="67590" name="Line 5"/>
            <p:cNvSpPr>
              <a:spLocks noChangeShapeType="1"/>
            </p:cNvSpPr>
            <p:nvPr/>
          </p:nvSpPr>
          <p:spPr bwMode="auto">
            <a:xfrm>
              <a:off x="2784" y="1920"/>
              <a:ext cx="0" cy="2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1" name="Line 6"/>
            <p:cNvSpPr>
              <a:spLocks noChangeShapeType="1"/>
            </p:cNvSpPr>
            <p:nvPr/>
          </p:nvSpPr>
          <p:spPr bwMode="auto">
            <a:xfrm>
              <a:off x="2756" y="1912"/>
              <a:ext cx="0" cy="220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2" name="AutoShape 7"/>
            <p:cNvSpPr>
              <a:spLocks noChangeArrowheads="1"/>
            </p:cNvSpPr>
            <p:nvPr/>
          </p:nvSpPr>
          <p:spPr bwMode="auto">
            <a:xfrm>
              <a:off x="834" y="2712"/>
              <a:ext cx="336"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a:t>
              </a:r>
            </a:p>
          </p:txBody>
        </p:sp>
        <p:sp>
          <p:nvSpPr>
            <p:cNvPr id="67593" name="AutoShape 8"/>
            <p:cNvSpPr>
              <a:spLocks noChangeArrowheads="1"/>
            </p:cNvSpPr>
            <p:nvPr/>
          </p:nvSpPr>
          <p:spPr bwMode="auto">
            <a:xfrm>
              <a:off x="1458" y="2424"/>
              <a:ext cx="336"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4</a:t>
              </a:r>
            </a:p>
          </p:txBody>
        </p:sp>
        <p:sp>
          <p:nvSpPr>
            <p:cNvPr id="67594" name="AutoShape 9"/>
            <p:cNvSpPr>
              <a:spLocks noChangeArrowheads="1"/>
            </p:cNvSpPr>
            <p:nvPr/>
          </p:nvSpPr>
          <p:spPr bwMode="auto">
            <a:xfrm>
              <a:off x="1410" y="3192"/>
              <a:ext cx="336"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a:t>
              </a:r>
            </a:p>
          </p:txBody>
        </p:sp>
        <p:sp>
          <p:nvSpPr>
            <p:cNvPr id="67595" name="AutoShape 10"/>
            <p:cNvSpPr>
              <a:spLocks noChangeArrowheads="1"/>
            </p:cNvSpPr>
            <p:nvPr/>
          </p:nvSpPr>
          <p:spPr bwMode="auto">
            <a:xfrm>
              <a:off x="2034" y="2952"/>
              <a:ext cx="336"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3</a:t>
              </a:r>
            </a:p>
          </p:txBody>
        </p:sp>
        <p:sp>
          <p:nvSpPr>
            <p:cNvPr id="67596" name="Line 11"/>
            <p:cNvSpPr>
              <a:spLocks noChangeShapeType="1"/>
            </p:cNvSpPr>
            <p:nvPr/>
          </p:nvSpPr>
          <p:spPr bwMode="auto">
            <a:xfrm>
              <a:off x="528" y="2928"/>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7" name="Line 12"/>
            <p:cNvSpPr>
              <a:spLocks noChangeShapeType="1"/>
            </p:cNvSpPr>
            <p:nvPr/>
          </p:nvSpPr>
          <p:spPr bwMode="auto">
            <a:xfrm flipV="1">
              <a:off x="1118" y="3504"/>
              <a:ext cx="33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8" name="Line 13"/>
            <p:cNvSpPr>
              <a:spLocks noChangeShapeType="1"/>
            </p:cNvSpPr>
            <p:nvPr/>
          </p:nvSpPr>
          <p:spPr bwMode="auto">
            <a:xfrm flipV="1">
              <a:off x="1738" y="3216"/>
              <a:ext cx="33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9" name="Line 14"/>
            <p:cNvSpPr>
              <a:spLocks noChangeShapeType="1"/>
            </p:cNvSpPr>
            <p:nvPr/>
          </p:nvSpPr>
          <p:spPr bwMode="auto">
            <a:xfrm flipV="1">
              <a:off x="2352" y="2832"/>
              <a:ext cx="24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0" name="Line 15"/>
            <p:cNvSpPr>
              <a:spLocks noChangeShapeType="1"/>
            </p:cNvSpPr>
            <p:nvPr/>
          </p:nvSpPr>
          <p:spPr bwMode="auto">
            <a:xfrm>
              <a:off x="2352" y="3168"/>
              <a:ext cx="28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1" name="Line 16"/>
            <p:cNvSpPr>
              <a:spLocks noChangeShapeType="1"/>
            </p:cNvSpPr>
            <p:nvPr/>
          </p:nvSpPr>
          <p:spPr bwMode="auto">
            <a:xfrm flipV="1">
              <a:off x="1776" y="2400"/>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2" name="Line 17"/>
            <p:cNvSpPr>
              <a:spLocks noChangeShapeType="1"/>
            </p:cNvSpPr>
            <p:nvPr/>
          </p:nvSpPr>
          <p:spPr bwMode="auto">
            <a:xfrm flipV="1">
              <a:off x="1152" y="2688"/>
              <a:ext cx="28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3" name="Line 18"/>
            <p:cNvSpPr>
              <a:spLocks noChangeShapeType="1"/>
            </p:cNvSpPr>
            <p:nvPr/>
          </p:nvSpPr>
          <p:spPr bwMode="auto">
            <a:xfrm>
              <a:off x="1152" y="3024"/>
              <a:ext cx="288"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4" name="Freeform 19"/>
            <p:cNvSpPr>
              <a:spLocks/>
            </p:cNvSpPr>
            <p:nvPr/>
          </p:nvSpPr>
          <p:spPr bwMode="auto">
            <a:xfrm>
              <a:off x="1728" y="2712"/>
              <a:ext cx="384" cy="264"/>
            </a:xfrm>
            <a:custGeom>
              <a:avLst/>
              <a:gdLst>
                <a:gd name="T0" fmla="*/ 0 w 384"/>
                <a:gd name="T1" fmla="*/ 24 h 264"/>
                <a:gd name="T2" fmla="*/ 96 w 384"/>
                <a:gd name="T3" fmla="*/ 24 h 264"/>
                <a:gd name="T4" fmla="*/ 336 w 384"/>
                <a:gd name="T5" fmla="*/ 168 h 264"/>
                <a:gd name="T6" fmla="*/ 384 w 384"/>
                <a:gd name="T7" fmla="*/ 264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264">
                  <a:moveTo>
                    <a:pt x="0" y="24"/>
                  </a:moveTo>
                  <a:cubicBezTo>
                    <a:pt x="20" y="12"/>
                    <a:pt x="40" y="0"/>
                    <a:pt x="96" y="24"/>
                  </a:cubicBezTo>
                  <a:cubicBezTo>
                    <a:pt x="152" y="48"/>
                    <a:pt x="288" y="128"/>
                    <a:pt x="336" y="168"/>
                  </a:cubicBezTo>
                  <a:cubicBezTo>
                    <a:pt x="384" y="208"/>
                    <a:pt x="376" y="248"/>
                    <a:pt x="384" y="264"/>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5" name="Freeform 20"/>
            <p:cNvSpPr>
              <a:spLocks/>
            </p:cNvSpPr>
            <p:nvPr/>
          </p:nvSpPr>
          <p:spPr bwMode="auto">
            <a:xfrm>
              <a:off x="1612" y="2764"/>
              <a:ext cx="200" cy="432"/>
            </a:xfrm>
            <a:custGeom>
              <a:avLst/>
              <a:gdLst>
                <a:gd name="T0" fmla="*/ 0 w 200"/>
                <a:gd name="T1" fmla="*/ 432 h 432"/>
                <a:gd name="T2" fmla="*/ 144 w 200"/>
                <a:gd name="T3" fmla="*/ 384 h 432"/>
                <a:gd name="T4" fmla="*/ 192 w 200"/>
                <a:gd name="T5" fmla="*/ 240 h 432"/>
                <a:gd name="T6" fmla="*/ 96 w 200"/>
                <a:gd name="T7" fmla="*/ 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 h="432">
                  <a:moveTo>
                    <a:pt x="0" y="432"/>
                  </a:moveTo>
                  <a:cubicBezTo>
                    <a:pt x="56" y="424"/>
                    <a:pt x="112" y="416"/>
                    <a:pt x="144" y="384"/>
                  </a:cubicBezTo>
                  <a:cubicBezTo>
                    <a:pt x="176" y="352"/>
                    <a:pt x="200" y="304"/>
                    <a:pt x="192" y="240"/>
                  </a:cubicBezTo>
                  <a:cubicBezTo>
                    <a:pt x="184" y="176"/>
                    <a:pt x="120" y="40"/>
                    <a:pt x="96" y="0"/>
                  </a:cubicBezTo>
                </a:path>
              </a:pathLst>
            </a:custGeom>
            <a:noFill/>
            <a:ln w="9525">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6" name="Text Box 21"/>
            <p:cNvSpPr txBox="1">
              <a:spLocks noChangeArrowheads="1"/>
            </p:cNvSpPr>
            <p:nvPr/>
          </p:nvSpPr>
          <p:spPr bwMode="auto">
            <a:xfrm>
              <a:off x="624" y="196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父图：</a:t>
              </a:r>
            </a:p>
          </p:txBody>
        </p:sp>
        <p:sp>
          <p:nvSpPr>
            <p:cNvPr id="67607" name="Text Box 22"/>
            <p:cNvSpPr txBox="1">
              <a:spLocks noChangeArrowheads="1"/>
            </p:cNvSpPr>
            <p:nvPr/>
          </p:nvSpPr>
          <p:spPr bwMode="auto">
            <a:xfrm>
              <a:off x="2916" y="201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子图：</a:t>
              </a:r>
            </a:p>
          </p:txBody>
        </p:sp>
        <p:sp>
          <p:nvSpPr>
            <p:cNvPr id="67608" name="AutoShape 23"/>
            <p:cNvSpPr>
              <a:spLocks noChangeArrowheads="1"/>
            </p:cNvSpPr>
            <p:nvPr/>
          </p:nvSpPr>
          <p:spPr bwMode="auto">
            <a:xfrm>
              <a:off x="3552" y="2400"/>
              <a:ext cx="432" cy="43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4.1</a:t>
              </a:r>
            </a:p>
          </p:txBody>
        </p:sp>
        <p:sp>
          <p:nvSpPr>
            <p:cNvPr id="67609" name="AutoShape 24"/>
            <p:cNvSpPr>
              <a:spLocks noChangeArrowheads="1"/>
            </p:cNvSpPr>
            <p:nvPr/>
          </p:nvSpPr>
          <p:spPr bwMode="auto">
            <a:xfrm>
              <a:off x="4464" y="2064"/>
              <a:ext cx="432" cy="43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4.3</a:t>
              </a:r>
            </a:p>
          </p:txBody>
        </p:sp>
        <p:sp>
          <p:nvSpPr>
            <p:cNvPr id="67610" name="AutoShape 25"/>
            <p:cNvSpPr>
              <a:spLocks noChangeArrowheads="1"/>
            </p:cNvSpPr>
            <p:nvPr/>
          </p:nvSpPr>
          <p:spPr bwMode="auto">
            <a:xfrm>
              <a:off x="4128" y="3264"/>
              <a:ext cx="432" cy="43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4.2</a:t>
              </a:r>
            </a:p>
          </p:txBody>
        </p:sp>
        <p:sp>
          <p:nvSpPr>
            <p:cNvPr id="67611" name="Line 26"/>
            <p:cNvSpPr>
              <a:spLocks noChangeShapeType="1"/>
            </p:cNvSpPr>
            <p:nvPr/>
          </p:nvSpPr>
          <p:spPr bwMode="auto">
            <a:xfrm>
              <a:off x="3360" y="3190"/>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12" name="Line 27"/>
            <p:cNvSpPr>
              <a:spLocks noChangeShapeType="1"/>
            </p:cNvSpPr>
            <p:nvPr/>
          </p:nvSpPr>
          <p:spPr bwMode="auto">
            <a:xfrm>
              <a:off x="3360" y="339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13" name="Text Box 28"/>
            <p:cNvSpPr txBox="1">
              <a:spLocks noChangeArrowheads="1"/>
            </p:cNvSpPr>
            <p:nvPr/>
          </p:nvSpPr>
          <p:spPr bwMode="auto">
            <a:xfrm>
              <a:off x="3408" y="318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XX</a:t>
              </a:r>
            </a:p>
          </p:txBody>
        </p:sp>
        <p:sp>
          <p:nvSpPr>
            <p:cNvPr id="67614" name="Line 29"/>
            <p:cNvSpPr>
              <a:spLocks noChangeShapeType="1"/>
            </p:cNvSpPr>
            <p:nvPr/>
          </p:nvSpPr>
          <p:spPr bwMode="auto">
            <a:xfrm>
              <a:off x="4464" y="278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15" name="Line 30"/>
            <p:cNvSpPr>
              <a:spLocks noChangeShapeType="1"/>
            </p:cNvSpPr>
            <p:nvPr/>
          </p:nvSpPr>
          <p:spPr bwMode="auto">
            <a:xfrm>
              <a:off x="4464" y="2992"/>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16" name="Text Box 31"/>
            <p:cNvSpPr txBox="1">
              <a:spLocks noChangeArrowheads="1"/>
            </p:cNvSpPr>
            <p:nvPr/>
          </p:nvSpPr>
          <p:spPr bwMode="auto">
            <a:xfrm>
              <a:off x="4512" y="2784"/>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YY</a:t>
              </a:r>
            </a:p>
          </p:txBody>
        </p:sp>
        <p:sp>
          <p:nvSpPr>
            <p:cNvPr id="67617" name="Line 32"/>
            <p:cNvSpPr>
              <a:spLocks noChangeShapeType="1"/>
            </p:cNvSpPr>
            <p:nvPr/>
          </p:nvSpPr>
          <p:spPr bwMode="auto">
            <a:xfrm>
              <a:off x="3284" y="2352"/>
              <a:ext cx="28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18" name="Line 33"/>
            <p:cNvSpPr>
              <a:spLocks noChangeShapeType="1"/>
            </p:cNvSpPr>
            <p:nvPr/>
          </p:nvSpPr>
          <p:spPr bwMode="auto">
            <a:xfrm flipV="1">
              <a:off x="4896" y="2160"/>
              <a:ext cx="33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19" name="Line 34"/>
            <p:cNvSpPr>
              <a:spLocks noChangeShapeType="1"/>
            </p:cNvSpPr>
            <p:nvPr/>
          </p:nvSpPr>
          <p:spPr bwMode="auto">
            <a:xfrm flipV="1">
              <a:off x="3928" y="3634"/>
              <a:ext cx="288"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20" name="Line 35"/>
            <p:cNvSpPr>
              <a:spLocks noChangeShapeType="1"/>
            </p:cNvSpPr>
            <p:nvPr/>
          </p:nvSpPr>
          <p:spPr bwMode="auto">
            <a:xfrm>
              <a:off x="4560" y="3580"/>
              <a:ext cx="33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21" name="Freeform 36"/>
            <p:cNvSpPr>
              <a:spLocks/>
            </p:cNvSpPr>
            <p:nvPr/>
          </p:nvSpPr>
          <p:spPr bwMode="auto">
            <a:xfrm>
              <a:off x="4512" y="3004"/>
              <a:ext cx="192" cy="336"/>
            </a:xfrm>
            <a:custGeom>
              <a:avLst/>
              <a:gdLst>
                <a:gd name="T0" fmla="*/ 0 w 192"/>
                <a:gd name="T1" fmla="*/ 336 h 336"/>
                <a:gd name="T2" fmla="*/ 144 w 192"/>
                <a:gd name="T3" fmla="*/ 192 h 336"/>
                <a:gd name="T4" fmla="*/ 192 w 192"/>
                <a:gd name="T5" fmla="*/ 0 h 336"/>
                <a:gd name="T6" fmla="*/ 0 60000 65536"/>
                <a:gd name="T7" fmla="*/ 0 60000 65536"/>
                <a:gd name="T8" fmla="*/ 0 60000 65536"/>
              </a:gdLst>
              <a:ahLst/>
              <a:cxnLst>
                <a:cxn ang="T6">
                  <a:pos x="T0" y="T1"/>
                </a:cxn>
                <a:cxn ang="T7">
                  <a:pos x="T2" y="T3"/>
                </a:cxn>
                <a:cxn ang="T8">
                  <a:pos x="T4" y="T5"/>
                </a:cxn>
              </a:cxnLst>
              <a:rect l="0" t="0" r="r" b="b"/>
              <a:pathLst>
                <a:path w="192" h="336">
                  <a:moveTo>
                    <a:pt x="0" y="336"/>
                  </a:moveTo>
                  <a:cubicBezTo>
                    <a:pt x="56" y="292"/>
                    <a:pt x="112" y="248"/>
                    <a:pt x="144" y="192"/>
                  </a:cubicBezTo>
                  <a:cubicBezTo>
                    <a:pt x="176" y="136"/>
                    <a:pt x="184" y="32"/>
                    <a:pt x="192" y="0"/>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22" name="Freeform 37"/>
            <p:cNvSpPr>
              <a:spLocks/>
            </p:cNvSpPr>
            <p:nvPr/>
          </p:nvSpPr>
          <p:spPr bwMode="auto">
            <a:xfrm>
              <a:off x="4752" y="2496"/>
              <a:ext cx="56" cy="288"/>
            </a:xfrm>
            <a:custGeom>
              <a:avLst/>
              <a:gdLst>
                <a:gd name="T0" fmla="*/ 0 w 56"/>
                <a:gd name="T1" fmla="*/ 0 h 288"/>
                <a:gd name="T2" fmla="*/ 48 w 56"/>
                <a:gd name="T3" fmla="*/ 48 h 288"/>
                <a:gd name="T4" fmla="*/ 48 w 56"/>
                <a:gd name="T5" fmla="*/ 288 h 288"/>
                <a:gd name="T6" fmla="*/ 0 60000 65536"/>
                <a:gd name="T7" fmla="*/ 0 60000 65536"/>
                <a:gd name="T8" fmla="*/ 0 60000 65536"/>
              </a:gdLst>
              <a:ahLst/>
              <a:cxnLst>
                <a:cxn ang="T6">
                  <a:pos x="T0" y="T1"/>
                </a:cxn>
                <a:cxn ang="T7">
                  <a:pos x="T2" y="T3"/>
                </a:cxn>
                <a:cxn ang="T8">
                  <a:pos x="T4" y="T5"/>
                </a:cxn>
              </a:cxnLst>
              <a:rect l="0" t="0" r="r" b="b"/>
              <a:pathLst>
                <a:path w="56" h="288">
                  <a:moveTo>
                    <a:pt x="0" y="0"/>
                  </a:moveTo>
                  <a:cubicBezTo>
                    <a:pt x="20" y="0"/>
                    <a:pt x="40" y="0"/>
                    <a:pt x="48" y="48"/>
                  </a:cubicBezTo>
                  <a:cubicBezTo>
                    <a:pt x="56" y="96"/>
                    <a:pt x="48" y="248"/>
                    <a:pt x="48" y="288"/>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23" name="Freeform 38"/>
            <p:cNvSpPr>
              <a:spLocks/>
            </p:cNvSpPr>
            <p:nvPr/>
          </p:nvSpPr>
          <p:spPr bwMode="auto">
            <a:xfrm>
              <a:off x="3572" y="3398"/>
              <a:ext cx="536" cy="208"/>
            </a:xfrm>
            <a:custGeom>
              <a:avLst/>
              <a:gdLst>
                <a:gd name="T0" fmla="*/ 536 w 536"/>
                <a:gd name="T1" fmla="*/ 144 h 208"/>
                <a:gd name="T2" fmla="*/ 344 w 536"/>
                <a:gd name="T3" fmla="*/ 192 h 208"/>
                <a:gd name="T4" fmla="*/ 56 w 536"/>
                <a:gd name="T5" fmla="*/ 48 h 208"/>
                <a:gd name="T6" fmla="*/ 8 w 536"/>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6" h="208">
                  <a:moveTo>
                    <a:pt x="536" y="144"/>
                  </a:moveTo>
                  <a:cubicBezTo>
                    <a:pt x="480" y="176"/>
                    <a:pt x="424" y="208"/>
                    <a:pt x="344" y="192"/>
                  </a:cubicBezTo>
                  <a:cubicBezTo>
                    <a:pt x="264" y="176"/>
                    <a:pt x="112" y="80"/>
                    <a:pt x="56" y="48"/>
                  </a:cubicBezTo>
                  <a:cubicBezTo>
                    <a:pt x="0" y="16"/>
                    <a:pt x="16" y="8"/>
                    <a:pt x="8" y="0"/>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24" name="Line 39"/>
            <p:cNvSpPr>
              <a:spLocks noChangeShapeType="1"/>
            </p:cNvSpPr>
            <p:nvPr/>
          </p:nvSpPr>
          <p:spPr bwMode="auto">
            <a:xfrm flipV="1">
              <a:off x="3552" y="2832"/>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25" name="Line 40"/>
            <p:cNvSpPr>
              <a:spLocks noChangeShapeType="1"/>
            </p:cNvSpPr>
            <p:nvPr/>
          </p:nvSpPr>
          <p:spPr bwMode="auto">
            <a:xfrm flipV="1">
              <a:off x="3984" y="2352"/>
              <a:ext cx="48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1961" name="Oval 41"/>
          <p:cNvSpPr>
            <a:spLocks noChangeArrowheads="1"/>
          </p:cNvSpPr>
          <p:nvPr/>
        </p:nvSpPr>
        <p:spPr bwMode="auto">
          <a:xfrm>
            <a:off x="8502650" y="4210050"/>
            <a:ext cx="990600" cy="7620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82444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732089" y="609600"/>
            <a:ext cx="7227887" cy="1143000"/>
          </a:xfrm>
        </p:spPr>
        <p:txBody>
          <a:bodyPr/>
          <a:lstStyle/>
          <a:p>
            <a:pPr>
              <a:defRPr/>
            </a:pPr>
            <a:r>
              <a:rPr lang="en-US" altLang="zh-CN" sz="4000"/>
              <a:t>2</a:t>
            </a:r>
            <a:r>
              <a:rPr lang="zh-CN" altLang="en-US" sz="4000"/>
              <a:t>）提高易理解</a:t>
            </a:r>
            <a:r>
              <a:rPr lang="zh-CN" altLang="en-US" sz="4000">
                <a:latin typeface="宋体" pitchFamily="2" charset="-122"/>
              </a:rPr>
              <a:t>性</a:t>
            </a:r>
          </a:p>
        </p:txBody>
      </p:sp>
      <p:sp>
        <p:nvSpPr>
          <p:cNvPr id="68611" name="Rectangle 3"/>
          <p:cNvSpPr>
            <a:spLocks noGrp="1" noChangeArrowheads="1"/>
          </p:cNvSpPr>
          <p:nvPr>
            <p:ph idx="1"/>
          </p:nvPr>
        </p:nvSpPr>
        <p:spPr>
          <a:xfrm>
            <a:off x="2514600" y="2057400"/>
            <a:ext cx="7848600" cy="2743200"/>
          </a:xfrm>
        </p:spPr>
        <p:txBody>
          <a:bodyPr/>
          <a:lstStyle/>
          <a:p>
            <a:pPr algn="just"/>
            <a:r>
              <a:rPr lang="en-US" altLang="zh-CN" sz="3600">
                <a:latin typeface="宋体" panose="02010600030101010101" pitchFamily="2" charset="-122"/>
              </a:rPr>
              <a:t> </a:t>
            </a:r>
            <a:r>
              <a:rPr lang="zh-CN" altLang="en-US" sz="3600">
                <a:latin typeface="宋体" panose="02010600030101010101" pitchFamily="2" charset="-122"/>
              </a:rPr>
              <a:t>简化加工之间的联系</a:t>
            </a:r>
          </a:p>
          <a:p>
            <a:pPr algn="just"/>
            <a:r>
              <a:rPr lang="zh-CN" altLang="en-US" sz="3600">
                <a:latin typeface="宋体" panose="02010600030101010101" pitchFamily="2" charset="-122"/>
              </a:rPr>
              <a:t> 注意分解的均匀</a:t>
            </a:r>
          </a:p>
          <a:p>
            <a:pPr algn="just"/>
            <a:r>
              <a:rPr lang="zh-CN" altLang="en-US" sz="3600">
                <a:latin typeface="宋体" panose="02010600030101010101" pitchFamily="2" charset="-122"/>
              </a:rPr>
              <a:t> 适当地命名</a:t>
            </a:r>
          </a:p>
        </p:txBody>
      </p:sp>
    </p:spTree>
    <p:extLst>
      <p:ext uri="{BB962C8B-B14F-4D97-AF65-F5344CB8AC3E}">
        <p14:creationId xmlns:p14="http://schemas.microsoft.com/office/powerpoint/2010/main" val="65763226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简化加工之间的联系</a:t>
            </a:r>
          </a:p>
        </p:txBody>
      </p:sp>
      <p:sp>
        <p:nvSpPr>
          <p:cNvPr id="69635" name="Rectangle 3"/>
          <p:cNvSpPr>
            <a:spLocks noGrp="1" noChangeArrowheads="1"/>
          </p:cNvSpPr>
          <p:nvPr>
            <p:ph idx="1"/>
          </p:nvPr>
        </p:nvSpPr>
        <p:spPr>
          <a:xfrm>
            <a:off x="1073020" y="1736726"/>
            <a:ext cx="10086392" cy="1997075"/>
          </a:xfrm>
        </p:spPr>
        <p:txBody>
          <a:bodyPr/>
          <a:lstStyle/>
          <a:p>
            <a:pPr algn="just">
              <a:lnSpc>
                <a:spcPct val="90000"/>
              </a:lnSpc>
              <a:buFontTx/>
              <a:buNone/>
            </a:pPr>
            <a:r>
              <a:rPr lang="en-US" altLang="zh-CN" sz="3600" dirty="0">
                <a:latin typeface="宋体" panose="02010600030101010101" pitchFamily="2" charset="-122"/>
              </a:rPr>
              <a:t>   </a:t>
            </a:r>
            <a:r>
              <a:rPr lang="zh-CN" altLang="en-US" dirty="0">
                <a:latin typeface="宋体" panose="02010600030101010101" pitchFamily="2" charset="-122"/>
              </a:rPr>
              <a:t>应尽量减少加工之间输入输出数据流的数目。因为加工之间的数据流越少</a:t>
            </a:r>
            <a:r>
              <a:rPr lang="en-US" altLang="zh-CN" dirty="0">
                <a:latin typeface="宋体" panose="02010600030101010101" pitchFamily="2" charset="-122"/>
              </a:rPr>
              <a:t>,</a:t>
            </a:r>
            <a:r>
              <a:rPr lang="zh-CN" altLang="en-US" dirty="0">
                <a:latin typeface="宋体" panose="02010600030101010101" pitchFamily="2" charset="-122"/>
              </a:rPr>
              <a:t>各个加工的功能就越相对独立。</a:t>
            </a:r>
          </a:p>
          <a:p>
            <a:pPr algn="just">
              <a:lnSpc>
                <a:spcPct val="90000"/>
              </a:lnSpc>
              <a:buFontTx/>
              <a:buNone/>
            </a:pPr>
            <a:r>
              <a:rPr lang="zh-CN" altLang="en-US" dirty="0">
                <a:latin typeface="宋体" panose="02010600030101010101" pitchFamily="2" charset="-122"/>
              </a:rPr>
              <a:t>   例：</a:t>
            </a:r>
            <a:r>
              <a:rPr lang="zh-CN" altLang="en-US" sz="3600" dirty="0">
                <a:latin typeface="宋体" panose="02010600030101010101" pitchFamily="2" charset="-122"/>
              </a:rPr>
              <a:t> </a:t>
            </a:r>
          </a:p>
        </p:txBody>
      </p:sp>
      <p:sp>
        <p:nvSpPr>
          <p:cNvPr id="69636" name="Text Box 4"/>
          <p:cNvSpPr txBox="1">
            <a:spLocks noChangeArrowheads="1"/>
          </p:cNvSpPr>
          <p:nvPr/>
        </p:nvSpPr>
        <p:spPr bwMode="auto">
          <a:xfrm>
            <a:off x="8048625" y="31242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G</a:t>
            </a:r>
          </a:p>
        </p:txBody>
      </p:sp>
      <p:grpSp>
        <p:nvGrpSpPr>
          <p:cNvPr id="69637" name="Group 5"/>
          <p:cNvGrpSpPr>
            <a:grpSpLocks/>
          </p:cNvGrpSpPr>
          <p:nvPr/>
        </p:nvGrpSpPr>
        <p:grpSpPr bwMode="auto">
          <a:xfrm>
            <a:off x="3797300" y="3406775"/>
            <a:ext cx="5575300" cy="2749550"/>
            <a:chOff x="1432" y="2146"/>
            <a:chExt cx="3512" cy="1732"/>
          </a:xfrm>
        </p:grpSpPr>
        <p:sp>
          <p:nvSpPr>
            <p:cNvPr id="69638" name="AutoShape 6"/>
            <p:cNvSpPr>
              <a:spLocks noChangeArrowheads="1"/>
            </p:cNvSpPr>
            <p:nvPr/>
          </p:nvSpPr>
          <p:spPr bwMode="auto">
            <a:xfrm>
              <a:off x="1862" y="2386"/>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a:t>
              </a:r>
            </a:p>
          </p:txBody>
        </p:sp>
        <p:sp>
          <p:nvSpPr>
            <p:cNvPr id="69639" name="AutoShape 7"/>
            <p:cNvSpPr>
              <a:spLocks noChangeArrowheads="1"/>
            </p:cNvSpPr>
            <p:nvPr/>
          </p:nvSpPr>
          <p:spPr bwMode="auto">
            <a:xfrm>
              <a:off x="2966" y="2818"/>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a:t>
              </a:r>
            </a:p>
          </p:txBody>
        </p:sp>
        <p:sp>
          <p:nvSpPr>
            <p:cNvPr id="69640" name="AutoShape 8"/>
            <p:cNvSpPr>
              <a:spLocks noChangeArrowheads="1"/>
            </p:cNvSpPr>
            <p:nvPr/>
          </p:nvSpPr>
          <p:spPr bwMode="auto">
            <a:xfrm>
              <a:off x="2294" y="3394"/>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3</a:t>
              </a:r>
            </a:p>
          </p:txBody>
        </p:sp>
        <p:sp>
          <p:nvSpPr>
            <p:cNvPr id="69641" name="AutoShape 9"/>
            <p:cNvSpPr>
              <a:spLocks noChangeArrowheads="1"/>
            </p:cNvSpPr>
            <p:nvPr/>
          </p:nvSpPr>
          <p:spPr bwMode="auto">
            <a:xfrm>
              <a:off x="4070" y="2962"/>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5</a:t>
              </a:r>
            </a:p>
          </p:txBody>
        </p:sp>
        <p:sp>
          <p:nvSpPr>
            <p:cNvPr id="69642" name="AutoShape 10"/>
            <p:cNvSpPr>
              <a:spLocks noChangeArrowheads="1"/>
            </p:cNvSpPr>
            <p:nvPr/>
          </p:nvSpPr>
          <p:spPr bwMode="auto">
            <a:xfrm>
              <a:off x="3782" y="2146"/>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4</a:t>
              </a:r>
            </a:p>
          </p:txBody>
        </p:sp>
        <p:sp>
          <p:nvSpPr>
            <p:cNvPr id="69643" name="Line 11"/>
            <p:cNvSpPr>
              <a:spLocks noChangeShapeType="1"/>
            </p:cNvSpPr>
            <p:nvPr/>
          </p:nvSpPr>
          <p:spPr bwMode="auto">
            <a:xfrm>
              <a:off x="1526" y="2530"/>
              <a:ext cx="33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4" name="Line 12"/>
            <p:cNvSpPr>
              <a:spLocks noChangeShapeType="1"/>
            </p:cNvSpPr>
            <p:nvPr/>
          </p:nvSpPr>
          <p:spPr bwMode="auto">
            <a:xfrm flipV="1">
              <a:off x="1526" y="2674"/>
              <a:ext cx="33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5" name="Line 13"/>
            <p:cNvSpPr>
              <a:spLocks noChangeShapeType="1"/>
            </p:cNvSpPr>
            <p:nvPr/>
          </p:nvSpPr>
          <p:spPr bwMode="auto">
            <a:xfrm flipV="1">
              <a:off x="1944" y="3734"/>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6" name="Line 14"/>
            <p:cNvSpPr>
              <a:spLocks noChangeShapeType="1"/>
            </p:cNvSpPr>
            <p:nvPr/>
          </p:nvSpPr>
          <p:spPr bwMode="auto">
            <a:xfrm flipV="1">
              <a:off x="2294" y="3058"/>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7" name="Line 15"/>
            <p:cNvSpPr>
              <a:spLocks noChangeShapeType="1"/>
            </p:cNvSpPr>
            <p:nvPr/>
          </p:nvSpPr>
          <p:spPr bwMode="auto">
            <a:xfrm flipV="1">
              <a:off x="2630" y="3154"/>
              <a:ext cx="384"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8" name="Freeform 16"/>
            <p:cNvSpPr>
              <a:spLocks/>
            </p:cNvSpPr>
            <p:nvPr/>
          </p:nvSpPr>
          <p:spPr bwMode="auto">
            <a:xfrm>
              <a:off x="2246" y="2554"/>
              <a:ext cx="816" cy="264"/>
            </a:xfrm>
            <a:custGeom>
              <a:avLst/>
              <a:gdLst>
                <a:gd name="T0" fmla="*/ 816 w 816"/>
                <a:gd name="T1" fmla="*/ 264 h 264"/>
                <a:gd name="T2" fmla="*/ 720 w 816"/>
                <a:gd name="T3" fmla="*/ 168 h 264"/>
                <a:gd name="T4" fmla="*/ 480 w 816"/>
                <a:gd name="T5" fmla="*/ 24 h 264"/>
                <a:gd name="T6" fmla="*/ 96 w 816"/>
                <a:gd name="T7" fmla="*/ 24 h 264"/>
                <a:gd name="T8" fmla="*/ 0 w 816"/>
                <a:gd name="T9" fmla="*/ 24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264">
                  <a:moveTo>
                    <a:pt x="816" y="264"/>
                  </a:moveTo>
                  <a:cubicBezTo>
                    <a:pt x="796" y="236"/>
                    <a:pt x="776" y="208"/>
                    <a:pt x="720" y="168"/>
                  </a:cubicBezTo>
                  <a:cubicBezTo>
                    <a:pt x="664" y="128"/>
                    <a:pt x="584" y="48"/>
                    <a:pt x="480" y="24"/>
                  </a:cubicBezTo>
                  <a:cubicBezTo>
                    <a:pt x="376" y="0"/>
                    <a:pt x="176" y="24"/>
                    <a:pt x="96" y="24"/>
                  </a:cubicBezTo>
                  <a:cubicBezTo>
                    <a:pt x="16" y="24"/>
                    <a:pt x="16" y="24"/>
                    <a:pt x="0" y="24"/>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9" name="Freeform 17"/>
            <p:cNvSpPr>
              <a:spLocks/>
            </p:cNvSpPr>
            <p:nvPr/>
          </p:nvSpPr>
          <p:spPr bwMode="auto">
            <a:xfrm>
              <a:off x="2198" y="2722"/>
              <a:ext cx="768" cy="288"/>
            </a:xfrm>
            <a:custGeom>
              <a:avLst/>
              <a:gdLst>
                <a:gd name="T0" fmla="*/ 0 w 768"/>
                <a:gd name="T1" fmla="*/ 0 h 288"/>
                <a:gd name="T2" fmla="*/ 144 w 768"/>
                <a:gd name="T3" fmla="*/ 96 h 288"/>
                <a:gd name="T4" fmla="*/ 384 w 768"/>
                <a:gd name="T5" fmla="*/ 192 h 288"/>
                <a:gd name="T6" fmla="*/ 768 w 768"/>
                <a:gd name="T7" fmla="*/ 288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288">
                  <a:moveTo>
                    <a:pt x="0" y="0"/>
                  </a:moveTo>
                  <a:cubicBezTo>
                    <a:pt x="40" y="32"/>
                    <a:pt x="80" y="64"/>
                    <a:pt x="144" y="96"/>
                  </a:cubicBezTo>
                  <a:cubicBezTo>
                    <a:pt x="208" y="128"/>
                    <a:pt x="280" y="160"/>
                    <a:pt x="384" y="192"/>
                  </a:cubicBezTo>
                  <a:cubicBezTo>
                    <a:pt x="488" y="224"/>
                    <a:pt x="704" y="272"/>
                    <a:pt x="768" y="288"/>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0" name="Line 18"/>
            <p:cNvSpPr>
              <a:spLocks noChangeShapeType="1"/>
            </p:cNvSpPr>
            <p:nvPr/>
          </p:nvSpPr>
          <p:spPr bwMode="auto">
            <a:xfrm>
              <a:off x="2266" y="2674"/>
              <a:ext cx="72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1" name="Freeform 19"/>
            <p:cNvSpPr>
              <a:spLocks/>
            </p:cNvSpPr>
            <p:nvPr/>
          </p:nvSpPr>
          <p:spPr bwMode="auto">
            <a:xfrm>
              <a:off x="2678" y="3202"/>
              <a:ext cx="432" cy="384"/>
            </a:xfrm>
            <a:custGeom>
              <a:avLst/>
              <a:gdLst>
                <a:gd name="T0" fmla="*/ 0 w 432"/>
                <a:gd name="T1" fmla="*/ 384 h 384"/>
                <a:gd name="T2" fmla="*/ 240 w 432"/>
                <a:gd name="T3" fmla="*/ 288 h 384"/>
                <a:gd name="T4" fmla="*/ 432 w 432"/>
                <a:gd name="T5" fmla="*/ 0 h 384"/>
                <a:gd name="T6" fmla="*/ 0 60000 65536"/>
                <a:gd name="T7" fmla="*/ 0 60000 65536"/>
                <a:gd name="T8" fmla="*/ 0 60000 65536"/>
              </a:gdLst>
              <a:ahLst/>
              <a:cxnLst>
                <a:cxn ang="T6">
                  <a:pos x="T0" y="T1"/>
                </a:cxn>
                <a:cxn ang="T7">
                  <a:pos x="T2" y="T3"/>
                </a:cxn>
                <a:cxn ang="T8">
                  <a:pos x="T4" y="T5"/>
                </a:cxn>
              </a:cxnLst>
              <a:rect l="0" t="0" r="r" b="b"/>
              <a:pathLst>
                <a:path w="432" h="384">
                  <a:moveTo>
                    <a:pt x="0" y="384"/>
                  </a:moveTo>
                  <a:cubicBezTo>
                    <a:pt x="84" y="368"/>
                    <a:pt x="168" y="352"/>
                    <a:pt x="240" y="288"/>
                  </a:cubicBezTo>
                  <a:cubicBezTo>
                    <a:pt x="312" y="224"/>
                    <a:pt x="400" y="48"/>
                    <a:pt x="432" y="0"/>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2" name="Line 20"/>
            <p:cNvSpPr>
              <a:spLocks noChangeShapeType="1"/>
            </p:cNvSpPr>
            <p:nvPr/>
          </p:nvSpPr>
          <p:spPr bwMode="auto">
            <a:xfrm flipV="1">
              <a:off x="3302" y="2482"/>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3" name="Line 21"/>
            <p:cNvSpPr>
              <a:spLocks noChangeShapeType="1"/>
            </p:cNvSpPr>
            <p:nvPr/>
          </p:nvSpPr>
          <p:spPr bwMode="auto">
            <a:xfrm>
              <a:off x="3350" y="3010"/>
              <a:ext cx="72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4" name="Line 22"/>
            <p:cNvSpPr>
              <a:spLocks noChangeShapeType="1"/>
            </p:cNvSpPr>
            <p:nvPr/>
          </p:nvSpPr>
          <p:spPr bwMode="auto">
            <a:xfrm>
              <a:off x="3302" y="3154"/>
              <a:ext cx="48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5" name="Line 23"/>
            <p:cNvSpPr>
              <a:spLocks noChangeShapeType="1"/>
            </p:cNvSpPr>
            <p:nvPr/>
          </p:nvSpPr>
          <p:spPr bwMode="auto">
            <a:xfrm flipV="1">
              <a:off x="4454" y="3058"/>
              <a:ext cx="28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6" name="Line 24"/>
            <p:cNvSpPr>
              <a:spLocks noChangeShapeType="1"/>
            </p:cNvSpPr>
            <p:nvPr/>
          </p:nvSpPr>
          <p:spPr bwMode="auto">
            <a:xfrm flipV="1">
              <a:off x="4118" y="2146"/>
              <a:ext cx="28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7" name="Line 25"/>
            <p:cNvSpPr>
              <a:spLocks noChangeShapeType="1"/>
            </p:cNvSpPr>
            <p:nvPr/>
          </p:nvSpPr>
          <p:spPr bwMode="auto">
            <a:xfrm>
              <a:off x="4070" y="2530"/>
              <a:ext cx="192"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58" name="Text Box 26"/>
            <p:cNvSpPr txBox="1">
              <a:spLocks noChangeArrowheads="1"/>
            </p:cNvSpPr>
            <p:nvPr/>
          </p:nvSpPr>
          <p:spPr bwMode="auto">
            <a:xfrm>
              <a:off x="1432" y="231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a:t>
              </a:r>
            </a:p>
          </p:txBody>
        </p:sp>
        <p:sp>
          <p:nvSpPr>
            <p:cNvPr id="69659" name="Text Box 27"/>
            <p:cNvSpPr txBox="1">
              <a:spLocks noChangeArrowheads="1"/>
            </p:cNvSpPr>
            <p:nvPr/>
          </p:nvSpPr>
          <p:spPr bwMode="auto">
            <a:xfrm>
              <a:off x="1440" y="261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B</a:t>
              </a:r>
            </a:p>
          </p:txBody>
        </p:sp>
        <p:sp>
          <p:nvSpPr>
            <p:cNvPr id="69660" name="Text Box 28"/>
            <p:cNvSpPr txBox="1">
              <a:spLocks noChangeArrowheads="1"/>
            </p:cNvSpPr>
            <p:nvPr/>
          </p:nvSpPr>
          <p:spPr bwMode="auto">
            <a:xfrm>
              <a:off x="2678" y="237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H</a:t>
              </a:r>
            </a:p>
          </p:txBody>
        </p:sp>
        <p:sp>
          <p:nvSpPr>
            <p:cNvPr id="69661" name="Text Box 29"/>
            <p:cNvSpPr txBox="1">
              <a:spLocks noChangeArrowheads="1"/>
            </p:cNvSpPr>
            <p:nvPr/>
          </p:nvSpPr>
          <p:spPr bwMode="auto">
            <a:xfrm>
              <a:off x="2274" y="28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J</a:t>
              </a:r>
            </a:p>
          </p:txBody>
        </p:sp>
        <p:sp>
          <p:nvSpPr>
            <p:cNvPr id="69662" name="Text Box 30"/>
            <p:cNvSpPr txBox="1">
              <a:spLocks noChangeArrowheads="1"/>
            </p:cNvSpPr>
            <p:nvPr/>
          </p:nvSpPr>
          <p:spPr bwMode="auto">
            <a:xfrm>
              <a:off x="2496" y="256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I</a:t>
              </a:r>
            </a:p>
          </p:txBody>
        </p:sp>
        <p:sp>
          <p:nvSpPr>
            <p:cNvPr id="69663" name="Text Box 31"/>
            <p:cNvSpPr txBox="1">
              <a:spLocks noChangeArrowheads="1"/>
            </p:cNvSpPr>
            <p:nvPr/>
          </p:nvSpPr>
          <p:spPr bwMode="auto">
            <a:xfrm>
              <a:off x="2352" y="295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C</a:t>
              </a:r>
            </a:p>
          </p:txBody>
        </p:sp>
        <p:sp>
          <p:nvSpPr>
            <p:cNvPr id="69664" name="Text Box 32"/>
            <p:cNvSpPr txBox="1">
              <a:spLocks noChangeArrowheads="1"/>
            </p:cNvSpPr>
            <p:nvPr/>
          </p:nvSpPr>
          <p:spPr bwMode="auto">
            <a:xfrm>
              <a:off x="1930" y="361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D</a:t>
              </a:r>
            </a:p>
          </p:txBody>
        </p:sp>
        <p:sp>
          <p:nvSpPr>
            <p:cNvPr id="69665" name="Text Box 33"/>
            <p:cNvSpPr txBox="1">
              <a:spLocks noChangeArrowheads="1"/>
            </p:cNvSpPr>
            <p:nvPr/>
          </p:nvSpPr>
          <p:spPr bwMode="auto">
            <a:xfrm>
              <a:off x="2602" y="314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K</a:t>
              </a:r>
            </a:p>
          </p:txBody>
        </p:sp>
        <p:sp>
          <p:nvSpPr>
            <p:cNvPr id="69666" name="Text Box 34"/>
            <p:cNvSpPr txBox="1">
              <a:spLocks noChangeArrowheads="1"/>
            </p:cNvSpPr>
            <p:nvPr/>
          </p:nvSpPr>
          <p:spPr bwMode="auto">
            <a:xfrm>
              <a:off x="2880" y="342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L</a:t>
              </a:r>
            </a:p>
          </p:txBody>
        </p:sp>
        <p:sp>
          <p:nvSpPr>
            <p:cNvPr id="69667" name="Text Box 35"/>
            <p:cNvSpPr txBox="1">
              <a:spLocks noChangeArrowheads="1"/>
            </p:cNvSpPr>
            <p:nvPr/>
          </p:nvSpPr>
          <p:spPr bwMode="auto">
            <a:xfrm>
              <a:off x="3360" y="244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N</a:t>
              </a:r>
            </a:p>
          </p:txBody>
        </p:sp>
        <p:sp>
          <p:nvSpPr>
            <p:cNvPr id="69668" name="Text Box 36"/>
            <p:cNvSpPr txBox="1">
              <a:spLocks noChangeArrowheads="1"/>
            </p:cNvSpPr>
            <p:nvPr/>
          </p:nvSpPr>
          <p:spPr bwMode="auto">
            <a:xfrm>
              <a:off x="3622" y="286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M</a:t>
              </a:r>
            </a:p>
          </p:txBody>
        </p:sp>
        <p:sp>
          <p:nvSpPr>
            <p:cNvPr id="69669" name="Text Box 37"/>
            <p:cNvSpPr txBox="1">
              <a:spLocks noChangeArrowheads="1"/>
            </p:cNvSpPr>
            <p:nvPr/>
          </p:nvSpPr>
          <p:spPr bwMode="auto">
            <a:xfrm>
              <a:off x="4128" y="254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P</a:t>
              </a:r>
            </a:p>
          </p:txBody>
        </p:sp>
        <p:sp>
          <p:nvSpPr>
            <p:cNvPr id="69670" name="Text Box 38"/>
            <p:cNvSpPr txBox="1">
              <a:spLocks noChangeArrowheads="1"/>
            </p:cNvSpPr>
            <p:nvPr/>
          </p:nvSpPr>
          <p:spPr bwMode="auto">
            <a:xfrm>
              <a:off x="3532" y="336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E</a:t>
              </a:r>
            </a:p>
          </p:txBody>
        </p:sp>
        <p:sp>
          <p:nvSpPr>
            <p:cNvPr id="69671" name="Text Box 39"/>
            <p:cNvSpPr txBox="1">
              <a:spLocks noChangeArrowheads="1"/>
            </p:cNvSpPr>
            <p:nvPr/>
          </p:nvSpPr>
          <p:spPr bwMode="auto">
            <a:xfrm>
              <a:off x="4704" y="28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F</a:t>
              </a:r>
            </a:p>
          </p:txBody>
        </p:sp>
      </p:grpSp>
    </p:spTree>
    <p:extLst>
      <p:ext uri="{BB962C8B-B14F-4D97-AF65-F5344CB8AC3E}">
        <p14:creationId xmlns:p14="http://schemas.microsoft.com/office/powerpoint/2010/main" val="117822231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分解的均匀</a:t>
            </a:r>
          </a:p>
        </p:txBody>
      </p:sp>
      <p:sp>
        <p:nvSpPr>
          <p:cNvPr id="70659" name="Rectangle 3"/>
          <p:cNvSpPr>
            <a:spLocks noGrp="1" noChangeArrowheads="1"/>
          </p:cNvSpPr>
          <p:nvPr>
            <p:ph idx="1"/>
          </p:nvPr>
        </p:nvSpPr>
        <p:spPr>
          <a:xfrm>
            <a:off x="1390261" y="2057400"/>
            <a:ext cx="9535886" cy="2743200"/>
          </a:xfrm>
        </p:spPr>
        <p:txBody>
          <a:bodyPr/>
          <a:lstStyle/>
          <a:p>
            <a:pPr algn="just">
              <a:lnSpc>
                <a:spcPct val="90000"/>
              </a:lnSpc>
              <a:buFontTx/>
              <a:buNone/>
            </a:pPr>
            <a:r>
              <a:rPr lang="en-US" altLang="zh-CN" sz="3600" dirty="0">
                <a:latin typeface="宋体" panose="02010600030101010101" pitchFamily="2" charset="-122"/>
              </a:rPr>
              <a:t>  </a:t>
            </a:r>
            <a:r>
              <a:rPr lang="zh-CN" altLang="en-US" sz="3600" dirty="0">
                <a:latin typeface="宋体" panose="02010600030101010101" pitchFamily="2" charset="-122"/>
              </a:rPr>
              <a:t>即图中各个部分不均匀。  </a:t>
            </a:r>
          </a:p>
          <a:p>
            <a:pPr algn="just">
              <a:lnSpc>
                <a:spcPct val="90000"/>
              </a:lnSpc>
              <a:buFontTx/>
              <a:buNone/>
            </a:pPr>
            <a:r>
              <a:rPr lang="zh-CN" altLang="en-US" sz="3600" dirty="0">
                <a:latin typeface="宋体" panose="02010600030101010101" pitchFamily="2" charset="-122"/>
              </a:rPr>
              <a:t>    一张图中，如果某些加工已是基本加工（细节），而另一些加工还可进一步分解成三、四层，则应考虑重新分解。</a:t>
            </a:r>
          </a:p>
        </p:txBody>
      </p:sp>
    </p:spTree>
    <p:extLst>
      <p:ext uri="{BB962C8B-B14F-4D97-AF65-F5344CB8AC3E}">
        <p14:creationId xmlns:p14="http://schemas.microsoft.com/office/powerpoint/2010/main" val="204323436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732089" y="609600"/>
            <a:ext cx="7227887" cy="1143000"/>
          </a:xfrm>
        </p:spPr>
        <p:txBody>
          <a:bodyPr/>
          <a:lstStyle/>
          <a:p>
            <a:pPr>
              <a:defRPr/>
            </a:pPr>
            <a:r>
              <a:rPr lang="zh-CN" altLang="en-US" sz="4000" u="sng">
                <a:latin typeface="宋体" pitchFamily="2" charset="-122"/>
              </a:rPr>
              <a:t>适当地命名</a:t>
            </a:r>
          </a:p>
        </p:txBody>
      </p:sp>
      <p:sp>
        <p:nvSpPr>
          <p:cNvPr id="71683" name="Rectangle 3"/>
          <p:cNvSpPr>
            <a:spLocks noGrp="1" noChangeArrowheads="1"/>
          </p:cNvSpPr>
          <p:nvPr>
            <p:ph idx="1"/>
          </p:nvPr>
        </p:nvSpPr>
        <p:spPr>
          <a:xfrm>
            <a:off x="1408922" y="2057400"/>
            <a:ext cx="9144000" cy="2743200"/>
          </a:xfrm>
        </p:spPr>
        <p:txBody>
          <a:bodyPr/>
          <a:lstStyle/>
          <a:p>
            <a:pPr algn="just"/>
            <a:r>
              <a:rPr lang="en-US" altLang="zh-CN" sz="3600" dirty="0">
                <a:latin typeface="宋体" panose="02010600030101010101" pitchFamily="2" charset="-122"/>
              </a:rPr>
              <a:t> </a:t>
            </a:r>
            <a:r>
              <a:rPr lang="zh-CN" altLang="en-US" sz="3600" dirty="0">
                <a:latin typeface="宋体" panose="02010600030101010101" pitchFamily="2" charset="-122"/>
              </a:rPr>
              <a:t>名字的意义要明确，容易理解</a:t>
            </a:r>
          </a:p>
          <a:p>
            <a:pPr algn="just"/>
            <a:r>
              <a:rPr lang="zh-CN" altLang="en-US" sz="3600" dirty="0">
                <a:latin typeface="宋体" panose="02010600030101010101" pitchFamily="2" charset="-122"/>
              </a:rPr>
              <a:t> 如果难以为</a:t>
            </a:r>
            <a:r>
              <a:rPr lang="en-US" altLang="zh-CN" sz="3600" dirty="0">
                <a:latin typeface="宋体" panose="02010600030101010101" pitchFamily="2" charset="-122"/>
              </a:rPr>
              <a:t>DFD</a:t>
            </a:r>
            <a:r>
              <a:rPr lang="zh-CN" altLang="en-US" sz="3600" dirty="0">
                <a:latin typeface="宋体" panose="02010600030101010101" pitchFamily="2" charset="-122"/>
              </a:rPr>
              <a:t>图中的成分（</a:t>
            </a:r>
            <a:r>
              <a:rPr lang="zh-CN" altLang="en-US" sz="3600" dirty="0">
                <a:latin typeface="楷体_GB2312" pitchFamily="49" charset="-122"/>
                <a:ea typeface="楷体_GB2312" pitchFamily="49" charset="-122"/>
              </a:rPr>
              <a:t>数据流、加工</a:t>
            </a:r>
            <a:r>
              <a:rPr lang="zh-CN" altLang="en-US" sz="3600" dirty="0">
                <a:latin typeface="宋体" panose="02010600030101010101" pitchFamily="2" charset="-122"/>
              </a:rPr>
              <a:t>等）命名，往往说明分解不当</a:t>
            </a:r>
            <a:r>
              <a:rPr lang="zh-CN" altLang="en-US" sz="3600" dirty="0" smtClean="0">
                <a:latin typeface="宋体" panose="02010600030101010101" pitchFamily="2" charset="-122"/>
              </a:rPr>
              <a:t>，可</a:t>
            </a:r>
            <a:r>
              <a:rPr lang="zh-CN" altLang="en-US" sz="3600" dirty="0">
                <a:latin typeface="宋体" panose="02010600030101010101" pitchFamily="2" charset="-122"/>
              </a:rPr>
              <a:t>考虑重新分解。 </a:t>
            </a:r>
          </a:p>
        </p:txBody>
      </p:sp>
    </p:spTree>
    <p:extLst>
      <p:ext uri="{BB962C8B-B14F-4D97-AF65-F5344CB8AC3E}">
        <p14:creationId xmlns:p14="http://schemas.microsoft.com/office/powerpoint/2010/main" val="318872101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732089" y="609600"/>
            <a:ext cx="7227887" cy="1143000"/>
          </a:xfrm>
        </p:spPr>
        <p:txBody>
          <a:bodyPr/>
          <a:lstStyle/>
          <a:p>
            <a:pPr>
              <a:defRPr/>
            </a:pPr>
            <a:r>
              <a:rPr lang="en-US" altLang="zh-CN" sz="4000"/>
              <a:t>3</a:t>
            </a:r>
            <a:r>
              <a:rPr lang="zh-CN" altLang="en-US" sz="4000"/>
              <a:t>）重新分解</a:t>
            </a:r>
            <a:endParaRPr lang="zh-CN" altLang="en-US" sz="4000">
              <a:latin typeface="宋体" pitchFamily="2" charset="-122"/>
            </a:endParaRPr>
          </a:p>
        </p:txBody>
      </p:sp>
      <p:sp>
        <p:nvSpPr>
          <p:cNvPr id="72707" name="Rectangle 3"/>
          <p:cNvSpPr>
            <a:spLocks noGrp="1" noChangeArrowheads="1"/>
          </p:cNvSpPr>
          <p:nvPr>
            <p:ph idx="1"/>
          </p:nvPr>
        </p:nvSpPr>
        <p:spPr>
          <a:xfrm>
            <a:off x="1371600" y="2590800"/>
            <a:ext cx="9209314" cy="2057400"/>
          </a:xfrm>
        </p:spPr>
        <p:txBody>
          <a:bodyPr/>
          <a:lstStyle/>
          <a:p>
            <a:pPr algn="just">
              <a:buFontTx/>
              <a:buNone/>
            </a:pPr>
            <a:r>
              <a:rPr lang="en-US" altLang="zh-CN" sz="3600" dirty="0">
                <a:latin typeface="宋体" panose="02010600030101010101" pitchFamily="2" charset="-122"/>
              </a:rPr>
              <a:t>  </a:t>
            </a:r>
            <a:r>
              <a:rPr lang="zh-CN" altLang="en-US" sz="3600" dirty="0">
                <a:latin typeface="宋体" panose="02010600030101010101" pitchFamily="2" charset="-122"/>
              </a:rPr>
              <a:t>在画第</a:t>
            </a:r>
            <a:r>
              <a:rPr lang="en-US" altLang="zh-CN" sz="3600" dirty="0">
                <a:latin typeface="宋体" panose="02010600030101010101" pitchFamily="2" charset="-122"/>
              </a:rPr>
              <a:t>N</a:t>
            </a:r>
            <a:r>
              <a:rPr lang="zh-CN" altLang="en-US" sz="3600" dirty="0">
                <a:latin typeface="宋体" panose="02010600030101010101" pitchFamily="2" charset="-122"/>
              </a:rPr>
              <a:t>层时意识到在第</a:t>
            </a:r>
            <a:r>
              <a:rPr lang="en-US" altLang="zh-CN" sz="3600" dirty="0">
                <a:latin typeface="宋体" panose="02010600030101010101" pitchFamily="2" charset="-122"/>
              </a:rPr>
              <a:t>N-1</a:t>
            </a:r>
            <a:r>
              <a:rPr lang="zh-CN" altLang="en-US" sz="3600" dirty="0">
                <a:latin typeface="宋体" panose="02010600030101010101" pitchFamily="2" charset="-122"/>
              </a:rPr>
              <a:t>层或第</a:t>
            </a:r>
            <a:r>
              <a:rPr lang="en-US" altLang="zh-CN" sz="3600" dirty="0">
                <a:latin typeface="宋体" panose="02010600030101010101" pitchFamily="2" charset="-122"/>
              </a:rPr>
              <a:t>N-2</a:t>
            </a:r>
            <a:r>
              <a:rPr lang="zh-CN" altLang="en-US" sz="3600" dirty="0">
                <a:latin typeface="宋体" panose="02010600030101010101" pitchFamily="2" charset="-122"/>
              </a:rPr>
              <a:t>层所犯的错误，此时就需要对第</a:t>
            </a:r>
            <a:r>
              <a:rPr lang="en-US" altLang="zh-CN" sz="3600" dirty="0">
                <a:latin typeface="宋体" panose="02010600030101010101" pitchFamily="2" charset="-122"/>
              </a:rPr>
              <a:t>N-1</a:t>
            </a:r>
            <a:r>
              <a:rPr lang="zh-CN" altLang="en-US" sz="3600" dirty="0">
                <a:latin typeface="宋体" panose="02010600030101010101" pitchFamily="2" charset="-122"/>
              </a:rPr>
              <a:t>层、第</a:t>
            </a:r>
            <a:r>
              <a:rPr lang="en-US" altLang="zh-CN" sz="3600" dirty="0">
                <a:latin typeface="宋体" panose="02010600030101010101" pitchFamily="2" charset="-122"/>
              </a:rPr>
              <a:t>N-2</a:t>
            </a:r>
            <a:r>
              <a:rPr lang="zh-CN" altLang="en-US" sz="3600" dirty="0">
                <a:latin typeface="宋体" panose="02010600030101010101" pitchFamily="2" charset="-122"/>
              </a:rPr>
              <a:t>层作重新分解。</a:t>
            </a:r>
          </a:p>
        </p:txBody>
      </p:sp>
    </p:spTree>
    <p:extLst>
      <p:ext uri="{BB962C8B-B14F-4D97-AF65-F5344CB8AC3E}">
        <p14:creationId xmlns:p14="http://schemas.microsoft.com/office/powerpoint/2010/main" val="303204245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73731" name="Rectangle 3"/>
          <p:cNvSpPr>
            <a:spLocks noGrp="1" noChangeArrowheads="1"/>
          </p:cNvSpPr>
          <p:nvPr>
            <p:ph idx="1"/>
          </p:nvPr>
        </p:nvSpPr>
        <p:spPr>
          <a:xfrm>
            <a:off x="1334278" y="2667000"/>
            <a:ext cx="8952722" cy="2057400"/>
          </a:xfrm>
        </p:spPr>
        <p:txBody>
          <a:bodyPr/>
          <a:lstStyle/>
          <a:p>
            <a:pPr algn="just">
              <a:buFontTx/>
              <a:buNone/>
            </a:pPr>
            <a:r>
              <a:rPr lang="en-US" altLang="zh-CN" sz="3600" dirty="0">
                <a:latin typeface="宋体" panose="02010600030101010101" pitchFamily="2" charset="-122"/>
              </a:rPr>
              <a:t> (1)</a:t>
            </a:r>
            <a:r>
              <a:rPr lang="zh-CN" altLang="en-US" sz="3600" dirty="0">
                <a:latin typeface="宋体" panose="02010600030101010101" pitchFamily="2" charset="-122"/>
              </a:rPr>
              <a:t>把需要重新分解的某张图的所有子图连接成一张。</a:t>
            </a:r>
          </a:p>
        </p:txBody>
      </p:sp>
    </p:spTree>
    <p:extLst>
      <p:ext uri="{BB962C8B-B14F-4D97-AF65-F5344CB8AC3E}">
        <p14:creationId xmlns:p14="http://schemas.microsoft.com/office/powerpoint/2010/main" val="22175264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grpSp>
        <p:nvGrpSpPr>
          <p:cNvPr id="74755" name="Group 3"/>
          <p:cNvGrpSpPr>
            <a:grpSpLocks/>
          </p:cNvGrpSpPr>
          <p:nvPr/>
        </p:nvGrpSpPr>
        <p:grpSpPr bwMode="auto">
          <a:xfrm>
            <a:off x="2901820" y="2819400"/>
            <a:ext cx="6254880" cy="2749550"/>
            <a:chOff x="1432" y="2146"/>
            <a:chExt cx="3512" cy="1732"/>
          </a:xfrm>
        </p:grpSpPr>
        <p:sp>
          <p:nvSpPr>
            <p:cNvPr id="74757" name="AutoShape 4"/>
            <p:cNvSpPr>
              <a:spLocks noChangeArrowheads="1"/>
            </p:cNvSpPr>
            <p:nvPr/>
          </p:nvSpPr>
          <p:spPr bwMode="auto">
            <a:xfrm>
              <a:off x="1862" y="2386"/>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a:t>
              </a:r>
            </a:p>
          </p:txBody>
        </p:sp>
        <p:sp>
          <p:nvSpPr>
            <p:cNvPr id="74758" name="AutoShape 5"/>
            <p:cNvSpPr>
              <a:spLocks noChangeArrowheads="1"/>
            </p:cNvSpPr>
            <p:nvPr/>
          </p:nvSpPr>
          <p:spPr bwMode="auto">
            <a:xfrm>
              <a:off x="2966" y="2818"/>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a:t>
              </a:r>
            </a:p>
          </p:txBody>
        </p:sp>
        <p:sp>
          <p:nvSpPr>
            <p:cNvPr id="74759" name="AutoShape 6"/>
            <p:cNvSpPr>
              <a:spLocks noChangeArrowheads="1"/>
            </p:cNvSpPr>
            <p:nvPr/>
          </p:nvSpPr>
          <p:spPr bwMode="auto">
            <a:xfrm>
              <a:off x="2294" y="3394"/>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3</a:t>
              </a:r>
            </a:p>
          </p:txBody>
        </p:sp>
        <p:sp>
          <p:nvSpPr>
            <p:cNvPr id="74760" name="AutoShape 7"/>
            <p:cNvSpPr>
              <a:spLocks noChangeArrowheads="1"/>
            </p:cNvSpPr>
            <p:nvPr/>
          </p:nvSpPr>
          <p:spPr bwMode="auto">
            <a:xfrm>
              <a:off x="4070" y="2962"/>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5</a:t>
              </a:r>
            </a:p>
          </p:txBody>
        </p:sp>
        <p:sp>
          <p:nvSpPr>
            <p:cNvPr id="74761" name="AutoShape 8"/>
            <p:cNvSpPr>
              <a:spLocks noChangeArrowheads="1"/>
            </p:cNvSpPr>
            <p:nvPr/>
          </p:nvSpPr>
          <p:spPr bwMode="auto">
            <a:xfrm>
              <a:off x="3782" y="2146"/>
              <a:ext cx="384" cy="38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4</a:t>
              </a:r>
            </a:p>
          </p:txBody>
        </p:sp>
        <p:sp>
          <p:nvSpPr>
            <p:cNvPr id="74762" name="Line 9"/>
            <p:cNvSpPr>
              <a:spLocks noChangeShapeType="1"/>
            </p:cNvSpPr>
            <p:nvPr/>
          </p:nvSpPr>
          <p:spPr bwMode="auto">
            <a:xfrm>
              <a:off x="1526" y="2530"/>
              <a:ext cx="33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3" name="Line 10"/>
            <p:cNvSpPr>
              <a:spLocks noChangeShapeType="1"/>
            </p:cNvSpPr>
            <p:nvPr/>
          </p:nvSpPr>
          <p:spPr bwMode="auto">
            <a:xfrm flipV="1">
              <a:off x="1526" y="2674"/>
              <a:ext cx="33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4" name="Line 11"/>
            <p:cNvSpPr>
              <a:spLocks noChangeShapeType="1"/>
            </p:cNvSpPr>
            <p:nvPr/>
          </p:nvSpPr>
          <p:spPr bwMode="auto">
            <a:xfrm flipV="1">
              <a:off x="1944" y="3734"/>
              <a:ext cx="43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5" name="Line 12"/>
            <p:cNvSpPr>
              <a:spLocks noChangeShapeType="1"/>
            </p:cNvSpPr>
            <p:nvPr/>
          </p:nvSpPr>
          <p:spPr bwMode="auto">
            <a:xfrm flipV="1">
              <a:off x="2294" y="3058"/>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6" name="Line 13"/>
            <p:cNvSpPr>
              <a:spLocks noChangeShapeType="1"/>
            </p:cNvSpPr>
            <p:nvPr/>
          </p:nvSpPr>
          <p:spPr bwMode="auto">
            <a:xfrm flipV="1">
              <a:off x="2630" y="3154"/>
              <a:ext cx="384"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7" name="Freeform 14"/>
            <p:cNvSpPr>
              <a:spLocks/>
            </p:cNvSpPr>
            <p:nvPr/>
          </p:nvSpPr>
          <p:spPr bwMode="auto">
            <a:xfrm>
              <a:off x="2246" y="2554"/>
              <a:ext cx="816" cy="264"/>
            </a:xfrm>
            <a:custGeom>
              <a:avLst/>
              <a:gdLst>
                <a:gd name="T0" fmla="*/ 816 w 816"/>
                <a:gd name="T1" fmla="*/ 264 h 264"/>
                <a:gd name="T2" fmla="*/ 720 w 816"/>
                <a:gd name="T3" fmla="*/ 168 h 264"/>
                <a:gd name="T4" fmla="*/ 480 w 816"/>
                <a:gd name="T5" fmla="*/ 24 h 264"/>
                <a:gd name="T6" fmla="*/ 96 w 816"/>
                <a:gd name="T7" fmla="*/ 24 h 264"/>
                <a:gd name="T8" fmla="*/ 0 w 816"/>
                <a:gd name="T9" fmla="*/ 24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264">
                  <a:moveTo>
                    <a:pt x="816" y="264"/>
                  </a:moveTo>
                  <a:cubicBezTo>
                    <a:pt x="796" y="236"/>
                    <a:pt x="776" y="208"/>
                    <a:pt x="720" y="168"/>
                  </a:cubicBezTo>
                  <a:cubicBezTo>
                    <a:pt x="664" y="128"/>
                    <a:pt x="584" y="48"/>
                    <a:pt x="480" y="24"/>
                  </a:cubicBezTo>
                  <a:cubicBezTo>
                    <a:pt x="376" y="0"/>
                    <a:pt x="176" y="24"/>
                    <a:pt x="96" y="24"/>
                  </a:cubicBezTo>
                  <a:cubicBezTo>
                    <a:pt x="16" y="24"/>
                    <a:pt x="16" y="24"/>
                    <a:pt x="0" y="24"/>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8" name="Freeform 15"/>
            <p:cNvSpPr>
              <a:spLocks/>
            </p:cNvSpPr>
            <p:nvPr/>
          </p:nvSpPr>
          <p:spPr bwMode="auto">
            <a:xfrm>
              <a:off x="2198" y="2722"/>
              <a:ext cx="768" cy="288"/>
            </a:xfrm>
            <a:custGeom>
              <a:avLst/>
              <a:gdLst>
                <a:gd name="T0" fmla="*/ 0 w 768"/>
                <a:gd name="T1" fmla="*/ 0 h 288"/>
                <a:gd name="T2" fmla="*/ 144 w 768"/>
                <a:gd name="T3" fmla="*/ 96 h 288"/>
                <a:gd name="T4" fmla="*/ 384 w 768"/>
                <a:gd name="T5" fmla="*/ 192 h 288"/>
                <a:gd name="T6" fmla="*/ 768 w 768"/>
                <a:gd name="T7" fmla="*/ 288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288">
                  <a:moveTo>
                    <a:pt x="0" y="0"/>
                  </a:moveTo>
                  <a:cubicBezTo>
                    <a:pt x="40" y="32"/>
                    <a:pt x="80" y="64"/>
                    <a:pt x="144" y="96"/>
                  </a:cubicBezTo>
                  <a:cubicBezTo>
                    <a:pt x="208" y="128"/>
                    <a:pt x="280" y="160"/>
                    <a:pt x="384" y="192"/>
                  </a:cubicBezTo>
                  <a:cubicBezTo>
                    <a:pt x="488" y="224"/>
                    <a:pt x="704" y="272"/>
                    <a:pt x="768" y="288"/>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9" name="Line 16"/>
            <p:cNvSpPr>
              <a:spLocks noChangeShapeType="1"/>
            </p:cNvSpPr>
            <p:nvPr/>
          </p:nvSpPr>
          <p:spPr bwMode="auto">
            <a:xfrm>
              <a:off x="2266" y="2674"/>
              <a:ext cx="72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0" name="Freeform 17"/>
            <p:cNvSpPr>
              <a:spLocks/>
            </p:cNvSpPr>
            <p:nvPr/>
          </p:nvSpPr>
          <p:spPr bwMode="auto">
            <a:xfrm>
              <a:off x="2678" y="3202"/>
              <a:ext cx="432" cy="384"/>
            </a:xfrm>
            <a:custGeom>
              <a:avLst/>
              <a:gdLst>
                <a:gd name="T0" fmla="*/ 0 w 432"/>
                <a:gd name="T1" fmla="*/ 384 h 384"/>
                <a:gd name="T2" fmla="*/ 240 w 432"/>
                <a:gd name="T3" fmla="*/ 288 h 384"/>
                <a:gd name="T4" fmla="*/ 432 w 432"/>
                <a:gd name="T5" fmla="*/ 0 h 384"/>
                <a:gd name="T6" fmla="*/ 0 60000 65536"/>
                <a:gd name="T7" fmla="*/ 0 60000 65536"/>
                <a:gd name="T8" fmla="*/ 0 60000 65536"/>
              </a:gdLst>
              <a:ahLst/>
              <a:cxnLst>
                <a:cxn ang="T6">
                  <a:pos x="T0" y="T1"/>
                </a:cxn>
                <a:cxn ang="T7">
                  <a:pos x="T2" y="T3"/>
                </a:cxn>
                <a:cxn ang="T8">
                  <a:pos x="T4" y="T5"/>
                </a:cxn>
              </a:cxnLst>
              <a:rect l="0" t="0" r="r" b="b"/>
              <a:pathLst>
                <a:path w="432" h="384">
                  <a:moveTo>
                    <a:pt x="0" y="384"/>
                  </a:moveTo>
                  <a:cubicBezTo>
                    <a:pt x="84" y="368"/>
                    <a:pt x="168" y="352"/>
                    <a:pt x="240" y="288"/>
                  </a:cubicBezTo>
                  <a:cubicBezTo>
                    <a:pt x="312" y="224"/>
                    <a:pt x="400" y="48"/>
                    <a:pt x="432" y="0"/>
                  </a:cubicBezTo>
                </a:path>
              </a:pathLst>
            </a:custGeom>
            <a:noFill/>
            <a:ln w="9525">
              <a:solidFill>
                <a:schemeClr val="tx1"/>
              </a:solidFill>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1" name="Line 18"/>
            <p:cNvSpPr>
              <a:spLocks noChangeShapeType="1"/>
            </p:cNvSpPr>
            <p:nvPr/>
          </p:nvSpPr>
          <p:spPr bwMode="auto">
            <a:xfrm flipV="1">
              <a:off x="3302" y="2482"/>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2" name="Line 19"/>
            <p:cNvSpPr>
              <a:spLocks noChangeShapeType="1"/>
            </p:cNvSpPr>
            <p:nvPr/>
          </p:nvSpPr>
          <p:spPr bwMode="auto">
            <a:xfrm>
              <a:off x="3350" y="3010"/>
              <a:ext cx="72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3" name="Line 20"/>
            <p:cNvSpPr>
              <a:spLocks noChangeShapeType="1"/>
            </p:cNvSpPr>
            <p:nvPr/>
          </p:nvSpPr>
          <p:spPr bwMode="auto">
            <a:xfrm>
              <a:off x="3302" y="3154"/>
              <a:ext cx="48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4" name="Line 21"/>
            <p:cNvSpPr>
              <a:spLocks noChangeShapeType="1"/>
            </p:cNvSpPr>
            <p:nvPr/>
          </p:nvSpPr>
          <p:spPr bwMode="auto">
            <a:xfrm flipV="1">
              <a:off x="4454" y="3058"/>
              <a:ext cx="28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5" name="Line 22"/>
            <p:cNvSpPr>
              <a:spLocks noChangeShapeType="1"/>
            </p:cNvSpPr>
            <p:nvPr/>
          </p:nvSpPr>
          <p:spPr bwMode="auto">
            <a:xfrm flipV="1">
              <a:off x="4118" y="2146"/>
              <a:ext cx="28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6" name="Line 23"/>
            <p:cNvSpPr>
              <a:spLocks noChangeShapeType="1"/>
            </p:cNvSpPr>
            <p:nvPr/>
          </p:nvSpPr>
          <p:spPr bwMode="auto">
            <a:xfrm>
              <a:off x="4070" y="2530"/>
              <a:ext cx="192"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77" name="Text Box 24"/>
            <p:cNvSpPr txBox="1">
              <a:spLocks noChangeArrowheads="1"/>
            </p:cNvSpPr>
            <p:nvPr/>
          </p:nvSpPr>
          <p:spPr bwMode="auto">
            <a:xfrm>
              <a:off x="1432" y="231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a:t>
              </a:r>
            </a:p>
          </p:txBody>
        </p:sp>
        <p:sp>
          <p:nvSpPr>
            <p:cNvPr id="74778" name="Text Box 25"/>
            <p:cNvSpPr txBox="1">
              <a:spLocks noChangeArrowheads="1"/>
            </p:cNvSpPr>
            <p:nvPr/>
          </p:nvSpPr>
          <p:spPr bwMode="auto">
            <a:xfrm>
              <a:off x="1440" y="261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B</a:t>
              </a:r>
            </a:p>
          </p:txBody>
        </p:sp>
        <p:sp>
          <p:nvSpPr>
            <p:cNvPr id="74779" name="Text Box 26"/>
            <p:cNvSpPr txBox="1">
              <a:spLocks noChangeArrowheads="1"/>
            </p:cNvSpPr>
            <p:nvPr/>
          </p:nvSpPr>
          <p:spPr bwMode="auto">
            <a:xfrm>
              <a:off x="2678" y="237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H</a:t>
              </a:r>
            </a:p>
          </p:txBody>
        </p:sp>
        <p:sp>
          <p:nvSpPr>
            <p:cNvPr id="74780" name="Text Box 27"/>
            <p:cNvSpPr txBox="1">
              <a:spLocks noChangeArrowheads="1"/>
            </p:cNvSpPr>
            <p:nvPr/>
          </p:nvSpPr>
          <p:spPr bwMode="auto">
            <a:xfrm>
              <a:off x="2274" y="28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J</a:t>
              </a:r>
            </a:p>
          </p:txBody>
        </p:sp>
        <p:sp>
          <p:nvSpPr>
            <p:cNvPr id="74781" name="Text Box 28"/>
            <p:cNvSpPr txBox="1">
              <a:spLocks noChangeArrowheads="1"/>
            </p:cNvSpPr>
            <p:nvPr/>
          </p:nvSpPr>
          <p:spPr bwMode="auto">
            <a:xfrm>
              <a:off x="2496" y="256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I</a:t>
              </a:r>
            </a:p>
          </p:txBody>
        </p:sp>
        <p:sp>
          <p:nvSpPr>
            <p:cNvPr id="74782" name="Text Box 29"/>
            <p:cNvSpPr txBox="1">
              <a:spLocks noChangeArrowheads="1"/>
            </p:cNvSpPr>
            <p:nvPr/>
          </p:nvSpPr>
          <p:spPr bwMode="auto">
            <a:xfrm>
              <a:off x="2352" y="295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C</a:t>
              </a:r>
            </a:p>
          </p:txBody>
        </p:sp>
        <p:sp>
          <p:nvSpPr>
            <p:cNvPr id="74783" name="Text Box 30"/>
            <p:cNvSpPr txBox="1">
              <a:spLocks noChangeArrowheads="1"/>
            </p:cNvSpPr>
            <p:nvPr/>
          </p:nvSpPr>
          <p:spPr bwMode="auto">
            <a:xfrm>
              <a:off x="1930" y="361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D</a:t>
              </a:r>
            </a:p>
          </p:txBody>
        </p:sp>
        <p:sp>
          <p:nvSpPr>
            <p:cNvPr id="74784" name="Text Box 31"/>
            <p:cNvSpPr txBox="1">
              <a:spLocks noChangeArrowheads="1"/>
            </p:cNvSpPr>
            <p:nvPr/>
          </p:nvSpPr>
          <p:spPr bwMode="auto">
            <a:xfrm>
              <a:off x="2602" y="314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K</a:t>
              </a:r>
            </a:p>
          </p:txBody>
        </p:sp>
        <p:sp>
          <p:nvSpPr>
            <p:cNvPr id="74785" name="Text Box 32"/>
            <p:cNvSpPr txBox="1">
              <a:spLocks noChangeArrowheads="1"/>
            </p:cNvSpPr>
            <p:nvPr/>
          </p:nvSpPr>
          <p:spPr bwMode="auto">
            <a:xfrm>
              <a:off x="2880" y="342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L</a:t>
              </a:r>
            </a:p>
          </p:txBody>
        </p:sp>
        <p:sp>
          <p:nvSpPr>
            <p:cNvPr id="74786" name="Text Box 33"/>
            <p:cNvSpPr txBox="1">
              <a:spLocks noChangeArrowheads="1"/>
            </p:cNvSpPr>
            <p:nvPr/>
          </p:nvSpPr>
          <p:spPr bwMode="auto">
            <a:xfrm>
              <a:off x="3360" y="244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N</a:t>
              </a:r>
            </a:p>
          </p:txBody>
        </p:sp>
        <p:sp>
          <p:nvSpPr>
            <p:cNvPr id="74787" name="Text Box 34"/>
            <p:cNvSpPr txBox="1">
              <a:spLocks noChangeArrowheads="1"/>
            </p:cNvSpPr>
            <p:nvPr/>
          </p:nvSpPr>
          <p:spPr bwMode="auto">
            <a:xfrm>
              <a:off x="3622" y="286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M</a:t>
              </a:r>
            </a:p>
          </p:txBody>
        </p:sp>
        <p:sp>
          <p:nvSpPr>
            <p:cNvPr id="74788" name="Text Box 35"/>
            <p:cNvSpPr txBox="1">
              <a:spLocks noChangeArrowheads="1"/>
            </p:cNvSpPr>
            <p:nvPr/>
          </p:nvSpPr>
          <p:spPr bwMode="auto">
            <a:xfrm>
              <a:off x="4128" y="254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P</a:t>
              </a:r>
            </a:p>
          </p:txBody>
        </p:sp>
        <p:sp>
          <p:nvSpPr>
            <p:cNvPr id="74789" name="Text Box 36"/>
            <p:cNvSpPr txBox="1">
              <a:spLocks noChangeArrowheads="1"/>
            </p:cNvSpPr>
            <p:nvPr/>
          </p:nvSpPr>
          <p:spPr bwMode="auto">
            <a:xfrm>
              <a:off x="3532" y="336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E</a:t>
              </a:r>
            </a:p>
          </p:txBody>
        </p:sp>
        <p:sp>
          <p:nvSpPr>
            <p:cNvPr id="74790" name="Text Box 37"/>
            <p:cNvSpPr txBox="1">
              <a:spLocks noChangeArrowheads="1"/>
            </p:cNvSpPr>
            <p:nvPr/>
          </p:nvSpPr>
          <p:spPr bwMode="auto">
            <a:xfrm>
              <a:off x="4704" y="28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F</a:t>
              </a:r>
            </a:p>
          </p:txBody>
        </p:sp>
      </p:grpSp>
      <p:sp>
        <p:nvSpPr>
          <p:cNvPr id="74756" name="Text Box 38"/>
          <p:cNvSpPr txBox="1">
            <a:spLocks noChangeArrowheads="1"/>
          </p:cNvSpPr>
          <p:nvPr/>
        </p:nvSpPr>
        <p:spPr bwMode="auto">
          <a:xfrm>
            <a:off x="3276600" y="1981201"/>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latin typeface="Arial Narrow" panose="020B0606020202030204" pitchFamily="34" charset="0"/>
              </a:rPr>
              <a:t>父图</a:t>
            </a:r>
            <a:r>
              <a:rPr lang="zh-CN" altLang="en-US" sz="2800" b="1">
                <a:latin typeface="Arial Narrow" panose="020B0606020202030204" pitchFamily="34" charset="0"/>
                <a:ea typeface="黑体" panose="02010609060101010101" pitchFamily="49" charset="-122"/>
              </a:rPr>
              <a:t>：</a:t>
            </a:r>
          </a:p>
        </p:txBody>
      </p:sp>
    </p:spTree>
    <p:extLst>
      <p:ext uri="{BB962C8B-B14F-4D97-AF65-F5344CB8AC3E}">
        <p14:creationId xmlns:p14="http://schemas.microsoft.com/office/powerpoint/2010/main" val="355156770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grpSp>
        <p:nvGrpSpPr>
          <p:cNvPr id="75779" name="Group 3"/>
          <p:cNvGrpSpPr>
            <a:grpSpLocks/>
          </p:cNvGrpSpPr>
          <p:nvPr/>
        </p:nvGrpSpPr>
        <p:grpSpPr bwMode="auto">
          <a:xfrm>
            <a:off x="2603241" y="1981200"/>
            <a:ext cx="6235959" cy="4191000"/>
            <a:chOff x="1104" y="1248"/>
            <a:chExt cx="3504" cy="2640"/>
          </a:xfrm>
        </p:grpSpPr>
        <p:sp>
          <p:nvSpPr>
            <p:cNvPr id="75780" name="Text Box 4"/>
            <p:cNvSpPr txBox="1">
              <a:spLocks noChangeArrowheads="1"/>
            </p:cNvSpPr>
            <p:nvPr/>
          </p:nvSpPr>
          <p:spPr bwMode="auto">
            <a:xfrm>
              <a:off x="1104" y="1248"/>
              <a:ext cx="9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latin typeface="Arial Narrow" panose="020B0606020202030204" pitchFamily="34" charset="0"/>
                </a:rPr>
                <a:t>子图</a:t>
              </a:r>
              <a:r>
                <a:rPr lang="zh-CN" altLang="en-US" sz="2800" b="1">
                  <a:latin typeface="Arial Narrow" panose="020B0606020202030204" pitchFamily="34" charset="0"/>
                  <a:ea typeface="黑体" panose="02010609060101010101" pitchFamily="49" charset="-122"/>
                </a:rPr>
                <a:t>：</a:t>
              </a:r>
            </a:p>
          </p:txBody>
        </p:sp>
        <p:sp>
          <p:nvSpPr>
            <p:cNvPr id="75781" name="AutoShape 5"/>
            <p:cNvSpPr>
              <a:spLocks noChangeArrowheads="1"/>
            </p:cNvSpPr>
            <p:nvPr/>
          </p:nvSpPr>
          <p:spPr bwMode="auto">
            <a:xfrm>
              <a:off x="2112" y="2064"/>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2.2</a:t>
              </a:r>
            </a:p>
          </p:txBody>
        </p:sp>
        <p:sp>
          <p:nvSpPr>
            <p:cNvPr id="75782" name="AutoShape 6"/>
            <p:cNvSpPr>
              <a:spLocks noChangeArrowheads="1"/>
            </p:cNvSpPr>
            <p:nvPr/>
          </p:nvSpPr>
          <p:spPr bwMode="auto">
            <a:xfrm>
              <a:off x="3216" y="2256"/>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2.3</a:t>
              </a:r>
            </a:p>
          </p:txBody>
        </p:sp>
        <p:sp>
          <p:nvSpPr>
            <p:cNvPr id="75783" name="AutoShape 7"/>
            <p:cNvSpPr>
              <a:spLocks noChangeArrowheads="1"/>
            </p:cNvSpPr>
            <p:nvPr/>
          </p:nvSpPr>
          <p:spPr bwMode="auto">
            <a:xfrm>
              <a:off x="3312" y="1488"/>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2.1</a:t>
              </a:r>
            </a:p>
          </p:txBody>
        </p:sp>
        <p:sp>
          <p:nvSpPr>
            <p:cNvPr id="75784" name="AutoShape 8"/>
            <p:cNvSpPr>
              <a:spLocks noChangeArrowheads="1"/>
            </p:cNvSpPr>
            <p:nvPr/>
          </p:nvSpPr>
          <p:spPr bwMode="auto">
            <a:xfrm>
              <a:off x="2064" y="3024"/>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2.4</a:t>
              </a:r>
            </a:p>
          </p:txBody>
        </p:sp>
        <p:sp>
          <p:nvSpPr>
            <p:cNvPr id="75785" name="AutoShape 9"/>
            <p:cNvSpPr>
              <a:spLocks noChangeArrowheads="1"/>
            </p:cNvSpPr>
            <p:nvPr/>
          </p:nvSpPr>
          <p:spPr bwMode="auto">
            <a:xfrm>
              <a:off x="3360" y="3168"/>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2.5</a:t>
              </a:r>
            </a:p>
          </p:txBody>
        </p:sp>
        <p:sp>
          <p:nvSpPr>
            <p:cNvPr id="75786" name="Line 10"/>
            <p:cNvSpPr>
              <a:spLocks noChangeShapeType="1"/>
            </p:cNvSpPr>
            <p:nvPr/>
          </p:nvSpPr>
          <p:spPr bwMode="auto">
            <a:xfrm flipV="1">
              <a:off x="1728" y="2352"/>
              <a:ext cx="38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87" name="Line 11"/>
            <p:cNvSpPr>
              <a:spLocks noChangeShapeType="1"/>
            </p:cNvSpPr>
            <p:nvPr/>
          </p:nvSpPr>
          <p:spPr bwMode="auto">
            <a:xfrm flipV="1">
              <a:off x="1728" y="3312"/>
              <a:ext cx="33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88" name="Line 12"/>
            <p:cNvSpPr>
              <a:spLocks noChangeShapeType="1"/>
            </p:cNvSpPr>
            <p:nvPr/>
          </p:nvSpPr>
          <p:spPr bwMode="auto">
            <a:xfrm flipV="1">
              <a:off x="2592" y="1872"/>
              <a:ext cx="72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89" name="Line 13"/>
            <p:cNvSpPr>
              <a:spLocks noChangeShapeType="1"/>
            </p:cNvSpPr>
            <p:nvPr/>
          </p:nvSpPr>
          <p:spPr bwMode="auto">
            <a:xfrm>
              <a:off x="2688" y="1488"/>
              <a:ext cx="62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0" name="Line 14"/>
            <p:cNvSpPr>
              <a:spLocks noChangeShapeType="1"/>
            </p:cNvSpPr>
            <p:nvPr/>
          </p:nvSpPr>
          <p:spPr bwMode="auto">
            <a:xfrm>
              <a:off x="2592" y="2304"/>
              <a:ext cx="62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1" name="Line 15"/>
            <p:cNvSpPr>
              <a:spLocks noChangeShapeType="1"/>
            </p:cNvSpPr>
            <p:nvPr/>
          </p:nvSpPr>
          <p:spPr bwMode="auto">
            <a:xfrm flipV="1">
              <a:off x="2592" y="2640"/>
              <a:ext cx="62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2" name="Line 16"/>
            <p:cNvSpPr>
              <a:spLocks noChangeShapeType="1"/>
            </p:cNvSpPr>
            <p:nvPr/>
          </p:nvSpPr>
          <p:spPr bwMode="auto">
            <a:xfrm flipV="1">
              <a:off x="2784" y="3600"/>
              <a:ext cx="67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3" name="Line 17"/>
            <p:cNvSpPr>
              <a:spLocks noChangeShapeType="1"/>
            </p:cNvSpPr>
            <p:nvPr/>
          </p:nvSpPr>
          <p:spPr bwMode="auto">
            <a:xfrm>
              <a:off x="2544" y="3264"/>
              <a:ext cx="76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4" name="Line 18"/>
            <p:cNvSpPr>
              <a:spLocks noChangeShapeType="1"/>
            </p:cNvSpPr>
            <p:nvPr/>
          </p:nvSpPr>
          <p:spPr bwMode="auto">
            <a:xfrm flipV="1">
              <a:off x="2544" y="2832"/>
              <a:ext cx="17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5" name="Line 19"/>
            <p:cNvSpPr>
              <a:spLocks noChangeShapeType="1"/>
            </p:cNvSpPr>
            <p:nvPr/>
          </p:nvSpPr>
          <p:spPr bwMode="auto">
            <a:xfrm flipV="1">
              <a:off x="3840" y="3360"/>
              <a:ext cx="76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6" name="Line 20"/>
            <p:cNvSpPr>
              <a:spLocks noChangeShapeType="1"/>
            </p:cNvSpPr>
            <p:nvPr/>
          </p:nvSpPr>
          <p:spPr bwMode="auto">
            <a:xfrm flipV="1">
              <a:off x="3696" y="2400"/>
              <a:ext cx="52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7" name="Line 21"/>
            <p:cNvSpPr>
              <a:spLocks noChangeShapeType="1"/>
            </p:cNvSpPr>
            <p:nvPr/>
          </p:nvSpPr>
          <p:spPr bwMode="auto">
            <a:xfrm>
              <a:off x="3792" y="171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5798" name="Text Box 22"/>
            <p:cNvSpPr txBox="1">
              <a:spLocks noChangeArrowheads="1"/>
            </p:cNvSpPr>
            <p:nvPr/>
          </p:nvSpPr>
          <p:spPr bwMode="auto">
            <a:xfrm>
              <a:off x="1728" y="201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I</a:t>
              </a:r>
            </a:p>
          </p:txBody>
        </p:sp>
        <p:sp>
          <p:nvSpPr>
            <p:cNvPr id="75799" name="Text Box 23"/>
            <p:cNvSpPr txBox="1">
              <a:spLocks noChangeArrowheads="1"/>
            </p:cNvSpPr>
            <p:nvPr/>
          </p:nvSpPr>
          <p:spPr bwMode="auto">
            <a:xfrm>
              <a:off x="2880" y="124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J</a:t>
              </a:r>
            </a:p>
          </p:txBody>
        </p:sp>
        <p:sp>
          <p:nvSpPr>
            <p:cNvPr id="75800" name="Text Box 24"/>
            <p:cNvSpPr txBox="1">
              <a:spLocks noChangeArrowheads="1"/>
            </p:cNvSpPr>
            <p:nvPr/>
          </p:nvSpPr>
          <p:spPr bwMode="auto">
            <a:xfrm>
              <a:off x="1738" y="306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K</a:t>
              </a:r>
            </a:p>
          </p:txBody>
        </p:sp>
        <p:sp>
          <p:nvSpPr>
            <p:cNvPr id="75801" name="Text Box 25"/>
            <p:cNvSpPr txBox="1">
              <a:spLocks noChangeArrowheads="1"/>
            </p:cNvSpPr>
            <p:nvPr/>
          </p:nvSpPr>
          <p:spPr bwMode="auto">
            <a:xfrm>
              <a:off x="2640" y="252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C</a:t>
              </a:r>
            </a:p>
          </p:txBody>
        </p:sp>
        <p:sp>
          <p:nvSpPr>
            <p:cNvPr id="75802" name="Text Box 26"/>
            <p:cNvSpPr txBox="1">
              <a:spLocks noChangeArrowheads="1"/>
            </p:cNvSpPr>
            <p:nvPr/>
          </p:nvSpPr>
          <p:spPr bwMode="auto">
            <a:xfrm>
              <a:off x="3792" y="265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M</a:t>
              </a:r>
            </a:p>
          </p:txBody>
        </p:sp>
        <p:sp>
          <p:nvSpPr>
            <p:cNvPr id="75803" name="Text Box 27"/>
            <p:cNvSpPr txBox="1">
              <a:spLocks noChangeArrowheads="1"/>
            </p:cNvSpPr>
            <p:nvPr/>
          </p:nvSpPr>
          <p:spPr bwMode="auto">
            <a:xfrm>
              <a:off x="2832" y="3552"/>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L</a:t>
              </a:r>
            </a:p>
          </p:txBody>
        </p:sp>
        <p:sp>
          <p:nvSpPr>
            <p:cNvPr id="75804" name="Text Box 28"/>
            <p:cNvSpPr txBox="1">
              <a:spLocks noChangeArrowheads="1"/>
            </p:cNvSpPr>
            <p:nvPr/>
          </p:nvSpPr>
          <p:spPr bwMode="auto">
            <a:xfrm>
              <a:off x="4080" y="316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E</a:t>
              </a:r>
            </a:p>
          </p:txBody>
        </p:sp>
        <p:sp>
          <p:nvSpPr>
            <p:cNvPr id="75805" name="Text Box 29"/>
            <p:cNvSpPr txBox="1">
              <a:spLocks noChangeArrowheads="1"/>
            </p:cNvSpPr>
            <p:nvPr/>
          </p:nvSpPr>
          <p:spPr bwMode="auto">
            <a:xfrm>
              <a:off x="3840" y="144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H</a:t>
              </a:r>
            </a:p>
          </p:txBody>
        </p:sp>
        <p:sp>
          <p:nvSpPr>
            <p:cNvPr id="75806" name="Text Box 30"/>
            <p:cNvSpPr txBox="1">
              <a:spLocks noChangeArrowheads="1"/>
            </p:cNvSpPr>
            <p:nvPr/>
          </p:nvSpPr>
          <p:spPr bwMode="auto">
            <a:xfrm>
              <a:off x="3792" y="217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N</a:t>
              </a:r>
            </a:p>
          </p:txBody>
        </p:sp>
      </p:grpSp>
    </p:spTree>
    <p:extLst>
      <p:ext uri="{BB962C8B-B14F-4D97-AF65-F5344CB8AC3E}">
        <p14:creationId xmlns:p14="http://schemas.microsoft.com/office/powerpoint/2010/main" val="5180729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76803" name="Text Box 3"/>
          <p:cNvSpPr txBox="1">
            <a:spLocks noChangeArrowheads="1"/>
          </p:cNvSpPr>
          <p:nvPr/>
        </p:nvSpPr>
        <p:spPr bwMode="auto">
          <a:xfrm>
            <a:off x="2438400" y="1752601"/>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latin typeface="Arial Narrow" panose="020B0606020202030204" pitchFamily="34" charset="0"/>
              </a:rPr>
              <a:t>重新连成一张图</a:t>
            </a:r>
            <a:r>
              <a:rPr lang="zh-CN" altLang="en-US" sz="2800" b="1">
                <a:latin typeface="Arial Narrow" panose="020B0606020202030204" pitchFamily="34" charset="0"/>
                <a:ea typeface="黑体" panose="02010609060101010101" pitchFamily="49" charset="-122"/>
              </a:rPr>
              <a:t>：</a:t>
            </a:r>
          </a:p>
        </p:txBody>
      </p:sp>
      <p:sp>
        <p:nvSpPr>
          <p:cNvPr id="76804" name="AutoShape 4"/>
          <p:cNvSpPr>
            <a:spLocks noChangeArrowheads="1"/>
          </p:cNvSpPr>
          <p:nvPr/>
        </p:nvSpPr>
        <p:spPr bwMode="auto">
          <a:xfrm>
            <a:off x="4908550" y="362585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2.2</a:t>
            </a:r>
          </a:p>
        </p:txBody>
      </p:sp>
      <p:sp>
        <p:nvSpPr>
          <p:cNvPr id="76805" name="AutoShape 5"/>
          <p:cNvSpPr>
            <a:spLocks noChangeArrowheads="1"/>
          </p:cNvSpPr>
          <p:nvPr/>
        </p:nvSpPr>
        <p:spPr bwMode="auto">
          <a:xfrm>
            <a:off x="6661150" y="393065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2.3</a:t>
            </a:r>
          </a:p>
        </p:txBody>
      </p:sp>
      <p:sp>
        <p:nvSpPr>
          <p:cNvPr id="76806" name="AutoShape 6"/>
          <p:cNvSpPr>
            <a:spLocks noChangeArrowheads="1"/>
          </p:cNvSpPr>
          <p:nvPr/>
        </p:nvSpPr>
        <p:spPr bwMode="auto">
          <a:xfrm>
            <a:off x="6813550" y="271145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2.1</a:t>
            </a:r>
          </a:p>
        </p:txBody>
      </p:sp>
      <p:sp>
        <p:nvSpPr>
          <p:cNvPr id="76807" name="AutoShape 7"/>
          <p:cNvSpPr>
            <a:spLocks noChangeArrowheads="1"/>
          </p:cNvSpPr>
          <p:nvPr/>
        </p:nvSpPr>
        <p:spPr bwMode="auto">
          <a:xfrm>
            <a:off x="4832350" y="514985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2.4</a:t>
            </a:r>
          </a:p>
        </p:txBody>
      </p:sp>
      <p:sp>
        <p:nvSpPr>
          <p:cNvPr id="76808" name="AutoShape 8"/>
          <p:cNvSpPr>
            <a:spLocks noChangeArrowheads="1"/>
          </p:cNvSpPr>
          <p:nvPr/>
        </p:nvSpPr>
        <p:spPr bwMode="auto">
          <a:xfrm>
            <a:off x="6889750" y="537845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2.5</a:t>
            </a:r>
          </a:p>
        </p:txBody>
      </p:sp>
      <p:sp>
        <p:nvSpPr>
          <p:cNvPr id="76809" name="Line 9"/>
          <p:cNvSpPr>
            <a:spLocks noChangeShapeType="1"/>
          </p:cNvSpPr>
          <p:nvPr/>
        </p:nvSpPr>
        <p:spPr bwMode="auto">
          <a:xfrm flipV="1">
            <a:off x="5670550" y="3321050"/>
            <a:ext cx="1143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10" name="Line 10"/>
          <p:cNvSpPr>
            <a:spLocks noChangeShapeType="1"/>
          </p:cNvSpPr>
          <p:nvPr/>
        </p:nvSpPr>
        <p:spPr bwMode="auto">
          <a:xfrm>
            <a:off x="5670550" y="4006850"/>
            <a:ext cx="990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11" name="Line 11"/>
          <p:cNvSpPr>
            <a:spLocks noChangeShapeType="1"/>
          </p:cNvSpPr>
          <p:nvPr/>
        </p:nvSpPr>
        <p:spPr bwMode="auto">
          <a:xfrm flipV="1">
            <a:off x="5670550" y="4540250"/>
            <a:ext cx="990600" cy="304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12" name="Line 12"/>
          <p:cNvSpPr>
            <a:spLocks noChangeShapeType="1"/>
          </p:cNvSpPr>
          <p:nvPr/>
        </p:nvSpPr>
        <p:spPr bwMode="auto">
          <a:xfrm>
            <a:off x="5594350" y="5530850"/>
            <a:ext cx="1219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13" name="Line 13"/>
          <p:cNvSpPr>
            <a:spLocks noChangeShapeType="1"/>
          </p:cNvSpPr>
          <p:nvPr/>
        </p:nvSpPr>
        <p:spPr bwMode="auto">
          <a:xfrm flipV="1">
            <a:off x="5594350" y="4845050"/>
            <a:ext cx="2743200" cy="533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14" name="Text Box 14"/>
          <p:cNvSpPr txBox="1">
            <a:spLocks noChangeArrowheads="1"/>
          </p:cNvSpPr>
          <p:nvPr/>
        </p:nvSpPr>
        <p:spPr bwMode="auto">
          <a:xfrm>
            <a:off x="3962400" y="3048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B</a:t>
            </a:r>
          </a:p>
        </p:txBody>
      </p:sp>
      <p:sp>
        <p:nvSpPr>
          <p:cNvPr id="76815" name="Text Box 15"/>
          <p:cNvSpPr txBox="1">
            <a:spLocks noChangeArrowheads="1"/>
          </p:cNvSpPr>
          <p:nvPr/>
        </p:nvSpPr>
        <p:spPr bwMode="auto">
          <a:xfrm>
            <a:off x="5943600" y="2895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J</a:t>
            </a:r>
          </a:p>
        </p:txBody>
      </p:sp>
      <p:sp>
        <p:nvSpPr>
          <p:cNvPr id="76816" name="Text Box 16"/>
          <p:cNvSpPr txBox="1">
            <a:spLocks noChangeArrowheads="1"/>
          </p:cNvSpPr>
          <p:nvPr/>
        </p:nvSpPr>
        <p:spPr bwMode="auto">
          <a:xfrm>
            <a:off x="4314825" y="5216526"/>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K</a:t>
            </a:r>
          </a:p>
        </p:txBody>
      </p:sp>
      <p:sp>
        <p:nvSpPr>
          <p:cNvPr id="76817" name="Text Box 17"/>
          <p:cNvSpPr txBox="1">
            <a:spLocks noChangeArrowheads="1"/>
          </p:cNvSpPr>
          <p:nvPr/>
        </p:nvSpPr>
        <p:spPr bwMode="auto">
          <a:xfrm>
            <a:off x="5746750" y="4359276"/>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C</a:t>
            </a:r>
          </a:p>
        </p:txBody>
      </p:sp>
      <p:sp>
        <p:nvSpPr>
          <p:cNvPr id="76818" name="Text Box 18"/>
          <p:cNvSpPr txBox="1">
            <a:spLocks noChangeArrowheads="1"/>
          </p:cNvSpPr>
          <p:nvPr/>
        </p:nvSpPr>
        <p:spPr bwMode="auto">
          <a:xfrm>
            <a:off x="7575550" y="456565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M</a:t>
            </a:r>
          </a:p>
        </p:txBody>
      </p:sp>
      <p:sp>
        <p:nvSpPr>
          <p:cNvPr id="76819" name="Text Box 19"/>
          <p:cNvSpPr txBox="1">
            <a:spLocks noChangeArrowheads="1"/>
          </p:cNvSpPr>
          <p:nvPr/>
        </p:nvSpPr>
        <p:spPr bwMode="auto">
          <a:xfrm>
            <a:off x="5867400" y="61722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L</a:t>
            </a:r>
          </a:p>
        </p:txBody>
      </p:sp>
      <p:sp>
        <p:nvSpPr>
          <p:cNvPr id="76820" name="Text Box 20"/>
          <p:cNvSpPr txBox="1">
            <a:spLocks noChangeArrowheads="1"/>
          </p:cNvSpPr>
          <p:nvPr/>
        </p:nvSpPr>
        <p:spPr bwMode="auto">
          <a:xfrm>
            <a:off x="8001000" y="5562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E</a:t>
            </a:r>
          </a:p>
        </p:txBody>
      </p:sp>
      <p:sp>
        <p:nvSpPr>
          <p:cNvPr id="76821" name="Text Box 21"/>
          <p:cNvSpPr txBox="1">
            <a:spLocks noChangeArrowheads="1"/>
          </p:cNvSpPr>
          <p:nvPr/>
        </p:nvSpPr>
        <p:spPr bwMode="auto">
          <a:xfrm>
            <a:off x="6553200" y="20574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H</a:t>
            </a:r>
          </a:p>
        </p:txBody>
      </p:sp>
      <p:sp>
        <p:nvSpPr>
          <p:cNvPr id="76822" name="Text Box 22"/>
          <p:cNvSpPr txBox="1">
            <a:spLocks noChangeArrowheads="1"/>
          </p:cNvSpPr>
          <p:nvPr/>
        </p:nvSpPr>
        <p:spPr bwMode="auto">
          <a:xfrm>
            <a:off x="7696200" y="3429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N</a:t>
            </a:r>
          </a:p>
        </p:txBody>
      </p:sp>
      <p:sp>
        <p:nvSpPr>
          <p:cNvPr id="76823" name="AutoShape 23"/>
          <p:cNvSpPr>
            <a:spLocks noChangeArrowheads="1"/>
          </p:cNvSpPr>
          <p:nvPr/>
        </p:nvSpPr>
        <p:spPr bwMode="auto">
          <a:xfrm>
            <a:off x="4724400" y="2438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1</a:t>
            </a:r>
          </a:p>
        </p:txBody>
      </p:sp>
      <p:sp>
        <p:nvSpPr>
          <p:cNvPr id="76824" name="AutoShape 24"/>
          <p:cNvSpPr>
            <a:spLocks noChangeArrowheads="1"/>
          </p:cNvSpPr>
          <p:nvPr/>
        </p:nvSpPr>
        <p:spPr bwMode="auto">
          <a:xfrm>
            <a:off x="3825875" y="5867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3</a:t>
            </a:r>
          </a:p>
        </p:txBody>
      </p:sp>
      <p:sp>
        <p:nvSpPr>
          <p:cNvPr id="76825" name="AutoShape 25"/>
          <p:cNvSpPr>
            <a:spLocks noChangeArrowheads="1"/>
          </p:cNvSpPr>
          <p:nvPr/>
        </p:nvSpPr>
        <p:spPr bwMode="auto">
          <a:xfrm>
            <a:off x="8534400" y="2819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4</a:t>
            </a:r>
          </a:p>
        </p:txBody>
      </p:sp>
      <p:sp>
        <p:nvSpPr>
          <p:cNvPr id="76826" name="AutoShape 26"/>
          <p:cNvSpPr>
            <a:spLocks noChangeArrowheads="1"/>
          </p:cNvSpPr>
          <p:nvPr/>
        </p:nvSpPr>
        <p:spPr bwMode="auto">
          <a:xfrm>
            <a:off x="8382000" y="4343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5</a:t>
            </a:r>
          </a:p>
        </p:txBody>
      </p:sp>
      <p:sp>
        <p:nvSpPr>
          <p:cNvPr id="76827" name="Line 27"/>
          <p:cNvSpPr>
            <a:spLocks noChangeShapeType="1"/>
          </p:cNvSpPr>
          <p:nvPr/>
        </p:nvSpPr>
        <p:spPr bwMode="auto">
          <a:xfrm>
            <a:off x="5486400" y="2819400"/>
            <a:ext cx="1371600" cy="152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28" name="Line 28"/>
          <p:cNvSpPr>
            <a:spLocks noChangeShapeType="1"/>
          </p:cNvSpPr>
          <p:nvPr/>
        </p:nvSpPr>
        <p:spPr bwMode="auto">
          <a:xfrm>
            <a:off x="5029200" y="3200400"/>
            <a:ext cx="228600" cy="457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29" name="Freeform 29"/>
          <p:cNvSpPr>
            <a:spLocks/>
          </p:cNvSpPr>
          <p:nvPr/>
        </p:nvSpPr>
        <p:spPr bwMode="auto">
          <a:xfrm>
            <a:off x="5486400" y="2476500"/>
            <a:ext cx="1524000" cy="266700"/>
          </a:xfrm>
          <a:custGeom>
            <a:avLst/>
            <a:gdLst>
              <a:gd name="T0" fmla="*/ 1524000 w 960"/>
              <a:gd name="T1" fmla="*/ 266700 h 168"/>
              <a:gd name="T2" fmla="*/ 1066800 w 960"/>
              <a:gd name="T3" fmla="*/ 38100 h 168"/>
              <a:gd name="T4" fmla="*/ 304800 w 960"/>
              <a:gd name="T5" fmla="*/ 38100 h 168"/>
              <a:gd name="T6" fmla="*/ 0 w 960"/>
              <a:gd name="T7" fmla="*/ 114300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168">
                <a:moveTo>
                  <a:pt x="960" y="168"/>
                </a:moveTo>
                <a:cubicBezTo>
                  <a:pt x="880" y="108"/>
                  <a:pt x="800" y="48"/>
                  <a:pt x="672" y="24"/>
                </a:cubicBezTo>
                <a:cubicBezTo>
                  <a:pt x="544" y="0"/>
                  <a:pt x="304" y="16"/>
                  <a:pt x="192" y="24"/>
                </a:cubicBezTo>
                <a:cubicBezTo>
                  <a:pt x="80" y="32"/>
                  <a:pt x="32" y="64"/>
                  <a:pt x="0" y="72"/>
                </a:cubicBezTo>
              </a:path>
            </a:pathLst>
          </a:custGeom>
          <a:noFill/>
          <a:ln w="9525" cap="flat" cmpd="sng">
            <a:solidFill>
              <a:srgbClr val="FF0000"/>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0" name="Line 30"/>
          <p:cNvSpPr>
            <a:spLocks noChangeShapeType="1"/>
          </p:cNvSpPr>
          <p:nvPr/>
        </p:nvSpPr>
        <p:spPr bwMode="auto">
          <a:xfrm flipV="1">
            <a:off x="7391400" y="3429000"/>
            <a:ext cx="1219200" cy="762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1" name="Line 31"/>
          <p:cNvSpPr>
            <a:spLocks noChangeShapeType="1"/>
          </p:cNvSpPr>
          <p:nvPr/>
        </p:nvSpPr>
        <p:spPr bwMode="auto">
          <a:xfrm flipH="1">
            <a:off x="8763000" y="3581400"/>
            <a:ext cx="152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2" name="Line 32"/>
          <p:cNvSpPr>
            <a:spLocks noChangeShapeType="1"/>
          </p:cNvSpPr>
          <p:nvPr/>
        </p:nvSpPr>
        <p:spPr bwMode="auto">
          <a:xfrm flipV="1">
            <a:off x="9144000" y="4572000"/>
            <a:ext cx="685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3" name="Line 33"/>
          <p:cNvSpPr>
            <a:spLocks noChangeShapeType="1"/>
          </p:cNvSpPr>
          <p:nvPr/>
        </p:nvSpPr>
        <p:spPr bwMode="auto">
          <a:xfrm flipV="1">
            <a:off x="3216275" y="6248400"/>
            <a:ext cx="609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4" name="Line 34"/>
          <p:cNvSpPr>
            <a:spLocks noChangeShapeType="1"/>
          </p:cNvSpPr>
          <p:nvPr/>
        </p:nvSpPr>
        <p:spPr bwMode="auto">
          <a:xfrm flipV="1">
            <a:off x="4572000" y="5791200"/>
            <a:ext cx="3810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5" name="Line 35"/>
          <p:cNvSpPr>
            <a:spLocks noChangeShapeType="1"/>
          </p:cNvSpPr>
          <p:nvPr/>
        </p:nvSpPr>
        <p:spPr bwMode="auto">
          <a:xfrm flipV="1">
            <a:off x="4572000" y="5943600"/>
            <a:ext cx="23622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6" name="Line 36"/>
          <p:cNvSpPr>
            <a:spLocks noChangeShapeType="1"/>
          </p:cNvSpPr>
          <p:nvPr/>
        </p:nvSpPr>
        <p:spPr bwMode="auto">
          <a:xfrm>
            <a:off x="7620000" y="5867400"/>
            <a:ext cx="10668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7" name="Line 37"/>
          <p:cNvSpPr>
            <a:spLocks noChangeShapeType="1"/>
          </p:cNvSpPr>
          <p:nvPr/>
        </p:nvSpPr>
        <p:spPr bwMode="auto">
          <a:xfrm>
            <a:off x="3962400" y="25146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8" name="Line 38"/>
          <p:cNvSpPr>
            <a:spLocks noChangeShapeType="1"/>
          </p:cNvSpPr>
          <p:nvPr/>
        </p:nvSpPr>
        <p:spPr bwMode="auto">
          <a:xfrm flipV="1">
            <a:off x="3810000" y="3048000"/>
            <a:ext cx="914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39" name="Line 39"/>
          <p:cNvSpPr>
            <a:spLocks noChangeShapeType="1"/>
          </p:cNvSpPr>
          <p:nvPr/>
        </p:nvSpPr>
        <p:spPr bwMode="auto">
          <a:xfrm flipV="1">
            <a:off x="9296400" y="3048000"/>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40" name="Text Box 40"/>
          <p:cNvSpPr txBox="1">
            <a:spLocks noChangeArrowheads="1"/>
          </p:cNvSpPr>
          <p:nvPr/>
        </p:nvSpPr>
        <p:spPr bwMode="auto">
          <a:xfrm>
            <a:off x="4832350" y="3228976"/>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I</a:t>
            </a:r>
          </a:p>
        </p:txBody>
      </p:sp>
      <p:sp>
        <p:nvSpPr>
          <p:cNvPr id="76841" name="Text Box 41"/>
          <p:cNvSpPr txBox="1">
            <a:spLocks noChangeArrowheads="1"/>
          </p:cNvSpPr>
          <p:nvPr/>
        </p:nvSpPr>
        <p:spPr bwMode="auto">
          <a:xfrm>
            <a:off x="4114800" y="219075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A</a:t>
            </a:r>
          </a:p>
        </p:txBody>
      </p:sp>
      <p:sp>
        <p:nvSpPr>
          <p:cNvPr id="76842" name="Text Box 42"/>
          <p:cNvSpPr txBox="1">
            <a:spLocks noChangeArrowheads="1"/>
          </p:cNvSpPr>
          <p:nvPr/>
        </p:nvSpPr>
        <p:spPr bwMode="auto">
          <a:xfrm>
            <a:off x="8763000" y="3733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P</a:t>
            </a:r>
          </a:p>
        </p:txBody>
      </p:sp>
      <p:sp>
        <p:nvSpPr>
          <p:cNvPr id="76843" name="Text Box 43"/>
          <p:cNvSpPr txBox="1">
            <a:spLocks noChangeArrowheads="1"/>
          </p:cNvSpPr>
          <p:nvPr/>
        </p:nvSpPr>
        <p:spPr bwMode="auto">
          <a:xfrm>
            <a:off x="9296400" y="2590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G</a:t>
            </a:r>
          </a:p>
        </p:txBody>
      </p:sp>
      <p:sp>
        <p:nvSpPr>
          <p:cNvPr id="76844" name="Text Box 44"/>
          <p:cNvSpPr txBox="1">
            <a:spLocks noChangeArrowheads="1"/>
          </p:cNvSpPr>
          <p:nvPr/>
        </p:nvSpPr>
        <p:spPr bwMode="auto">
          <a:xfrm>
            <a:off x="9296400" y="4191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F</a:t>
            </a:r>
          </a:p>
        </p:txBody>
      </p:sp>
      <p:sp>
        <p:nvSpPr>
          <p:cNvPr id="76845" name="Text Box 45"/>
          <p:cNvSpPr txBox="1">
            <a:spLocks noChangeArrowheads="1"/>
          </p:cNvSpPr>
          <p:nvPr/>
        </p:nvSpPr>
        <p:spPr bwMode="auto">
          <a:xfrm>
            <a:off x="3276600" y="58674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D</a:t>
            </a:r>
          </a:p>
        </p:txBody>
      </p:sp>
      <p:sp>
        <p:nvSpPr>
          <p:cNvPr id="76846" name="Freeform 46"/>
          <p:cNvSpPr>
            <a:spLocks/>
          </p:cNvSpPr>
          <p:nvPr/>
        </p:nvSpPr>
        <p:spPr bwMode="auto">
          <a:xfrm>
            <a:off x="4594225" y="2252663"/>
            <a:ext cx="3873500" cy="4311650"/>
          </a:xfrm>
          <a:custGeom>
            <a:avLst/>
            <a:gdLst>
              <a:gd name="T0" fmla="*/ 2693988 w 2440"/>
              <a:gd name="T1" fmla="*/ 228600 h 2716"/>
              <a:gd name="T2" fmla="*/ 2203450 w 2440"/>
              <a:gd name="T3" fmla="*/ 604838 h 2716"/>
              <a:gd name="T4" fmla="*/ 1828800 w 2440"/>
              <a:gd name="T5" fmla="*/ 735013 h 2716"/>
              <a:gd name="T6" fmla="*/ 1452563 w 2440"/>
              <a:gd name="T7" fmla="*/ 849313 h 2716"/>
              <a:gd name="T8" fmla="*/ 1192213 w 2440"/>
              <a:gd name="T9" fmla="*/ 947738 h 2716"/>
              <a:gd name="T10" fmla="*/ 979488 w 2440"/>
              <a:gd name="T11" fmla="*/ 1012825 h 2716"/>
              <a:gd name="T12" fmla="*/ 881063 w 2440"/>
              <a:gd name="T13" fmla="*/ 1062038 h 2716"/>
              <a:gd name="T14" fmla="*/ 587375 w 2440"/>
              <a:gd name="T15" fmla="*/ 1192213 h 2716"/>
              <a:gd name="T16" fmla="*/ 260350 w 2440"/>
              <a:gd name="T17" fmla="*/ 1323975 h 2716"/>
              <a:gd name="T18" fmla="*/ 130175 w 2440"/>
              <a:gd name="T19" fmla="*/ 1568450 h 2716"/>
              <a:gd name="T20" fmla="*/ 130175 w 2440"/>
              <a:gd name="T21" fmla="*/ 1992313 h 2716"/>
              <a:gd name="T22" fmla="*/ 1077913 w 2440"/>
              <a:gd name="T23" fmla="*/ 2205038 h 2716"/>
              <a:gd name="T24" fmla="*/ 1322388 w 2440"/>
              <a:gd name="T25" fmla="*/ 2368550 h 2716"/>
              <a:gd name="T26" fmla="*/ 1403350 w 2440"/>
              <a:gd name="T27" fmla="*/ 2449513 h 2716"/>
              <a:gd name="T28" fmla="*/ 1452563 w 2440"/>
              <a:gd name="T29" fmla="*/ 2597150 h 2716"/>
              <a:gd name="T30" fmla="*/ 1273175 w 2440"/>
              <a:gd name="T31" fmla="*/ 2776538 h 2716"/>
              <a:gd name="T32" fmla="*/ 423863 w 2440"/>
              <a:gd name="T33" fmla="*/ 2841625 h 2716"/>
              <a:gd name="T34" fmla="*/ 163513 w 2440"/>
              <a:gd name="T35" fmla="*/ 2924175 h 2716"/>
              <a:gd name="T36" fmla="*/ 31750 w 2440"/>
              <a:gd name="T37" fmla="*/ 3005138 h 2716"/>
              <a:gd name="T38" fmla="*/ 49213 w 2440"/>
              <a:gd name="T39" fmla="*/ 3332163 h 2716"/>
              <a:gd name="T40" fmla="*/ 244475 w 2440"/>
              <a:gd name="T41" fmla="*/ 3724275 h 2716"/>
              <a:gd name="T42" fmla="*/ 457200 w 2440"/>
              <a:gd name="T43" fmla="*/ 3984625 h 2716"/>
              <a:gd name="T44" fmla="*/ 668338 w 2440"/>
              <a:gd name="T45" fmla="*/ 4114800 h 2716"/>
              <a:gd name="T46" fmla="*/ 1779588 w 2440"/>
              <a:gd name="T47" fmla="*/ 4262438 h 2716"/>
              <a:gd name="T48" fmla="*/ 2008188 w 2440"/>
              <a:gd name="T49" fmla="*/ 4311650 h 2716"/>
              <a:gd name="T50" fmla="*/ 2611438 w 2440"/>
              <a:gd name="T51" fmla="*/ 4213225 h 2716"/>
              <a:gd name="T52" fmla="*/ 2824163 w 2440"/>
              <a:gd name="T53" fmla="*/ 4098925 h 2716"/>
              <a:gd name="T54" fmla="*/ 3003550 w 2440"/>
              <a:gd name="T55" fmla="*/ 4033838 h 2716"/>
              <a:gd name="T56" fmla="*/ 3297238 w 2440"/>
              <a:gd name="T57" fmla="*/ 3854450 h 2716"/>
              <a:gd name="T58" fmla="*/ 3429000 w 2440"/>
              <a:gd name="T59" fmla="*/ 3675063 h 2716"/>
              <a:gd name="T60" fmla="*/ 3379788 w 2440"/>
              <a:gd name="T61" fmla="*/ 3086100 h 2716"/>
              <a:gd name="T62" fmla="*/ 3265488 w 2440"/>
              <a:gd name="T63" fmla="*/ 2482850 h 2716"/>
              <a:gd name="T64" fmla="*/ 3363913 w 2440"/>
              <a:gd name="T65" fmla="*/ 1943100 h 2716"/>
              <a:gd name="T66" fmla="*/ 3559175 w 2440"/>
              <a:gd name="T67" fmla="*/ 1355725 h 2716"/>
              <a:gd name="T68" fmla="*/ 3706813 w 2440"/>
              <a:gd name="T69" fmla="*/ 996950 h 2716"/>
              <a:gd name="T70" fmla="*/ 3689350 w 2440"/>
              <a:gd name="T71" fmla="*/ 0 h 2716"/>
              <a:gd name="T72" fmla="*/ 3297238 w 2440"/>
              <a:gd name="T73" fmla="*/ 98425 h 2716"/>
              <a:gd name="T74" fmla="*/ 2709863 w 2440"/>
              <a:gd name="T75" fmla="*/ 131763 h 27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40" h="2716">
                <a:moveTo>
                  <a:pt x="1707" y="83"/>
                </a:moveTo>
                <a:cubicBezTo>
                  <a:pt x="1704" y="103"/>
                  <a:pt x="1707" y="126"/>
                  <a:pt x="1697" y="144"/>
                </a:cubicBezTo>
                <a:cubicBezTo>
                  <a:pt x="1667" y="196"/>
                  <a:pt x="1598" y="238"/>
                  <a:pt x="1543" y="258"/>
                </a:cubicBezTo>
                <a:cubicBezTo>
                  <a:pt x="1491" y="309"/>
                  <a:pt x="1448" y="341"/>
                  <a:pt x="1388" y="381"/>
                </a:cubicBezTo>
                <a:cubicBezTo>
                  <a:pt x="1382" y="385"/>
                  <a:pt x="1318" y="401"/>
                  <a:pt x="1316" y="402"/>
                </a:cubicBezTo>
                <a:cubicBezTo>
                  <a:pt x="1261" y="423"/>
                  <a:pt x="1208" y="445"/>
                  <a:pt x="1152" y="463"/>
                </a:cubicBezTo>
                <a:cubicBezTo>
                  <a:pt x="1098" y="480"/>
                  <a:pt x="1041" y="487"/>
                  <a:pt x="987" y="504"/>
                </a:cubicBezTo>
                <a:cubicBezTo>
                  <a:pt x="909" y="557"/>
                  <a:pt x="1008" y="495"/>
                  <a:pt x="915" y="535"/>
                </a:cubicBezTo>
                <a:cubicBezTo>
                  <a:pt x="904" y="540"/>
                  <a:pt x="895" y="551"/>
                  <a:pt x="884" y="556"/>
                </a:cubicBezTo>
                <a:cubicBezTo>
                  <a:pt x="844" y="573"/>
                  <a:pt x="794" y="587"/>
                  <a:pt x="751" y="597"/>
                </a:cubicBezTo>
                <a:cubicBezTo>
                  <a:pt x="681" y="614"/>
                  <a:pt x="736" y="599"/>
                  <a:pt x="679" y="618"/>
                </a:cubicBezTo>
                <a:cubicBezTo>
                  <a:pt x="658" y="625"/>
                  <a:pt x="617" y="638"/>
                  <a:pt x="617" y="638"/>
                </a:cubicBezTo>
                <a:cubicBezTo>
                  <a:pt x="607" y="645"/>
                  <a:pt x="597" y="653"/>
                  <a:pt x="586" y="659"/>
                </a:cubicBezTo>
                <a:cubicBezTo>
                  <a:pt x="576" y="664"/>
                  <a:pt x="564" y="663"/>
                  <a:pt x="555" y="669"/>
                </a:cubicBezTo>
                <a:cubicBezTo>
                  <a:pt x="543" y="677"/>
                  <a:pt x="537" y="693"/>
                  <a:pt x="524" y="700"/>
                </a:cubicBezTo>
                <a:cubicBezTo>
                  <a:pt x="480" y="724"/>
                  <a:pt x="418" y="735"/>
                  <a:pt x="370" y="751"/>
                </a:cubicBezTo>
                <a:cubicBezTo>
                  <a:pt x="333" y="764"/>
                  <a:pt x="257" y="782"/>
                  <a:pt x="257" y="782"/>
                </a:cubicBezTo>
                <a:cubicBezTo>
                  <a:pt x="226" y="803"/>
                  <a:pt x="195" y="813"/>
                  <a:pt x="164" y="834"/>
                </a:cubicBezTo>
                <a:cubicBezTo>
                  <a:pt x="116" y="905"/>
                  <a:pt x="136" y="874"/>
                  <a:pt x="103" y="926"/>
                </a:cubicBezTo>
                <a:cubicBezTo>
                  <a:pt x="91" y="944"/>
                  <a:pt x="82" y="988"/>
                  <a:pt x="82" y="988"/>
                </a:cubicBezTo>
                <a:cubicBezTo>
                  <a:pt x="79" y="1033"/>
                  <a:pt x="72" y="1077"/>
                  <a:pt x="72" y="1122"/>
                </a:cubicBezTo>
                <a:cubicBezTo>
                  <a:pt x="72" y="1166"/>
                  <a:pt x="74" y="1211"/>
                  <a:pt x="82" y="1255"/>
                </a:cubicBezTo>
                <a:cubicBezTo>
                  <a:pt x="84" y="1267"/>
                  <a:pt x="95" y="1277"/>
                  <a:pt x="103" y="1286"/>
                </a:cubicBezTo>
                <a:cubicBezTo>
                  <a:pt x="250" y="1453"/>
                  <a:pt x="453" y="1384"/>
                  <a:pt x="679" y="1389"/>
                </a:cubicBezTo>
                <a:cubicBezTo>
                  <a:pt x="721" y="1403"/>
                  <a:pt x="737" y="1424"/>
                  <a:pt x="771" y="1451"/>
                </a:cubicBezTo>
                <a:cubicBezTo>
                  <a:pt x="791" y="1466"/>
                  <a:pt x="833" y="1492"/>
                  <a:pt x="833" y="1492"/>
                </a:cubicBezTo>
                <a:cubicBezTo>
                  <a:pt x="840" y="1502"/>
                  <a:pt x="844" y="1514"/>
                  <a:pt x="853" y="1523"/>
                </a:cubicBezTo>
                <a:cubicBezTo>
                  <a:pt x="862" y="1532"/>
                  <a:pt x="877" y="1533"/>
                  <a:pt x="884" y="1543"/>
                </a:cubicBezTo>
                <a:cubicBezTo>
                  <a:pt x="896" y="1561"/>
                  <a:pt x="898" y="1584"/>
                  <a:pt x="905" y="1605"/>
                </a:cubicBezTo>
                <a:cubicBezTo>
                  <a:pt x="908" y="1615"/>
                  <a:pt x="915" y="1636"/>
                  <a:pt x="915" y="1636"/>
                </a:cubicBezTo>
                <a:cubicBezTo>
                  <a:pt x="912" y="1663"/>
                  <a:pt x="915" y="1692"/>
                  <a:pt x="905" y="1718"/>
                </a:cubicBezTo>
                <a:cubicBezTo>
                  <a:pt x="894" y="1747"/>
                  <a:pt x="809" y="1749"/>
                  <a:pt x="802" y="1749"/>
                </a:cubicBezTo>
                <a:cubicBezTo>
                  <a:pt x="675" y="1755"/>
                  <a:pt x="548" y="1756"/>
                  <a:pt x="421" y="1759"/>
                </a:cubicBezTo>
                <a:cubicBezTo>
                  <a:pt x="370" y="1770"/>
                  <a:pt x="317" y="1778"/>
                  <a:pt x="267" y="1790"/>
                </a:cubicBezTo>
                <a:cubicBezTo>
                  <a:pt x="236" y="1798"/>
                  <a:pt x="206" y="1814"/>
                  <a:pt x="175" y="1821"/>
                </a:cubicBezTo>
                <a:cubicBezTo>
                  <a:pt x="105" y="1838"/>
                  <a:pt x="160" y="1823"/>
                  <a:pt x="103" y="1842"/>
                </a:cubicBezTo>
                <a:cubicBezTo>
                  <a:pt x="82" y="1849"/>
                  <a:pt x="41" y="1862"/>
                  <a:pt x="41" y="1862"/>
                </a:cubicBezTo>
                <a:cubicBezTo>
                  <a:pt x="34" y="1872"/>
                  <a:pt x="25" y="1882"/>
                  <a:pt x="20" y="1893"/>
                </a:cubicBezTo>
                <a:cubicBezTo>
                  <a:pt x="11" y="1913"/>
                  <a:pt x="0" y="1955"/>
                  <a:pt x="0" y="1955"/>
                </a:cubicBezTo>
                <a:cubicBezTo>
                  <a:pt x="6" y="2000"/>
                  <a:pt x="12" y="2056"/>
                  <a:pt x="31" y="2099"/>
                </a:cubicBezTo>
                <a:cubicBezTo>
                  <a:pt x="46" y="2135"/>
                  <a:pt x="81" y="2159"/>
                  <a:pt x="103" y="2191"/>
                </a:cubicBezTo>
                <a:cubicBezTo>
                  <a:pt x="113" y="2221"/>
                  <a:pt x="135" y="2319"/>
                  <a:pt x="154" y="2346"/>
                </a:cubicBezTo>
                <a:cubicBezTo>
                  <a:pt x="183" y="2387"/>
                  <a:pt x="219" y="2452"/>
                  <a:pt x="257" y="2490"/>
                </a:cubicBezTo>
                <a:cubicBezTo>
                  <a:pt x="266" y="2499"/>
                  <a:pt x="279" y="2502"/>
                  <a:pt x="288" y="2510"/>
                </a:cubicBezTo>
                <a:cubicBezTo>
                  <a:pt x="310" y="2529"/>
                  <a:pt x="329" y="2551"/>
                  <a:pt x="349" y="2572"/>
                </a:cubicBezTo>
                <a:cubicBezTo>
                  <a:pt x="366" y="2590"/>
                  <a:pt x="397" y="2585"/>
                  <a:pt x="421" y="2592"/>
                </a:cubicBezTo>
                <a:cubicBezTo>
                  <a:pt x="484" y="2611"/>
                  <a:pt x="521" y="2624"/>
                  <a:pt x="586" y="2634"/>
                </a:cubicBezTo>
                <a:cubicBezTo>
                  <a:pt x="730" y="2680"/>
                  <a:pt x="967" y="2677"/>
                  <a:pt x="1121" y="2685"/>
                </a:cubicBezTo>
                <a:cubicBezTo>
                  <a:pt x="1148" y="2688"/>
                  <a:pt x="1176" y="2689"/>
                  <a:pt x="1203" y="2695"/>
                </a:cubicBezTo>
                <a:cubicBezTo>
                  <a:pt x="1224" y="2700"/>
                  <a:pt x="1265" y="2716"/>
                  <a:pt x="1265" y="2716"/>
                </a:cubicBezTo>
                <a:cubicBezTo>
                  <a:pt x="1351" y="2713"/>
                  <a:pt x="1436" y="2712"/>
                  <a:pt x="1522" y="2706"/>
                </a:cubicBezTo>
                <a:cubicBezTo>
                  <a:pt x="1569" y="2703"/>
                  <a:pt x="1605" y="2671"/>
                  <a:pt x="1645" y="2654"/>
                </a:cubicBezTo>
                <a:cubicBezTo>
                  <a:pt x="1668" y="2644"/>
                  <a:pt x="1693" y="2642"/>
                  <a:pt x="1717" y="2634"/>
                </a:cubicBezTo>
                <a:cubicBezTo>
                  <a:pt x="1739" y="2619"/>
                  <a:pt x="1757" y="2597"/>
                  <a:pt x="1779" y="2582"/>
                </a:cubicBezTo>
                <a:cubicBezTo>
                  <a:pt x="1801" y="2568"/>
                  <a:pt x="1827" y="2560"/>
                  <a:pt x="1851" y="2551"/>
                </a:cubicBezTo>
                <a:cubicBezTo>
                  <a:pt x="1864" y="2546"/>
                  <a:pt x="1879" y="2545"/>
                  <a:pt x="1892" y="2541"/>
                </a:cubicBezTo>
                <a:cubicBezTo>
                  <a:pt x="1913" y="2535"/>
                  <a:pt x="1954" y="2520"/>
                  <a:pt x="1954" y="2520"/>
                </a:cubicBezTo>
                <a:cubicBezTo>
                  <a:pt x="1989" y="2486"/>
                  <a:pt x="2050" y="2462"/>
                  <a:pt x="2077" y="2428"/>
                </a:cubicBezTo>
                <a:cubicBezTo>
                  <a:pt x="2091" y="2411"/>
                  <a:pt x="2106" y="2394"/>
                  <a:pt x="2119" y="2376"/>
                </a:cubicBezTo>
                <a:cubicBezTo>
                  <a:pt x="2134" y="2356"/>
                  <a:pt x="2160" y="2315"/>
                  <a:pt x="2160" y="2315"/>
                </a:cubicBezTo>
                <a:cubicBezTo>
                  <a:pt x="2199" y="2193"/>
                  <a:pt x="2203" y="2206"/>
                  <a:pt x="2170" y="2006"/>
                </a:cubicBezTo>
                <a:cubicBezTo>
                  <a:pt x="2166" y="1982"/>
                  <a:pt x="2143" y="1965"/>
                  <a:pt x="2129" y="1944"/>
                </a:cubicBezTo>
                <a:cubicBezTo>
                  <a:pt x="2099" y="1900"/>
                  <a:pt x="2063" y="1858"/>
                  <a:pt x="2026" y="1821"/>
                </a:cubicBezTo>
                <a:cubicBezTo>
                  <a:pt x="2005" y="1733"/>
                  <a:pt x="2006" y="1639"/>
                  <a:pt x="2057" y="1564"/>
                </a:cubicBezTo>
                <a:cubicBezTo>
                  <a:pt x="2071" y="1491"/>
                  <a:pt x="2094" y="1421"/>
                  <a:pt x="2108" y="1348"/>
                </a:cubicBezTo>
                <a:cubicBezTo>
                  <a:pt x="2112" y="1307"/>
                  <a:pt x="2114" y="1265"/>
                  <a:pt x="2119" y="1224"/>
                </a:cubicBezTo>
                <a:cubicBezTo>
                  <a:pt x="2125" y="1178"/>
                  <a:pt x="2151" y="1136"/>
                  <a:pt x="2160" y="1091"/>
                </a:cubicBezTo>
                <a:cubicBezTo>
                  <a:pt x="2176" y="1007"/>
                  <a:pt x="2194" y="925"/>
                  <a:pt x="2242" y="854"/>
                </a:cubicBezTo>
                <a:cubicBezTo>
                  <a:pt x="2277" y="746"/>
                  <a:pt x="2222" y="907"/>
                  <a:pt x="2273" y="792"/>
                </a:cubicBezTo>
                <a:cubicBezTo>
                  <a:pt x="2298" y="736"/>
                  <a:pt x="2300" y="679"/>
                  <a:pt x="2335" y="628"/>
                </a:cubicBezTo>
                <a:cubicBezTo>
                  <a:pt x="2375" y="504"/>
                  <a:pt x="2396" y="390"/>
                  <a:pt x="2407" y="258"/>
                </a:cubicBezTo>
                <a:cubicBezTo>
                  <a:pt x="2400" y="129"/>
                  <a:pt x="2440" y="41"/>
                  <a:pt x="2324" y="0"/>
                </a:cubicBezTo>
                <a:cubicBezTo>
                  <a:pt x="2273" y="4"/>
                  <a:pt x="2221" y="2"/>
                  <a:pt x="2170" y="11"/>
                </a:cubicBezTo>
                <a:cubicBezTo>
                  <a:pt x="2142" y="16"/>
                  <a:pt x="2105" y="60"/>
                  <a:pt x="2077" y="62"/>
                </a:cubicBezTo>
                <a:cubicBezTo>
                  <a:pt x="1964" y="71"/>
                  <a:pt x="1851" y="69"/>
                  <a:pt x="1738" y="72"/>
                </a:cubicBezTo>
                <a:cubicBezTo>
                  <a:pt x="1694" y="84"/>
                  <a:pt x="1683" y="83"/>
                  <a:pt x="1707" y="83"/>
                </a:cubicBezTo>
                <a:close/>
              </a:path>
            </a:pathLst>
          </a:custGeom>
          <a:noFill/>
          <a:ln w="9525" cap="flat" cmpd="sng">
            <a:solidFill>
              <a:schemeClr val="accent6"/>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6847" name="Text Box 47"/>
          <p:cNvSpPr txBox="1">
            <a:spLocks noChangeArrowheads="1"/>
          </p:cNvSpPr>
          <p:nvPr/>
        </p:nvSpPr>
        <p:spPr bwMode="auto">
          <a:xfrm>
            <a:off x="8048625" y="1962150"/>
            <a:ext cx="60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600" b="1" dirty="0">
                <a:latin typeface="Arial Narrow" panose="020B0606020202030204" pitchFamily="34" charset="0"/>
              </a:rPr>
              <a:t>2</a:t>
            </a:r>
          </a:p>
        </p:txBody>
      </p:sp>
    </p:spTree>
    <p:extLst>
      <p:ext uri="{BB962C8B-B14F-4D97-AF65-F5344CB8AC3E}">
        <p14:creationId xmlns:p14="http://schemas.microsoft.com/office/powerpoint/2010/main" val="1848296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1.1.4 </a:t>
            </a:r>
            <a:r>
              <a:rPr lang="zh-CN" altLang="en-US" dirty="0">
                <a:latin typeface="仿宋" panose="02010609060101010101" pitchFamily="49" charset="-122"/>
                <a:ea typeface="仿宋" panose="02010609060101010101" pitchFamily="49" charset="-122"/>
              </a:rPr>
              <a:t>模型的分类</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形式分类</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1097280" y="1845733"/>
            <a:ext cx="10058400" cy="3566526"/>
          </a:xfrm>
        </p:spPr>
        <p:txBody>
          <a:bodyPr>
            <a:normAutofit fontScale="92500" lnSpcReduction="20000"/>
          </a:bodyPr>
          <a:lstStyle/>
          <a:p>
            <a:pPr marL="0" indent="0">
              <a:lnSpc>
                <a:spcPct val="120000"/>
              </a:lnSpc>
              <a:spcBef>
                <a:spcPts val="0"/>
              </a:spcBef>
              <a:spcAft>
                <a:spcPts val="0"/>
              </a:spcAft>
              <a:buNone/>
            </a:pPr>
            <a:r>
              <a:rPr lang="zh-CN" altLang="en-US" sz="2600" dirty="0">
                <a:latin typeface="仿宋" panose="02010609060101010101" pitchFamily="49" charset="-122"/>
                <a:ea typeface="仿宋" panose="02010609060101010101" pitchFamily="49" charset="-122"/>
              </a:rPr>
              <a:t>从大</a:t>
            </a:r>
            <a:r>
              <a:rPr lang="zh-CN" altLang="en-US" sz="2600" dirty="0" smtClean="0">
                <a:latin typeface="仿宋" panose="02010609060101010101" pitchFamily="49" charset="-122"/>
                <a:ea typeface="仿宋" panose="02010609060101010101" pitchFamily="49" charset="-122"/>
              </a:rPr>
              <a:t>的方面来说，模型</a:t>
            </a:r>
            <a:r>
              <a:rPr lang="zh-CN" altLang="en-US" sz="2600" dirty="0">
                <a:latin typeface="仿宋" panose="02010609060101010101" pitchFamily="49" charset="-122"/>
                <a:ea typeface="仿宋" panose="02010609060101010101" pitchFamily="49" charset="-122"/>
              </a:rPr>
              <a:t>可以</a:t>
            </a:r>
            <a:r>
              <a:rPr lang="zh-CN" altLang="en-US" sz="2600" dirty="0" smtClean="0">
                <a:latin typeface="仿宋" panose="02010609060101010101" pitchFamily="49" charset="-122"/>
                <a:ea typeface="仿宋" panose="02010609060101010101" pitchFamily="49" charset="-122"/>
              </a:rPr>
              <a:t>分成社会科学模型和自然科学模型</a:t>
            </a:r>
            <a:r>
              <a:rPr lang="zh-CN" altLang="en-US" sz="2600" dirty="0">
                <a:latin typeface="仿宋" panose="02010609060101010101" pitchFamily="49" charset="-122"/>
                <a:ea typeface="仿宋" panose="02010609060101010101" pitchFamily="49" charset="-122"/>
              </a:rPr>
              <a:t>两</a:t>
            </a:r>
            <a:r>
              <a:rPr lang="zh-CN" altLang="en-US" sz="2600" dirty="0" smtClean="0">
                <a:latin typeface="仿宋" panose="02010609060101010101" pitchFamily="49" charset="-122"/>
                <a:ea typeface="仿宋" panose="02010609060101010101" pitchFamily="49" charset="-122"/>
              </a:rPr>
              <a:t>大类，其中每一类还可以细分。例如经济模型、法律模型、工程模型、医学模型等。</a:t>
            </a:r>
            <a:endParaRPr lang="en-US" altLang="zh-CN" sz="2600" dirty="0" smtClean="0">
              <a:latin typeface="仿宋" panose="02010609060101010101" pitchFamily="49" charset="-122"/>
              <a:ea typeface="仿宋" panose="02010609060101010101" pitchFamily="49" charset="-122"/>
            </a:endParaRPr>
          </a:p>
          <a:p>
            <a:pPr marL="0" indent="0">
              <a:lnSpc>
                <a:spcPct val="120000"/>
              </a:lnSpc>
              <a:spcBef>
                <a:spcPts val="0"/>
              </a:spcBef>
              <a:spcAft>
                <a:spcPts val="0"/>
              </a:spcAft>
              <a:buNone/>
            </a:pPr>
            <a:r>
              <a:rPr lang="zh-CN" altLang="en-US" sz="2600" b="1" dirty="0" smtClean="0">
                <a:latin typeface="仿宋" panose="02010609060101010101" pitchFamily="49" charset="-122"/>
                <a:ea typeface="仿宋" panose="02010609060101010101" pitchFamily="49" charset="-122"/>
              </a:rPr>
              <a:t>物理</a:t>
            </a:r>
            <a:r>
              <a:rPr lang="zh-CN" altLang="en-US" sz="2600" b="1" dirty="0">
                <a:latin typeface="仿宋" panose="02010609060101010101" pitchFamily="49" charset="-122"/>
                <a:ea typeface="仿宋" panose="02010609060101010101" pitchFamily="49" charset="-122"/>
              </a:rPr>
              <a:t>（比例）模型</a:t>
            </a:r>
            <a:r>
              <a:rPr lang="zh-CN" altLang="en-US" sz="2600" dirty="0">
                <a:latin typeface="仿宋" panose="02010609060101010101" pitchFamily="49" charset="-122"/>
                <a:ea typeface="仿宋" panose="02010609060101010101" pitchFamily="49" charset="-122"/>
              </a:rPr>
              <a:t>　</a:t>
            </a:r>
          </a:p>
          <a:p>
            <a:pPr>
              <a:lnSpc>
                <a:spcPct val="120000"/>
              </a:lnSpc>
              <a:spcBef>
                <a:spcPts val="0"/>
              </a:spcBef>
              <a:spcAft>
                <a:spcPts val="0"/>
              </a:spcAft>
            </a:pPr>
            <a:r>
              <a:rPr lang="zh-CN" altLang="en-US" sz="2600" dirty="0">
                <a:latin typeface="仿宋" panose="02010609060101010101" pitchFamily="49" charset="-122"/>
                <a:ea typeface="仿宋" panose="02010609060101010101" pitchFamily="49" charset="-122"/>
              </a:rPr>
              <a:t>由于物理模型（是对象系统的物理再现，因此它的抽象级别最低。物理模型也称为实体模型，可分为实物模型和类比模型。 </a:t>
            </a:r>
            <a:endParaRPr lang="en-US" altLang="zh-CN" sz="2600" dirty="0" smtClean="0">
              <a:latin typeface="仿宋" panose="02010609060101010101" pitchFamily="49" charset="-122"/>
              <a:ea typeface="仿宋" panose="02010609060101010101" pitchFamily="49" charset="-122"/>
            </a:endParaRPr>
          </a:p>
          <a:p>
            <a:pPr>
              <a:lnSpc>
                <a:spcPct val="120000"/>
              </a:lnSpc>
              <a:spcBef>
                <a:spcPts val="0"/>
              </a:spcBef>
              <a:spcAft>
                <a:spcPts val="0"/>
              </a:spcAft>
            </a:pPr>
            <a:endParaRPr lang="zh-CN" altLang="en-US" sz="2600" dirty="0">
              <a:latin typeface="仿宋" panose="02010609060101010101" pitchFamily="49" charset="-122"/>
              <a:ea typeface="仿宋" panose="02010609060101010101" pitchFamily="49" charset="-122"/>
            </a:endParaRPr>
          </a:p>
          <a:p>
            <a:pPr marL="0" indent="0">
              <a:lnSpc>
                <a:spcPct val="120000"/>
              </a:lnSpc>
              <a:spcBef>
                <a:spcPts val="0"/>
              </a:spcBef>
              <a:spcAft>
                <a:spcPts val="0"/>
              </a:spcAft>
              <a:buNone/>
            </a:pPr>
            <a:r>
              <a:rPr lang="zh-CN" altLang="en-US" sz="2600" b="1" dirty="0" smtClean="0">
                <a:latin typeface="仿宋" panose="02010609060101010101" pitchFamily="49" charset="-122"/>
                <a:ea typeface="仿宋" panose="02010609060101010101" pitchFamily="49" charset="-122"/>
              </a:rPr>
              <a:t>结构模型 </a:t>
            </a:r>
            <a:endParaRPr lang="zh-CN" altLang="en-US" sz="2600" dirty="0">
              <a:latin typeface="仿宋" panose="02010609060101010101" pitchFamily="49" charset="-122"/>
              <a:ea typeface="仿宋" panose="02010609060101010101" pitchFamily="49" charset="-122"/>
            </a:endParaRPr>
          </a:p>
          <a:p>
            <a:pPr>
              <a:lnSpc>
                <a:spcPct val="120000"/>
              </a:lnSpc>
              <a:spcBef>
                <a:spcPts val="0"/>
              </a:spcBef>
              <a:spcAft>
                <a:spcPts val="0"/>
              </a:spcAft>
            </a:pPr>
            <a:r>
              <a:rPr lang="zh-CN" altLang="en-US" sz="2600" dirty="0">
                <a:latin typeface="仿宋" panose="02010609060101010101" pitchFamily="49" charset="-122"/>
                <a:ea typeface="仿宋" panose="02010609060101010101" pitchFamily="49" charset="-122"/>
              </a:rPr>
              <a:t>结构模型主要反映系统的结构特点和因果关系，结构模型中一类重要模型是图模型。</a:t>
            </a:r>
          </a:p>
          <a:p>
            <a:pPr>
              <a:spcBef>
                <a:spcPts val="0"/>
              </a:spcBef>
              <a:spcAft>
                <a:spcPts val="0"/>
              </a:spcAft>
            </a:pP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504506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77827" name="Rectangle 3"/>
          <p:cNvSpPr>
            <a:spLocks noGrp="1" noChangeArrowheads="1"/>
          </p:cNvSpPr>
          <p:nvPr>
            <p:ph idx="1"/>
          </p:nvPr>
        </p:nvSpPr>
        <p:spPr>
          <a:xfrm>
            <a:off x="1754155" y="2667000"/>
            <a:ext cx="8532845" cy="2057400"/>
          </a:xfrm>
        </p:spPr>
        <p:txBody>
          <a:bodyPr/>
          <a:lstStyle/>
          <a:p>
            <a:pPr algn="just">
              <a:buFontTx/>
              <a:buNone/>
            </a:pPr>
            <a:r>
              <a:rPr lang="en-US" altLang="zh-CN" sz="3600" dirty="0">
                <a:latin typeface="宋体" panose="02010600030101010101" pitchFamily="2" charset="-122"/>
              </a:rPr>
              <a:t> (2) </a:t>
            </a:r>
            <a:r>
              <a:rPr lang="zh-CN" altLang="en-US" sz="3600" dirty="0">
                <a:latin typeface="宋体" panose="02010600030101010101" pitchFamily="2" charset="-122"/>
              </a:rPr>
              <a:t>把图分成几部分，使各部分之间的联系最少。</a:t>
            </a:r>
          </a:p>
        </p:txBody>
      </p:sp>
    </p:spTree>
    <p:extLst>
      <p:ext uri="{BB962C8B-B14F-4D97-AF65-F5344CB8AC3E}">
        <p14:creationId xmlns:p14="http://schemas.microsoft.com/office/powerpoint/2010/main" val="132368831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grpSp>
        <p:nvGrpSpPr>
          <p:cNvPr id="78851" name="Group 3"/>
          <p:cNvGrpSpPr>
            <a:grpSpLocks/>
          </p:cNvGrpSpPr>
          <p:nvPr/>
        </p:nvGrpSpPr>
        <p:grpSpPr bwMode="auto">
          <a:xfrm>
            <a:off x="2133600" y="1752600"/>
            <a:ext cx="7848600" cy="5067300"/>
            <a:chOff x="384" y="1104"/>
            <a:chExt cx="4944" cy="3192"/>
          </a:xfrm>
        </p:grpSpPr>
        <p:sp>
          <p:nvSpPr>
            <p:cNvPr id="78852" name="Text Box 4"/>
            <p:cNvSpPr txBox="1">
              <a:spLocks noChangeArrowheads="1"/>
            </p:cNvSpPr>
            <p:nvPr/>
          </p:nvSpPr>
          <p:spPr bwMode="auto">
            <a:xfrm>
              <a:off x="384" y="1104"/>
              <a:ext cx="24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latin typeface="Arial Narrow" panose="020B0606020202030204" pitchFamily="34" charset="0"/>
                </a:rPr>
                <a:t>把图中的加工重新划分：</a:t>
              </a:r>
            </a:p>
          </p:txBody>
        </p:sp>
        <p:sp>
          <p:nvSpPr>
            <p:cNvPr id="78853" name="AutoShape 5"/>
            <p:cNvSpPr>
              <a:spLocks noChangeArrowheads="1"/>
            </p:cNvSpPr>
            <p:nvPr/>
          </p:nvSpPr>
          <p:spPr bwMode="auto">
            <a:xfrm>
              <a:off x="2132" y="2284"/>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2.2</a:t>
              </a:r>
            </a:p>
          </p:txBody>
        </p:sp>
        <p:sp>
          <p:nvSpPr>
            <p:cNvPr id="78854" name="AutoShape 6"/>
            <p:cNvSpPr>
              <a:spLocks noChangeArrowheads="1"/>
            </p:cNvSpPr>
            <p:nvPr/>
          </p:nvSpPr>
          <p:spPr bwMode="auto">
            <a:xfrm>
              <a:off x="3236" y="2476"/>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2.3</a:t>
              </a:r>
            </a:p>
          </p:txBody>
        </p:sp>
        <p:sp>
          <p:nvSpPr>
            <p:cNvPr id="78855" name="AutoShape 7"/>
            <p:cNvSpPr>
              <a:spLocks noChangeArrowheads="1"/>
            </p:cNvSpPr>
            <p:nvPr/>
          </p:nvSpPr>
          <p:spPr bwMode="auto">
            <a:xfrm>
              <a:off x="3332" y="1708"/>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2.1</a:t>
              </a:r>
            </a:p>
          </p:txBody>
        </p:sp>
        <p:sp>
          <p:nvSpPr>
            <p:cNvPr id="78856" name="AutoShape 8"/>
            <p:cNvSpPr>
              <a:spLocks noChangeArrowheads="1"/>
            </p:cNvSpPr>
            <p:nvPr/>
          </p:nvSpPr>
          <p:spPr bwMode="auto">
            <a:xfrm>
              <a:off x="2084" y="3244"/>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2.4</a:t>
              </a:r>
            </a:p>
          </p:txBody>
        </p:sp>
        <p:sp>
          <p:nvSpPr>
            <p:cNvPr id="78857" name="AutoShape 9"/>
            <p:cNvSpPr>
              <a:spLocks noChangeArrowheads="1"/>
            </p:cNvSpPr>
            <p:nvPr/>
          </p:nvSpPr>
          <p:spPr bwMode="auto">
            <a:xfrm>
              <a:off x="3380" y="3388"/>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2.5</a:t>
              </a:r>
            </a:p>
          </p:txBody>
        </p:sp>
        <p:sp>
          <p:nvSpPr>
            <p:cNvPr id="78858" name="Line 10"/>
            <p:cNvSpPr>
              <a:spLocks noChangeShapeType="1"/>
            </p:cNvSpPr>
            <p:nvPr/>
          </p:nvSpPr>
          <p:spPr bwMode="auto">
            <a:xfrm flipV="1">
              <a:off x="2612" y="2092"/>
              <a:ext cx="72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59" name="Line 11"/>
            <p:cNvSpPr>
              <a:spLocks noChangeShapeType="1"/>
            </p:cNvSpPr>
            <p:nvPr/>
          </p:nvSpPr>
          <p:spPr bwMode="auto">
            <a:xfrm>
              <a:off x="2612" y="2524"/>
              <a:ext cx="62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60" name="Line 12"/>
            <p:cNvSpPr>
              <a:spLocks noChangeShapeType="1"/>
            </p:cNvSpPr>
            <p:nvPr/>
          </p:nvSpPr>
          <p:spPr bwMode="auto">
            <a:xfrm>
              <a:off x="2564" y="3484"/>
              <a:ext cx="76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61" name="Line 13"/>
            <p:cNvSpPr>
              <a:spLocks noChangeShapeType="1"/>
            </p:cNvSpPr>
            <p:nvPr/>
          </p:nvSpPr>
          <p:spPr bwMode="auto">
            <a:xfrm flipV="1">
              <a:off x="2564" y="3052"/>
              <a:ext cx="1728" cy="33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62" name="Text Box 14"/>
            <p:cNvSpPr txBox="1">
              <a:spLocks noChangeArrowheads="1"/>
            </p:cNvSpPr>
            <p:nvPr/>
          </p:nvSpPr>
          <p:spPr bwMode="auto">
            <a:xfrm>
              <a:off x="1536" y="192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B</a:t>
              </a:r>
            </a:p>
          </p:txBody>
        </p:sp>
        <p:sp>
          <p:nvSpPr>
            <p:cNvPr id="78863" name="Text Box 15"/>
            <p:cNvSpPr txBox="1">
              <a:spLocks noChangeArrowheads="1"/>
            </p:cNvSpPr>
            <p:nvPr/>
          </p:nvSpPr>
          <p:spPr bwMode="auto">
            <a:xfrm>
              <a:off x="2784" y="1824"/>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J</a:t>
              </a:r>
            </a:p>
          </p:txBody>
        </p:sp>
        <p:sp>
          <p:nvSpPr>
            <p:cNvPr id="78864" name="Text Box 16"/>
            <p:cNvSpPr txBox="1">
              <a:spLocks noChangeArrowheads="1"/>
            </p:cNvSpPr>
            <p:nvPr/>
          </p:nvSpPr>
          <p:spPr bwMode="auto">
            <a:xfrm>
              <a:off x="1758" y="328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K</a:t>
              </a:r>
            </a:p>
          </p:txBody>
        </p:sp>
        <p:sp>
          <p:nvSpPr>
            <p:cNvPr id="78865" name="Text Box 17"/>
            <p:cNvSpPr txBox="1">
              <a:spLocks noChangeArrowheads="1"/>
            </p:cNvSpPr>
            <p:nvPr/>
          </p:nvSpPr>
          <p:spPr bwMode="auto">
            <a:xfrm>
              <a:off x="2688" y="264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C</a:t>
              </a:r>
            </a:p>
          </p:txBody>
        </p:sp>
        <p:sp>
          <p:nvSpPr>
            <p:cNvPr id="78866" name="Text Box 18"/>
            <p:cNvSpPr txBox="1">
              <a:spLocks noChangeArrowheads="1"/>
            </p:cNvSpPr>
            <p:nvPr/>
          </p:nvSpPr>
          <p:spPr bwMode="auto">
            <a:xfrm>
              <a:off x="3812" y="287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M</a:t>
              </a:r>
            </a:p>
          </p:txBody>
        </p:sp>
        <p:sp>
          <p:nvSpPr>
            <p:cNvPr id="78867" name="Text Box 19"/>
            <p:cNvSpPr txBox="1">
              <a:spLocks noChangeArrowheads="1"/>
            </p:cNvSpPr>
            <p:nvPr/>
          </p:nvSpPr>
          <p:spPr bwMode="auto">
            <a:xfrm>
              <a:off x="2736" y="388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L</a:t>
              </a:r>
            </a:p>
          </p:txBody>
        </p:sp>
        <p:sp>
          <p:nvSpPr>
            <p:cNvPr id="78868" name="Text Box 20"/>
            <p:cNvSpPr txBox="1">
              <a:spLocks noChangeArrowheads="1"/>
            </p:cNvSpPr>
            <p:nvPr/>
          </p:nvSpPr>
          <p:spPr bwMode="auto">
            <a:xfrm>
              <a:off x="4080" y="3504"/>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E</a:t>
              </a:r>
            </a:p>
          </p:txBody>
        </p:sp>
        <p:sp>
          <p:nvSpPr>
            <p:cNvPr id="78869" name="Text Box 21"/>
            <p:cNvSpPr txBox="1">
              <a:spLocks noChangeArrowheads="1"/>
            </p:cNvSpPr>
            <p:nvPr/>
          </p:nvSpPr>
          <p:spPr bwMode="auto">
            <a:xfrm>
              <a:off x="3168" y="129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H</a:t>
              </a:r>
            </a:p>
          </p:txBody>
        </p:sp>
        <p:sp>
          <p:nvSpPr>
            <p:cNvPr id="78870" name="Text Box 22"/>
            <p:cNvSpPr txBox="1">
              <a:spLocks noChangeArrowheads="1"/>
            </p:cNvSpPr>
            <p:nvPr/>
          </p:nvSpPr>
          <p:spPr bwMode="auto">
            <a:xfrm>
              <a:off x="3888" y="216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N</a:t>
              </a:r>
            </a:p>
          </p:txBody>
        </p:sp>
        <p:sp>
          <p:nvSpPr>
            <p:cNvPr id="78871" name="AutoShape 23"/>
            <p:cNvSpPr>
              <a:spLocks noChangeArrowheads="1"/>
            </p:cNvSpPr>
            <p:nvPr/>
          </p:nvSpPr>
          <p:spPr bwMode="auto">
            <a:xfrm>
              <a:off x="2016" y="1536"/>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1</a:t>
              </a:r>
            </a:p>
          </p:txBody>
        </p:sp>
        <p:sp>
          <p:nvSpPr>
            <p:cNvPr id="78872" name="AutoShape 24"/>
            <p:cNvSpPr>
              <a:spLocks noChangeArrowheads="1"/>
            </p:cNvSpPr>
            <p:nvPr/>
          </p:nvSpPr>
          <p:spPr bwMode="auto">
            <a:xfrm>
              <a:off x="1450" y="3696"/>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3</a:t>
              </a:r>
            </a:p>
          </p:txBody>
        </p:sp>
        <p:sp>
          <p:nvSpPr>
            <p:cNvPr id="78873" name="AutoShape 25"/>
            <p:cNvSpPr>
              <a:spLocks noChangeArrowheads="1"/>
            </p:cNvSpPr>
            <p:nvPr/>
          </p:nvSpPr>
          <p:spPr bwMode="auto">
            <a:xfrm>
              <a:off x="4416" y="1776"/>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4</a:t>
              </a:r>
            </a:p>
          </p:txBody>
        </p:sp>
        <p:sp>
          <p:nvSpPr>
            <p:cNvPr id="78874" name="AutoShape 26"/>
            <p:cNvSpPr>
              <a:spLocks noChangeArrowheads="1"/>
            </p:cNvSpPr>
            <p:nvPr/>
          </p:nvSpPr>
          <p:spPr bwMode="auto">
            <a:xfrm>
              <a:off x="4320" y="2736"/>
              <a:ext cx="480" cy="48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5</a:t>
              </a:r>
            </a:p>
          </p:txBody>
        </p:sp>
        <p:sp>
          <p:nvSpPr>
            <p:cNvPr id="78875" name="Line 27"/>
            <p:cNvSpPr>
              <a:spLocks noChangeShapeType="1"/>
            </p:cNvSpPr>
            <p:nvPr/>
          </p:nvSpPr>
          <p:spPr bwMode="auto">
            <a:xfrm>
              <a:off x="2496" y="1776"/>
              <a:ext cx="864"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76" name="Line 28"/>
            <p:cNvSpPr>
              <a:spLocks noChangeShapeType="1"/>
            </p:cNvSpPr>
            <p:nvPr/>
          </p:nvSpPr>
          <p:spPr bwMode="auto">
            <a:xfrm>
              <a:off x="2208" y="2016"/>
              <a:ext cx="144" cy="2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77" name="Freeform 29"/>
            <p:cNvSpPr>
              <a:spLocks/>
            </p:cNvSpPr>
            <p:nvPr/>
          </p:nvSpPr>
          <p:spPr bwMode="auto">
            <a:xfrm>
              <a:off x="2496" y="1560"/>
              <a:ext cx="960" cy="168"/>
            </a:xfrm>
            <a:custGeom>
              <a:avLst/>
              <a:gdLst>
                <a:gd name="T0" fmla="*/ 960 w 960"/>
                <a:gd name="T1" fmla="*/ 168 h 168"/>
                <a:gd name="T2" fmla="*/ 672 w 960"/>
                <a:gd name="T3" fmla="*/ 24 h 168"/>
                <a:gd name="T4" fmla="*/ 192 w 960"/>
                <a:gd name="T5" fmla="*/ 24 h 168"/>
                <a:gd name="T6" fmla="*/ 0 w 960"/>
                <a:gd name="T7" fmla="*/ 72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168">
                  <a:moveTo>
                    <a:pt x="960" y="168"/>
                  </a:moveTo>
                  <a:cubicBezTo>
                    <a:pt x="880" y="108"/>
                    <a:pt x="800" y="48"/>
                    <a:pt x="672" y="24"/>
                  </a:cubicBezTo>
                  <a:cubicBezTo>
                    <a:pt x="544" y="0"/>
                    <a:pt x="304" y="16"/>
                    <a:pt x="192" y="24"/>
                  </a:cubicBezTo>
                  <a:cubicBezTo>
                    <a:pt x="80" y="32"/>
                    <a:pt x="32" y="64"/>
                    <a:pt x="0" y="72"/>
                  </a:cubicBezTo>
                </a:path>
              </a:pathLst>
            </a:custGeom>
            <a:noFill/>
            <a:ln w="9525" cap="flat" cmpd="sng">
              <a:solidFill>
                <a:srgbClr val="FF0000"/>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78" name="Line 30"/>
            <p:cNvSpPr>
              <a:spLocks noChangeShapeType="1"/>
            </p:cNvSpPr>
            <p:nvPr/>
          </p:nvSpPr>
          <p:spPr bwMode="auto">
            <a:xfrm flipV="1">
              <a:off x="3696" y="2160"/>
              <a:ext cx="768" cy="48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79" name="Line 31"/>
            <p:cNvSpPr>
              <a:spLocks noChangeShapeType="1"/>
            </p:cNvSpPr>
            <p:nvPr/>
          </p:nvSpPr>
          <p:spPr bwMode="auto">
            <a:xfrm flipH="1">
              <a:off x="4560" y="2256"/>
              <a:ext cx="96"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0" name="Line 32"/>
            <p:cNvSpPr>
              <a:spLocks noChangeShapeType="1"/>
            </p:cNvSpPr>
            <p:nvPr/>
          </p:nvSpPr>
          <p:spPr bwMode="auto">
            <a:xfrm flipV="1">
              <a:off x="4800" y="2880"/>
              <a:ext cx="43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1" name="Line 33"/>
            <p:cNvSpPr>
              <a:spLocks noChangeShapeType="1"/>
            </p:cNvSpPr>
            <p:nvPr/>
          </p:nvSpPr>
          <p:spPr bwMode="auto">
            <a:xfrm flipV="1">
              <a:off x="1066" y="3936"/>
              <a:ext cx="38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2" name="Line 34"/>
            <p:cNvSpPr>
              <a:spLocks noChangeShapeType="1"/>
            </p:cNvSpPr>
            <p:nvPr/>
          </p:nvSpPr>
          <p:spPr bwMode="auto">
            <a:xfrm flipV="1">
              <a:off x="1920" y="3648"/>
              <a:ext cx="240"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3" name="Line 35"/>
            <p:cNvSpPr>
              <a:spLocks noChangeShapeType="1"/>
            </p:cNvSpPr>
            <p:nvPr/>
          </p:nvSpPr>
          <p:spPr bwMode="auto">
            <a:xfrm flipV="1">
              <a:off x="1920" y="3744"/>
              <a:ext cx="1488" cy="24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4" name="Line 36"/>
            <p:cNvSpPr>
              <a:spLocks noChangeShapeType="1"/>
            </p:cNvSpPr>
            <p:nvPr/>
          </p:nvSpPr>
          <p:spPr bwMode="auto">
            <a:xfrm>
              <a:off x="3840" y="3696"/>
              <a:ext cx="672"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5" name="Line 37"/>
            <p:cNvSpPr>
              <a:spLocks noChangeShapeType="1"/>
            </p:cNvSpPr>
            <p:nvPr/>
          </p:nvSpPr>
          <p:spPr bwMode="auto">
            <a:xfrm>
              <a:off x="1536" y="1584"/>
              <a:ext cx="48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6" name="Line 38"/>
            <p:cNvSpPr>
              <a:spLocks noChangeShapeType="1"/>
            </p:cNvSpPr>
            <p:nvPr/>
          </p:nvSpPr>
          <p:spPr bwMode="auto">
            <a:xfrm flipV="1">
              <a:off x="1440" y="1920"/>
              <a:ext cx="57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7" name="Line 39"/>
            <p:cNvSpPr>
              <a:spLocks noChangeShapeType="1"/>
            </p:cNvSpPr>
            <p:nvPr/>
          </p:nvSpPr>
          <p:spPr bwMode="auto">
            <a:xfrm flipV="1">
              <a:off x="4896" y="1920"/>
              <a:ext cx="432"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88" name="Text Box 40"/>
            <p:cNvSpPr txBox="1">
              <a:spLocks noChangeArrowheads="1"/>
            </p:cNvSpPr>
            <p:nvPr/>
          </p:nvSpPr>
          <p:spPr bwMode="auto">
            <a:xfrm>
              <a:off x="2084" y="2034"/>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I</a:t>
              </a:r>
            </a:p>
          </p:txBody>
        </p:sp>
        <p:sp>
          <p:nvSpPr>
            <p:cNvPr id="78889" name="Text Box 41"/>
            <p:cNvSpPr txBox="1">
              <a:spLocks noChangeArrowheads="1"/>
            </p:cNvSpPr>
            <p:nvPr/>
          </p:nvSpPr>
          <p:spPr bwMode="auto">
            <a:xfrm>
              <a:off x="1632" y="138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A</a:t>
              </a:r>
            </a:p>
          </p:txBody>
        </p:sp>
        <p:sp>
          <p:nvSpPr>
            <p:cNvPr id="78890" name="Text Box 42"/>
            <p:cNvSpPr txBox="1">
              <a:spLocks noChangeArrowheads="1"/>
            </p:cNvSpPr>
            <p:nvPr/>
          </p:nvSpPr>
          <p:spPr bwMode="auto">
            <a:xfrm>
              <a:off x="4560" y="2352"/>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P</a:t>
              </a:r>
            </a:p>
          </p:txBody>
        </p:sp>
        <p:sp>
          <p:nvSpPr>
            <p:cNvPr id="78891" name="Text Box 43"/>
            <p:cNvSpPr txBox="1">
              <a:spLocks noChangeArrowheads="1"/>
            </p:cNvSpPr>
            <p:nvPr/>
          </p:nvSpPr>
          <p:spPr bwMode="auto">
            <a:xfrm>
              <a:off x="4896" y="1632"/>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G</a:t>
              </a:r>
            </a:p>
          </p:txBody>
        </p:sp>
        <p:sp>
          <p:nvSpPr>
            <p:cNvPr id="78892" name="Text Box 44"/>
            <p:cNvSpPr txBox="1">
              <a:spLocks noChangeArrowheads="1"/>
            </p:cNvSpPr>
            <p:nvPr/>
          </p:nvSpPr>
          <p:spPr bwMode="auto">
            <a:xfrm>
              <a:off x="4896" y="264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F</a:t>
              </a:r>
            </a:p>
          </p:txBody>
        </p:sp>
        <p:sp>
          <p:nvSpPr>
            <p:cNvPr id="78893" name="Text Box 45"/>
            <p:cNvSpPr txBox="1">
              <a:spLocks noChangeArrowheads="1"/>
            </p:cNvSpPr>
            <p:nvPr/>
          </p:nvSpPr>
          <p:spPr bwMode="auto">
            <a:xfrm>
              <a:off x="1104" y="369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D</a:t>
              </a:r>
            </a:p>
          </p:txBody>
        </p:sp>
        <p:sp>
          <p:nvSpPr>
            <p:cNvPr id="78894" name="Freeform 46"/>
            <p:cNvSpPr>
              <a:spLocks/>
            </p:cNvSpPr>
            <p:nvPr/>
          </p:nvSpPr>
          <p:spPr bwMode="auto">
            <a:xfrm>
              <a:off x="1910" y="1147"/>
              <a:ext cx="2381" cy="1897"/>
            </a:xfrm>
            <a:custGeom>
              <a:avLst/>
              <a:gdLst>
                <a:gd name="T0" fmla="*/ 1711 w 2381"/>
                <a:gd name="T1" fmla="*/ 15 h 1897"/>
                <a:gd name="T2" fmla="*/ 1690 w 2381"/>
                <a:gd name="T3" fmla="*/ 118 h 1897"/>
                <a:gd name="T4" fmla="*/ 1464 w 2381"/>
                <a:gd name="T5" fmla="*/ 293 h 1897"/>
                <a:gd name="T6" fmla="*/ 1309 w 2381"/>
                <a:gd name="T7" fmla="*/ 386 h 1897"/>
                <a:gd name="T8" fmla="*/ 1165 w 2381"/>
                <a:gd name="T9" fmla="*/ 447 h 1897"/>
                <a:gd name="T10" fmla="*/ 1104 w 2381"/>
                <a:gd name="T11" fmla="*/ 488 h 1897"/>
                <a:gd name="T12" fmla="*/ 991 w 2381"/>
                <a:gd name="T13" fmla="*/ 694 h 1897"/>
                <a:gd name="T14" fmla="*/ 877 w 2381"/>
                <a:gd name="T15" fmla="*/ 746 h 1897"/>
                <a:gd name="T16" fmla="*/ 816 w 2381"/>
                <a:gd name="T17" fmla="*/ 766 h 1897"/>
                <a:gd name="T18" fmla="*/ 785 w 2381"/>
                <a:gd name="T19" fmla="*/ 776 h 1897"/>
                <a:gd name="T20" fmla="*/ 661 w 2381"/>
                <a:gd name="T21" fmla="*/ 859 h 1897"/>
                <a:gd name="T22" fmla="*/ 517 w 2381"/>
                <a:gd name="T23" fmla="*/ 1075 h 1897"/>
                <a:gd name="T24" fmla="*/ 456 w 2381"/>
                <a:gd name="T25" fmla="*/ 1106 h 1897"/>
                <a:gd name="T26" fmla="*/ 271 w 2381"/>
                <a:gd name="T27" fmla="*/ 1064 h 1897"/>
                <a:gd name="T28" fmla="*/ 168 w 2381"/>
                <a:gd name="T29" fmla="*/ 1075 h 1897"/>
                <a:gd name="T30" fmla="*/ 106 w 2381"/>
                <a:gd name="T31" fmla="*/ 1116 h 1897"/>
                <a:gd name="T32" fmla="*/ 34 w 2381"/>
                <a:gd name="T33" fmla="*/ 1208 h 1897"/>
                <a:gd name="T34" fmla="*/ 85 w 2381"/>
                <a:gd name="T35" fmla="*/ 1496 h 1897"/>
                <a:gd name="T36" fmla="*/ 168 w 2381"/>
                <a:gd name="T37" fmla="*/ 1599 h 1897"/>
                <a:gd name="T38" fmla="*/ 291 w 2381"/>
                <a:gd name="T39" fmla="*/ 1661 h 1897"/>
                <a:gd name="T40" fmla="*/ 322 w 2381"/>
                <a:gd name="T41" fmla="*/ 1682 h 1897"/>
                <a:gd name="T42" fmla="*/ 384 w 2381"/>
                <a:gd name="T43" fmla="*/ 1702 h 1897"/>
                <a:gd name="T44" fmla="*/ 538 w 2381"/>
                <a:gd name="T45" fmla="*/ 1743 h 1897"/>
                <a:gd name="T46" fmla="*/ 672 w 2381"/>
                <a:gd name="T47" fmla="*/ 1774 h 1897"/>
                <a:gd name="T48" fmla="*/ 754 w 2381"/>
                <a:gd name="T49" fmla="*/ 1856 h 1897"/>
                <a:gd name="T50" fmla="*/ 1165 w 2381"/>
                <a:gd name="T51" fmla="*/ 1856 h 1897"/>
                <a:gd name="T52" fmla="*/ 1268 w 2381"/>
                <a:gd name="T53" fmla="*/ 1877 h 1897"/>
                <a:gd name="T54" fmla="*/ 1875 w 2381"/>
                <a:gd name="T55" fmla="*/ 1836 h 1897"/>
                <a:gd name="T56" fmla="*/ 2019 w 2381"/>
                <a:gd name="T57" fmla="*/ 1640 h 1897"/>
                <a:gd name="T58" fmla="*/ 2122 w 2381"/>
                <a:gd name="T59" fmla="*/ 1352 h 1897"/>
                <a:gd name="T60" fmla="*/ 2143 w 2381"/>
                <a:gd name="T61" fmla="*/ 1291 h 1897"/>
                <a:gd name="T62" fmla="*/ 2194 w 2381"/>
                <a:gd name="T63" fmla="*/ 1219 h 1897"/>
                <a:gd name="T64" fmla="*/ 2225 w 2381"/>
                <a:gd name="T65" fmla="*/ 1157 h 1897"/>
                <a:gd name="T66" fmla="*/ 2256 w 2381"/>
                <a:gd name="T67" fmla="*/ 1064 h 1897"/>
                <a:gd name="T68" fmla="*/ 2328 w 2381"/>
                <a:gd name="T69" fmla="*/ 859 h 1897"/>
                <a:gd name="T70" fmla="*/ 2359 w 2381"/>
                <a:gd name="T71" fmla="*/ 715 h 1897"/>
                <a:gd name="T72" fmla="*/ 2348 w 2381"/>
                <a:gd name="T73" fmla="*/ 488 h 1897"/>
                <a:gd name="T74" fmla="*/ 2245 w 2381"/>
                <a:gd name="T75" fmla="*/ 478 h 1897"/>
                <a:gd name="T76" fmla="*/ 2071 w 2381"/>
                <a:gd name="T77" fmla="*/ 437 h 1897"/>
                <a:gd name="T78" fmla="*/ 2040 w 2381"/>
                <a:gd name="T79" fmla="*/ 406 h 1897"/>
                <a:gd name="T80" fmla="*/ 2009 w 2381"/>
                <a:gd name="T81" fmla="*/ 242 h 1897"/>
                <a:gd name="T82" fmla="*/ 1988 w 2381"/>
                <a:gd name="T83" fmla="*/ 211 h 1897"/>
                <a:gd name="T84" fmla="*/ 1927 w 2381"/>
                <a:gd name="T85" fmla="*/ 170 h 1897"/>
                <a:gd name="T86" fmla="*/ 1824 w 2381"/>
                <a:gd name="T87" fmla="*/ 36 h 1897"/>
                <a:gd name="T88" fmla="*/ 1711 w 2381"/>
                <a:gd name="T89" fmla="*/ 15 h 18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81" h="1897">
                  <a:moveTo>
                    <a:pt x="1711" y="15"/>
                  </a:moveTo>
                  <a:cubicBezTo>
                    <a:pt x="1708" y="36"/>
                    <a:pt x="1703" y="92"/>
                    <a:pt x="1690" y="118"/>
                  </a:cubicBezTo>
                  <a:cubicBezTo>
                    <a:pt x="1648" y="202"/>
                    <a:pt x="1551" y="265"/>
                    <a:pt x="1464" y="293"/>
                  </a:cubicBezTo>
                  <a:cubicBezTo>
                    <a:pt x="1414" y="359"/>
                    <a:pt x="1376" y="352"/>
                    <a:pt x="1309" y="386"/>
                  </a:cubicBezTo>
                  <a:cubicBezTo>
                    <a:pt x="1259" y="412"/>
                    <a:pt x="1221" y="434"/>
                    <a:pt x="1165" y="447"/>
                  </a:cubicBezTo>
                  <a:cubicBezTo>
                    <a:pt x="1145" y="461"/>
                    <a:pt x="1109" y="464"/>
                    <a:pt x="1104" y="488"/>
                  </a:cubicBezTo>
                  <a:cubicBezTo>
                    <a:pt x="1086" y="573"/>
                    <a:pt x="1069" y="641"/>
                    <a:pt x="991" y="694"/>
                  </a:cubicBezTo>
                  <a:cubicBezTo>
                    <a:pt x="953" y="720"/>
                    <a:pt x="921" y="733"/>
                    <a:pt x="877" y="746"/>
                  </a:cubicBezTo>
                  <a:cubicBezTo>
                    <a:pt x="857" y="752"/>
                    <a:pt x="836" y="759"/>
                    <a:pt x="816" y="766"/>
                  </a:cubicBezTo>
                  <a:cubicBezTo>
                    <a:pt x="806" y="769"/>
                    <a:pt x="785" y="776"/>
                    <a:pt x="785" y="776"/>
                  </a:cubicBezTo>
                  <a:cubicBezTo>
                    <a:pt x="740" y="806"/>
                    <a:pt x="701" y="819"/>
                    <a:pt x="661" y="859"/>
                  </a:cubicBezTo>
                  <a:cubicBezTo>
                    <a:pt x="642" y="918"/>
                    <a:pt x="565" y="1027"/>
                    <a:pt x="517" y="1075"/>
                  </a:cubicBezTo>
                  <a:cubicBezTo>
                    <a:pt x="498" y="1094"/>
                    <a:pt x="480" y="1098"/>
                    <a:pt x="456" y="1106"/>
                  </a:cubicBezTo>
                  <a:cubicBezTo>
                    <a:pt x="388" y="1098"/>
                    <a:pt x="333" y="1087"/>
                    <a:pt x="271" y="1064"/>
                  </a:cubicBezTo>
                  <a:cubicBezTo>
                    <a:pt x="237" y="1068"/>
                    <a:pt x="201" y="1065"/>
                    <a:pt x="168" y="1075"/>
                  </a:cubicBezTo>
                  <a:cubicBezTo>
                    <a:pt x="144" y="1082"/>
                    <a:pt x="106" y="1116"/>
                    <a:pt x="106" y="1116"/>
                  </a:cubicBezTo>
                  <a:cubicBezTo>
                    <a:pt x="84" y="1149"/>
                    <a:pt x="57" y="1176"/>
                    <a:pt x="34" y="1208"/>
                  </a:cubicBezTo>
                  <a:cubicBezTo>
                    <a:pt x="0" y="1310"/>
                    <a:pt x="7" y="1418"/>
                    <a:pt x="85" y="1496"/>
                  </a:cubicBezTo>
                  <a:cubicBezTo>
                    <a:pt x="103" y="1546"/>
                    <a:pt x="118" y="1583"/>
                    <a:pt x="168" y="1599"/>
                  </a:cubicBezTo>
                  <a:cubicBezTo>
                    <a:pt x="201" y="1650"/>
                    <a:pt x="235" y="1643"/>
                    <a:pt x="291" y="1661"/>
                  </a:cubicBezTo>
                  <a:cubicBezTo>
                    <a:pt x="301" y="1668"/>
                    <a:pt x="311" y="1677"/>
                    <a:pt x="322" y="1682"/>
                  </a:cubicBezTo>
                  <a:cubicBezTo>
                    <a:pt x="342" y="1691"/>
                    <a:pt x="384" y="1702"/>
                    <a:pt x="384" y="1702"/>
                  </a:cubicBezTo>
                  <a:cubicBezTo>
                    <a:pt x="447" y="1765"/>
                    <a:pt x="393" y="1724"/>
                    <a:pt x="538" y="1743"/>
                  </a:cubicBezTo>
                  <a:cubicBezTo>
                    <a:pt x="582" y="1749"/>
                    <a:pt x="630" y="1760"/>
                    <a:pt x="672" y="1774"/>
                  </a:cubicBezTo>
                  <a:cubicBezTo>
                    <a:pt x="702" y="1804"/>
                    <a:pt x="718" y="1833"/>
                    <a:pt x="754" y="1856"/>
                  </a:cubicBezTo>
                  <a:cubicBezTo>
                    <a:pt x="923" y="1849"/>
                    <a:pt x="1009" y="1837"/>
                    <a:pt x="1165" y="1856"/>
                  </a:cubicBezTo>
                  <a:cubicBezTo>
                    <a:pt x="1200" y="1860"/>
                    <a:pt x="1268" y="1877"/>
                    <a:pt x="1268" y="1877"/>
                  </a:cubicBezTo>
                  <a:cubicBezTo>
                    <a:pt x="1450" y="1873"/>
                    <a:pt x="1686" y="1897"/>
                    <a:pt x="1875" y="1836"/>
                  </a:cubicBezTo>
                  <a:cubicBezTo>
                    <a:pt x="1915" y="1777"/>
                    <a:pt x="1996" y="1706"/>
                    <a:pt x="2019" y="1640"/>
                  </a:cubicBezTo>
                  <a:cubicBezTo>
                    <a:pt x="2053" y="1541"/>
                    <a:pt x="2063" y="1440"/>
                    <a:pt x="2122" y="1352"/>
                  </a:cubicBezTo>
                  <a:cubicBezTo>
                    <a:pt x="2129" y="1332"/>
                    <a:pt x="2131" y="1309"/>
                    <a:pt x="2143" y="1291"/>
                  </a:cubicBezTo>
                  <a:cubicBezTo>
                    <a:pt x="2160" y="1267"/>
                    <a:pt x="2194" y="1219"/>
                    <a:pt x="2194" y="1219"/>
                  </a:cubicBezTo>
                  <a:cubicBezTo>
                    <a:pt x="2230" y="1107"/>
                    <a:pt x="2172" y="1277"/>
                    <a:pt x="2225" y="1157"/>
                  </a:cubicBezTo>
                  <a:cubicBezTo>
                    <a:pt x="2238" y="1127"/>
                    <a:pt x="2245" y="1095"/>
                    <a:pt x="2256" y="1064"/>
                  </a:cubicBezTo>
                  <a:cubicBezTo>
                    <a:pt x="2281" y="994"/>
                    <a:pt x="2285" y="922"/>
                    <a:pt x="2328" y="859"/>
                  </a:cubicBezTo>
                  <a:cubicBezTo>
                    <a:pt x="2337" y="810"/>
                    <a:pt x="2342" y="762"/>
                    <a:pt x="2359" y="715"/>
                  </a:cubicBezTo>
                  <a:cubicBezTo>
                    <a:pt x="2355" y="639"/>
                    <a:pt x="2381" y="556"/>
                    <a:pt x="2348" y="488"/>
                  </a:cubicBezTo>
                  <a:cubicBezTo>
                    <a:pt x="2333" y="457"/>
                    <a:pt x="2279" y="483"/>
                    <a:pt x="2245" y="478"/>
                  </a:cubicBezTo>
                  <a:cubicBezTo>
                    <a:pt x="2185" y="470"/>
                    <a:pt x="2132" y="445"/>
                    <a:pt x="2071" y="437"/>
                  </a:cubicBezTo>
                  <a:cubicBezTo>
                    <a:pt x="2061" y="427"/>
                    <a:pt x="2042" y="420"/>
                    <a:pt x="2040" y="406"/>
                  </a:cubicBezTo>
                  <a:cubicBezTo>
                    <a:pt x="2026" y="317"/>
                    <a:pt x="2089" y="293"/>
                    <a:pt x="2009" y="242"/>
                  </a:cubicBezTo>
                  <a:cubicBezTo>
                    <a:pt x="2002" y="232"/>
                    <a:pt x="1997" y="219"/>
                    <a:pt x="1988" y="211"/>
                  </a:cubicBezTo>
                  <a:cubicBezTo>
                    <a:pt x="1970" y="195"/>
                    <a:pt x="1927" y="170"/>
                    <a:pt x="1927" y="170"/>
                  </a:cubicBezTo>
                  <a:cubicBezTo>
                    <a:pt x="1891" y="117"/>
                    <a:pt x="1892" y="58"/>
                    <a:pt x="1824" y="36"/>
                  </a:cubicBezTo>
                  <a:cubicBezTo>
                    <a:pt x="1770" y="0"/>
                    <a:pt x="1805" y="15"/>
                    <a:pt x="1711" y="15"/>
                  </a:cubicBezTo>
                  <a:close/>
                </a:path>
              </a:pathLst>
            </a:custGeom>
            <a:noFill/>
            <a:ln w="9525" cap="flat" cmpd="sng">
              <a:solidFill>
                <a:schemeClr val="accent5"/>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95" name="Freeform 47"/>
            <p:cNvSpPr>
              <a:spLocks/>
            </p:cNvSpPr>
            <p:nvPr/>
          </p:nvSpPr>
          <p:spPr bwMode="auto">
            <a:xfrm>
              <a:off x="1985" y="3014"/>
              <a:ext cx="2229" cy="1282"/>
            </a:xfrm>
            <a:custGeom>
              <a:avLst/>
              <a:gdLst>
                <a:gd name="T0" fmla="*/ 1749 w 2229"/>
                <a:gd name="T1" fmla="*/ 175 h 1282"/>
                <a:gd name="T2" fmla="*/ 1636 w 2229"/>
                <a:gd name="T3" fmla="*/ 133 h 1282"/>
                <a:gd name="T4" fmla="*/ 1450 w 2229"/>
                <a:gd name="T5" fmla="*/ 113 h 1282"/>
                <a:gd name="T6" fmla="*/ 874 w 2229"/>
                <a:gd name="T7" fmla="*/ 92 h 1282"/>
                <a:gd name="T8" fmla="*/ 679 w 2229"/>
                <a:gd name="T9" fmla="*/ 31 h 1282"/>
                <a:gd name="T10" fmla="*/ 535 w 2229"/>
                <a:gd name="T11" fmla="*/ 0 h 1282"/>
                <a:gd name="T12" fmla="*/ 93 w 2229"/>
                <a:gd name="T13" fmla="*/ 113 h 1282"/>
                <a:gd name="T14" fmla="*/ 21 w 2229"/>
                <a:gd name="T15" fmla="*/ 205 h 1282"/>
                <a:gd name="T16" fmla="*/ 0 w 2229"/>
                <a:gd name="T17" fmla="*/ 236 h 1282"/>
                <a:gd name="T18" fmla="*/ 10 w 2229"/>
                <a:gd name="T19" fmla="*/ 380 h 1282"/>
                <a:gd name="T20" fmla="*/ 52 w 2229"/>
                <a:gd name="T21" fmla="*/ 504 h 1282"/>
                <a:gd name="T22" fmla="*/ 72 w 2229"/>
                <a:gd name="T23" fmla="*/ 596 h 1282"/>
                <a:gd name="T24" fmla="*/ 144 w 2229"/>
                <a:gd name="T25" fmla="*/ 689 h 1282"/>
                <a:gd name="T26" fmla="*/ 206 w 2229"/>
                <a:gd name="T27" fmla="*/ 802 h 1282"/>
                <a:gd name="T28" fmla="*/ 288 w 2229"/>
                <a:gd name="T29" fmla="*/ 956 h 1282"/>
                <a:gd name="T30" fmla="*/ 340 w 2229"/>
                <a:gd name="T31" fmla="*/ 1008 h 1282"/>
                <a:gd name="T32" fmla="*/ 504 w 2229"/>
                <a:gd name="T33" fmla="*/ 1039 h 1282"/>
                <a:gd name="T34" fmla="*/ 648 w 2229"/>
                <a:gd name="T35" fmla="*/ 1080 h 1282"/>
                <a:gd name="T36" fmla="*/ 730 w 2229"/>
                <a:gd name="T37" fmla="*/ 1162 h 1282"/>
                <a:gd name="T38" fmla="*/ 895 w 2229"/>
                <a:gd name="T39" fmla="*/ 1203 h 1282"/>
                <a:gd name="T40" fmla="*/ 1255 w 2229"/>
                <a:gd name="T41" fmla="*/ 1234 h 1282"/>
                <a:gd name="T42" fmla="*/ 1759 w 2229"/>
                <a:gd name="T43" fmla="*/ 1244 h 1282"/>
                <a:gd name="T44" fmla="*/ 1810 w 2229"/>
                <a:gd name="T45" fmla="*/ 1234 h 1282"/>
                <a:gd name="T46" fmla="*/ 1913 w 2229"/>
                <a:gd name="T47" fmla="*/ 1111 h 1282"/>
                <a:gd name="T48" fmla="*/ 2006 w 2229"/>
                <a:gd name="T49" fmla="*/ 1018 h 1282"/>
                <a:gd name="T50" fmla="*/ 2098 w 2229"/>
                <a:gd name="T51" fmla="*/ 895 h 1282"/>
                <a:gd name="T52" fmla="*/ 2201 w 2229"/>
                <a:gd name="T53" fmla="*/ 771 h 1282"/>
                <a:gd name="T54" fmla="*/ 2212 w 2229"/>
                <a:gd name="T55" fmla="*/ 565 h 1282"/>
                <a:gd name="T56" fmla="*/ 2160 w 2229"/>
                <a:gd name="T57" fmla="*/ 473 h 1282"/>
                <a:gd name="T58" fmla="*/ 2129 w 2229"/>
                <a:gd name="T59" fmla="*/ 411 h 1282"/>
                <a:gd name="T60" fmla="*/ 2119 w 2229"/>
                <a:gd name="T61" fmla="*/ 380 h 1282"/>
                <a:gd name="T62" fmla="*/ 2088 w 2229"/>
                <a:gd name="T63" fmla="*/ 360 h 1282"/>
                <a:gd name="T64" fmla="*/ 1996 w 2229"/>
                <a:gd name="T65" fmla="*/ 257 h 1282"/>
                <a:gd name="T66" fmla="*/ 1728 w 2229"/>
                <a:gd name="T67" fmla="*/ 195 h 1282"/>
                <a:gd name="T68" fmla="*/ 1697 w 2229"/>
                <a:gd name="T69" fmla="*/ 175 h 1282"/>
                <a:gd name="T70" fmla="*/ 1656 w 2229"/>
                <a:gd name="T71" fmla="*/ 144 h 12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29" h="1282">
                  <a:moveTo>
                    <a:pt x="1749" y="175"/>
                  </a:moveTo>
                  <a:cubicBezTo>
                    <a:pt x="1718" y="162"/>
                    <a:pt x="1671" y="138"/>
                    <a:pt x="1636" y="133"/>
                  </a:cubicBezTo>
                  <a:cubicBezTo>
                    <a:pt x="1574" y="124"/>
                    <a:pt x="1450" y="113"/>
                    <a:pt x="1450" y="113"/>
                  </a:cubicBezTo>
                  <a:cubicBezTo>
                    <a:pt x="1229" y="59"/>
                    <a:pt x="1502" y="123"/>
                    <a:pt x="874" y="92"/>
                  </a:cubicBezTo>
                  <a:cubicBezTo>
                    <a:pt x="794" y="88"/>
                    <a:pt x="747" y="57"/>
                    <a:pt x="679" y="31"/>
                  </a:cubicBezTo>
                  <a:cubicBezTo>
                    <a:pt x="637" y="15"/>
                    <a:pt x="579" y="7"/>
                    <a:pt x="535" y="0"/>
                  </a:cubicBezTo>
                  <a:cubicBezTo>
                    <a:pt x="384" y="18"/>
                    <a:pt x="238" y="66"/>
                    <a:pt x="93" y="113"/>
                  </a:cubicBezTo>
                  <a:cubicBezTo>
                    <a:pt x="44" y="162"/>
                    <a:pt x="71" y="131"/>
                    <a:pt x="21" y="205"/>
                  </a:cubicBezTo>
                  <a:cubicBezTo>
                    <a:pt x="14" y="215"/>
                    <a:pt x="0" y="236"/>
                    <a:pt x="0" y="236"/>
                  </a:cubicBezTo>
                  <a:cubicBezTo>
                    <a:pt x="3" y="284"/>
                    <a:pt x="3" y="332"/>
                    <a:pt x="10" y="380"/>
                  </a:cubicBezTo>
                  <a:cubicBezTo>
                    <a:pt x="16" y="422"/>
                    <a:pt x="42" y="463"/>
                    <a:pt x="52" y="504"/>
                  </a:cubicBezTo>
                  <a:cubicBezTo>
                    <a:pt x="59" y="534"/>
                    <a:pt x="59" y="567"/>
                    <a:pt x="72" y="596"/>
                  </a:cubicBezTo>
                  <a:cubicBezTo>
                    <a:pt x="93" y="642"/>
                    <a:pt x="112" y="657"/>
                    <a:pt x="144" y="689"/>
                  </a:cubicBezTo>
                  <a:cubicBezTo>
                    <a:pt x="158" y="733"/>
                    <a:pt x="187" y="760"/>
                    <a:pt x="206" y="802"/>
                  </a:cubicBezTo>
                  <a:cubicBezTo>
                    <a:pt x="249" y="897"/>
                    <a:pt x="222" y="877"/>
                    <a:pt x="288" y="956"/>
                  </a:cubicBezTo>
                  <a:cubicBezTo>
                    <a:pt x="309" y="981"/>
                    <a:pt x="306" y="996"/>
                    <a:pt x="340" y="1008"/>
                  </a:cubicBezTo>
                  <a:cubicBezTo>
                    <a:pt x="386" y="1023"/>
                    <a:pt x="457" y="1032"/>
                    <a:pt x="504" y="1039"/>
                  </a:cubicBezTo>
                  <a:cubicBezTo>
                    <a:pt x="548" y="1068"/>
                    <a:pt x="597" y="1069"/>
                    <a:pt x="648" y="1080"/>
                  </a:cubicBezTo>
                  <a:cubicBezTo>
                    <a:pt x="684" y="1103"/>
                    <a:pt x="695" y="1139"/>
                    <a:pt x="730" y="1162"/>
                  </a:cubicBezTo>
                  <a:cubicBezTo>
                    <a:pt x="770" y="1189"/>
                    <a:pt x="850" y="1194"/>
                    <a:pt x="895" y="1203"/>
                  </a:cubicBezTo>
                  <a:cubicBezTo>
                    <a:pt x="1019" y="1227"/>
                    <a:pt x="1121" y="1228"/>
                    <a:pt x="1255" y="1234"/>
                  </a:cubicBezTo>
                  <a:cubicBezTo>
                    <a:pt x="1403" y="1282"/>
                    <a:pt x="1637" y="1248"/>
                    <a:pt x="1759" y="1244"/>
                  </a:cubicBezTo>
                  <a:cubicBezTo>
                    <a:pt x="1776" y="1241"/>
                    <a:pt x="1795" y="1242"/>
                    <a:pt x="1810" y="1234"/>
                  </a:cubicBezTo>
                  <a:cubicBezTo>
                    <a:pt x="1853" y="1213"/>
                    <a:pt x="1880" y="1144"/>
                    <a:pt x="1913" y="1111"/>
                  </a:cubicBezTo>
                  <a:cubicBezTo>
                    <a:pt x="1947" y="1077"/>
                    <a:pt x="1979" y="1059"/>
                    <a:pt x="2006" y="1018"/>
                  </a:cubicBezTo>
                  <a:cubicBezTo>
                    <a:pt x="2025" y="960"/>
                    <a:pt x="2051" y="929"/>
                    <a:pt x="2098" y="895"/>
                  </a:cubicBezTo>
                  <a:cubicBezTo>
                    <a:pt x="2129" y="850"/>
                    <a:pt x="2156" y="802"/>
                    <a:pt x="2201" y="771"/>
                  </a:cubicBezTo>
                  <a:cubicBezTo>
                    <a:pt x="2229" y="693"/>
                    <a:pt x="2224" y="661"/>
                    <a:pt x="2212" y="565"/>
                  </a:cubicBezTo>
                  <a:cubicBezTo>
                    <a:pt x="2208" y="530"/>
                    <a:pt x="2160" y="473"/>
                    <a:pt x="2160" y="473"/>
                  </a:cubicBezTo>
                  <a:cubicBezTo>
                    <a:pt x="2135" y="395"/>
                    <a:pt x="2169" y="491"/>
                    <a:pt x="2129" y="411"/>
                  </a:cubicBezTo>
                  <a:cubicBezTo>
                    <a:pt x="2124" y="401"/>
                    <a:pt x="2126" y="388"/>
                    <a:pt x="2119" y="380"/>
                  </a:cubicBezTo>
                  <a:cubicBezTo>
                    <a:pt x="2111" y="370"/>
                    <a:pt x="2098" y="367"/>
                    <a:pt x="2088" y="360"/>
                  </a:cubicBezTo>
                  <a:cubicBezTo>
                    <a:pt x="2057" y="313"/>
                    <a:pt x="2047" y="274"/>
                    <a:pt x="1996" y="257"/>
                  </a:cubicBezTo>
                  <a:cubicBezTo>
                    <a:pt x="1917" y="204"/>
                    <a:pt x="1819" y="212"/>
                    <a:pt x="1728" y="195"/>
                  </a:cubicBezTo>
                  <a:cubicBezTo>
                    <a:pt x="1718" y="188"/>
                    <a:pt x="1705" y="185"/>
                    <a:pt x="1697" y="175"/>
                  </a:cubicBezTo>
                  <a:cubicBezTo>
                    <a:pt x="1664" y="134"/>
                    <a:pt x="1717" y="144"/>
                    <a:pt x="1656" y="144"/>
                  </a:cubicBezTo>
                </a:path>
              </a:pathLst>
            </a:custGeom>
            <a:noFill/>
            <a:ln w="9525" cap="flat" cmpd="sng">
              <a:solidFill>
                <a:schemeClr val="accent5"/>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78896" name="Text Box 48"/>
            <p:cNvSpPr txBox="1">
              <a:spLocks noChangeArrowheads="1"/>
            </p:cNvSpPr>
            <p:nvPr/>
          </p:nvSpPr>
          <p:spPr bwMode="auto">
            <a:xfrm>
              <a:off x="4080" y="1392"/>
              <a:ext cx="43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b="1" dirty="0">
                  <a:latin typeface="宋体" panose="02010600030101010101" pitchFamily="2" charset="-122"/>
                </a:rPr>
                <a:t>2</a:t>
              </a:r>
              <a:r>
                <a:rPr lang="en-US" altLang="zh-CN" sz="3200" b="1" dirty="0">
                  <a:latin typeface="Arial Narrow" panose="020B0606020202030204" pitchFamily="34" charset="0"/>
                </a:rPr>
                <a:t>’</a:t>
              </a:r>
              <a:endParaRPr lang="en-US" altLang="zh-CN" sz="3200" b="1" dirty="0">
                <a:latin typeface="宋体" panose="02010600030101010101" pitchFamily="2" charset="-122"/>
              </a:endParaRPr>
            </a:p>
          </p:txBody>
        </p:sp>
        <p:sp>
          <p:nvSpPr>
            <p:cNvPr id="78897" name="Text Box 49"/>
            <p:cNvSpPr txBox="1">
              <a:spLocks noChangeArrowheads="1"/>
            </p:cNvSpPr>
            <p:nvPr/>
          </p:nvSpPr>
          <p:spPr bwMode="auto">
            <a:xfrm>
              <a:off x="3984" y="3888"/>
              <a:ext cx="43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b="1" dirty="0">
                  <a:latin typeface="宋体" panose="02010600030101010101" pitchFamily="2" charset="-122"/>
                </a:rPr>
                <a:t>2</a:t>
              </a:r>
              <a:r>
                <a:rPr lang="en-US" altLang="zh-CN" sz="3200" b="1" dirty="0">
                  <a:latin typeface="Arial Narrow" panose="020B0606020202030204" pitchFamily="34" charset="0"/>
                </a:rPr>
                <a:t>”</a:t>
              </a:r>
              <a:endParaRPr lang="en-US" altLang="zh-CN" sz="3200" b="1" dirty="0">
                <a:latin typeface="宋体" panose="02010600030101010101" pitchFamily="2" charset="-122"/>
              </a:endParaRPr>
            </a:p>
          </p:txBody>
        </p:sp>
        <p:sp>
          <p:nvSpPr>
            <p:cNvPr id="78898" name="Line 50"/>
            <p:cNvSpPr>
              <a:spLocks noChangeShapeType="1"/>
            </p:cNvSpPr>
            <p:nvPr/>
          </p:nvSpPr>
          <p:spPr bwMode="auto">
            <a:xfrm flipV="1">
              <a:off x="2304" y="2832"/>
              <a:ext cx="960"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grpSp>
    </p:spTree>
    <p:extLst>
      <p:ext uri="{BB962C8B-B14F-4D97-AF65-F5344CB8AC3E}">
        <p14:creationId xmlns:p14="http://schemas.microsoft.com/office/powerpoint/2010/main" val="104636470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79875" name="Rectangle 3"/>
          <p:cNvSpPr>
            <a:spLocks noGrp="1" noChangeArrowheads="1"/>
          </p:cNvSpPr>
          <p:nvPr>
            <p:ph idx="1"/>
          </p:nvPr>
        </p:nvSpPr>
        <p:spPr>
          <a:xfrm>
            <a:off x="1651518" y="2667000"/>
            <a:ext cx="9050694" cy="2057400"/>
          </a:xfrm>
        </p:spPr>
        <p:txBody>
          <a:bodyPr/>
          <a:lstStyle/>
          <a:p>
            <a:pPr algn="just">
              <a:buFontTx/>
              <a:buNone/>
            </a:pPr>
            <a:r>
              <a:rPr lang="en-US" altLang="zh-CN" sz="3600" dirty="0">
                <a:latin typeface="宋体" panose="02010600030101010101" pitchFamily="2" charset="-122"/>
              </a:rPr>
              <a:t> (3)</a:t>
            </a:r>
            <a:r>
              <a:rPr lang="zh-CN" altLang="en-US" sz="3600" dirty="0">
                <a:latin typeface="宋体" panose="02010600030101010101" pitchFamily="2" charset="-122"/>
              </a:rPr>
              <a:t>重新建立父图，即把第</a:t>
            </a:r>
            <a:r>
              <a:rPr lang="en-US" altLang="zh-CN" sz="3600" dirty="0">
                <a:latin typeface="宋体" panose="02010600030101010101" pitchFamily="2" charset="-122"/>
              </a:rPr>
              <a:t>2)</a:t>
            </a:r>
            <a:r>
              <a:rPr lang="zh-CN" altLang="en-US" sz="3600" dirty="0">
                <a:latin typeface="宋体" panose="02010600030101010101" pitchFamily="2" charset="-122"/>
              </a:rPr>
              <a:t>步所得的每一部分画成一个圆，而各部分之间的联系就是加工之间的界面。</a:t>
            </a:r>
          </a:p>
        </p:txBody>
      </p:sp>
    </p:spTree>
    <p:extLst>
      <p:ext uri="{BB962C8B-B14F-4D97-AF65-F5344CB8AC3E}">
        <p14:creationId xmlns:p14="http://schemas.microsoft.com/office/powerpoint/2010/main" val="217240042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80899" name="Rectangle 3"/>
          <p:cNvSpPr>
            <a:spLocks noGrp="1" noChangeArrowheads="1"/>
          </p:cNvSpPr>
          <p:nvPr>
            <p:ph idx="1"/>
          </p:nvPr>
        </p:nvSpPr>
        <p:spPr>
          <a:xfrm>
            <a:off x="1698171" y="2362200"/>
            <a:ext cx="8994711" cy="2057400"/>
          </a:xfrm>
        </p:spPr>
        <p:txBody>
          <a:bodyPr/>
          <a:lstStyle/>
          <a:p>
            <a:pPr algn="just">
              <a:buFontTx/>
              <a:buNone/>
            </a:pPr>
            <a:r>
              <a:rPr lang="en-US" altLang="zh-CN" sz="3600" dirty="0">
                <a:latin typeface="宋体" panose="02010600030101010101" pitchFamily="2" charset="-122"/>
              </a:rPr>
              <a:t> (4)</a:t>
            </a:r>
            <a:r>
              <a:rPr lang="zh-CN" altLang="en-US" sz="3600" dirty="0">
                <a:latin typeface="宋体" panose="02010600030101010101" pitchFamily="2" charset="-122"/>
              </a:rPr>
              <a:t>重新建立各张子图，这只需把第</a:t>
            </a:r>
            <a:r>
              <a:rPr lang="en-US" altLang="zh-CN" sz="3600" dirty="0">
                <a:latin typeface="宋体" panose="02010600030101010101" pitchFamily="2" charset="-122"/>
              </a:rPr>
              <a:t>2)</a:t>
            </a:r>
            <a:r>
              <a:rPr lang="zh-CN" altLang="en-US" sz="3600" dirty="0">
                <a:latin typeface="宋体" panose="02010600030101010101" pitchFamily="2" charset="-122"/>
              </a:rPr>
              <a:t>步所得的图按各部分的边界剪开即可。</a:t>
            </a:r>
          </a:p>
        </p:txBody>
      </p:sp>
    </p:spTree>
    <p:extLst>
      <p:ext uri="{BB962C8B-B14F-4D97-AF65-F5344CB8AC3E}">
        <p14:creationId xmlns:p14="http://schemas.microsoft.com/office/powerpoint/2010/main" val="327798320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81923" name="Text Box 3"/>
          <p:cNvSpPr txBox="1">
            <a:spLocks noChangeArrowheads="1"/>
          </p:cNvSpPr>
          <p:nvPr/>
        </p:nvSpPr>
        <p:spPr bwMode="auto">
          <a:xfrm>
            <a:off x="2438400" y="1752601"/>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latin typeface="Arial Narrow" panose="020B0606020202030204" pitchFamily="34" charset="0"/>
              </a:rPr>
              <a:t>重新建立父图</a:t>
            </a:r>
            <a:r>
              <a:rPr lang="zh-CN" altLang="en-US" sz="2800" b="1">
                <a:latin typeface="Arial Narrow" panose="020B0606020202030204" pitchFamily="34" charset="0"/>
                <a:ea typeface="黑体" panose="02010609060101010101" pitchFamily="49" charset="-122"/>
              </a:rPr>
              <a:t>：</a:t>
            </a:r>
          </a:p>
        </p:txBody>
      </p:sp>
      <p:sp>
        <p:nvSpPr>
          <p:cNvPr id="81924" name="Line 4"/>
          <p:cNvSpPr>
            <a:spLocks noChangeShapeType="1"/>
          </p:cNvSpPr>
          <p:nvPr/>
        </p:nvSpPr>
        <p:spPr bwMode="auto">
          <a:xfrm flipV="1">
            <a:off x="5029200" y="4419600"/>
            <a:ext cx="990600" cy="304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25" name="Line 5"/>
          <p:cNvSpPr>
            <a:spLocks noChangeShapeType="1"/>
          </p:cNvSpPr>
          <p:nvPr/>
        </p:nvSpPr>
        <p:spPr bwMode="auto">
          <a:xfrm flipV="1">
            <a:off x="6934200" y="4845050"/>
            <a:ext cx="1403350" cy="3365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26" name="Text Box 6"/>
          <p:cNvSpPr txBox="1">
            <a:spLocks noChangeArrowheads="1"/>
          </p:cNvSpPr>
          <p:nvPr/>
        </p:nvSpPr>
        <p:spPr bwMode="auto">
          <a:xfrm>
            <a:off x="3962400" y="3048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B</a:t>
            </a:r>
          </a:p>
        </p:txBody>
      </p:sp>
      <p:sp>
        <p:nvSpPr>
          <p:cNvPr id="81927" name="Text Box 7"/>
          <p:cNvSpPr txBox="1">
            <a:spLocks noChangeArrowheads="1"/>
          </p:cNvSpPr>
          <p:nvPr/>
        </p:nvSpPr>
        <p:spPr bwMode="auto">
          <a:xfrm>
            <a:off x="5943600" y="2895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J</a:t>
            </a:r>
          </a:p>
        </p:txBody>
      </p:sp>
      <p:sp>
        <p:nvSpPr>
          <p:cNvPr id="81928" name="Text Box 8"/>
          <p:cNvSpPr txBox="1">
            <a:spLocks noChangeArrowheads="1"/>
          </p:cNvSpPr>
          <p:nvPr/>
        </p:nvSpPr>
        <p:spPr bwMode="auto">
          <a:xfrm>
            <a:off x="4314825" y="5216526"/>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K</a:t>
            </a:r>
          </a:p>
        </p:txBody>
      </p:sp>
      <p:sp>
        <p:nvSpPr>
          <p:cNvPr id="81929" name="Text Box 9"/>
          <p:cNvSpPr txBox="1">
            <a:spLocks noChangeArrowheads="1"/>
          </p:cNvSpPr>
          <p:nvPr/>
        </p:nvSpPr>
        <p:spPr bwMode="auto">
          <a:xfrm>
            <a:off x="5105400" y="4238626"/>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C</a:t>
            </a:r>
          </a:p>
        </p:txBody>
      </p:sp>
      <p:sp>
        <p:nvSpPr>
          <p:cNvPr id="81930" name="Text Box 10"/>
          <p:cNvSpPr txBox="1">
            <a:spLocks noChangeArrowheads="1"/>
          </p:cNvSpPr>
          <p:nvPr/>
        </p:nvSpPr>
        <p:spPr bwMode="auto">
          <a:xfrm>
            <a:off x="7575550" y="456565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M</a:t>
            </a:r>
          </a:p>
        </p:txBody>
      </p:sp>
      <p:sp>
        <p:nvSpPr>
          <p:cNvPr id="81931" name="Text Box 11"/>
          <p:cNvSpPr txBox="1">
            <a:spLocks noChangeArrowheads="1"/>
          </p:cNvSpPr>
          <p:nvPr/>
        </p:nvSpPr>
        <p:spPr bwMode="auto">
          <a:xfrm>
            <a:off x="5867400" y="61722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L</a:t>
            </a:r>
          </a:p>
        </p:txBody>
      </p:sp>
      <p:sp>
        <p:nvSpPr>
          <p:cNvPr id="81932" name="Text Box 12"/>
          <p:cNvSpPr txBox="1">
            <a:spLocks noChangeArrowheads="1"/>
          </p:cNvSpPr>
          <p:nvPr/>
        </p:nvSpPr>
        <p:spPr bwMode="auto">
          <a:xfrm>
            <a:off x="8001000" y="5562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E</a:t>
            </a:r>
          </a:p>
        </p:txBody>
      </p:sp>
      <p:sp>
        <p:nvSpPr>
          <p:cNvPr id="81933" name="Text Box 13"/>
          <p:cNvSpPr txBox="1">
            <a:spLocks noChangeArrowheads="1"/>
          </p:cNvSpPr>
          <p:nvPr/>
        </p:nvSpPr>
        <p:spPr bwMode="auto">
          <a:xfrm>
            <a:off x="6553200" y="20574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H</a:t>
            </a:r>
          </a:p>
        </p:txBody>
      </p:sp>
      <p:sp>
        <p:nvSpPr>
          <p:cNvPr id="81934" name="Text Box 14"/>
          <p:cNvSpPr txBox="1">
            <a:spLocks noChangeArrowheads="1"/>
          </p:cNvSpPr>
          <p:nvPr/>
        </p:nvSpPr>
        <p:spPr bwMode="auto">
          <a:xfrm>
            <a:off x="7696200" y="3429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N</a:t>
            </a:r>
          </a:p>
        </p:txBody>
      </p:sp>
      <p:sp>
        <p:nvSpPr>
          <p:cNvPr id="81935" name="AutoShape 15"/>
          <p:cNvSpPr>
            <a:spLocks noChangeArrowheads="1"/>
          </p:cNvSpPr>
          <p:nvPr/>
        </p:nvSpPr>
        <p:spPr bwMode="auto">
          <a:xfrm>
            <a:off x="4724400" y="2438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1</a:t>
            </a:r>
          </a:p>
        </p:txBody>
      </p:sp>
      <p:sp>
        <p:nvSpPr>
          <p:cNvPr id="81936" name="AutoShape 16"/>
          <p:cNvSpPr>
            <a:spLocks noChangeArrowheads="1"/>
          </p:cNvSpPr>
          <p:nvPr/>
        </p:nvSpPr>
        <p:spPr bwMode="auto">
          <a:xfrm>
            <a:off x="3825875" y="5867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3</a:t>
            </a:r>
          </a:p>
        </p:txBody>
      </p:sp>
      <p:sp>
        <p:nvSpPr>
          <p:cNvPr id="81937" name="AutoShape 17"/>
          <p:cNvSpPr>
            <a:spLocks noChangeArrowheads="1"/>
          </p:cNvSpPr>
          <p:nvPr/>
        </p:nvSpPr>
        <p:spPr bwMode="auto">
          <a:xfrm>
            <a:off x="8534400" y="2819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4</a:t>
            </a:r>
          </a:p>
        </p:txBody>
      </p:sp>
      <p:sp>
        <p:nvSpPr>
          <p:cNvPr id="81938" name="AutoShape 18"/>
          <p:cNvSpPr>
            <a:spLocks noChangeArrowheads="1"/>
          </p:cNvSpPr>
          <p:nvPr/>
        </p:nvSpPr>
        <p:spPr bwMode="auto">
          <a:xfrm>
            <a:off x="8382000" y="4343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5</a:t>
            </a:r>
          </a:p>
        </p:txBody>
      </p:sp>
      <p:sp>
        <p:nvSpPr>
          <p:cNvPr id="81939" name="Line 19"/>
          <p:cNvSpPr>
            <a:spLocks noChangeShapeType="1"/>
          </p:cNvSpPr>
          <p:nvPr/>
        </p:nvSpPr>
        <p:spPr bwMode="auto">
          <a:xfrm>
            <a:off x="5486400" y="2819400"/>
            <a:ext cx="1371600" cy="152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0" name="Line 20"/>
          <p:cNvSpPr>
            <a:spLocks noChangeShapeType="1"/>
          </p:cNvSpPr>
          <p:nvPr/>
        </p:nvSpPr>
        <p:spPr bwMode="auto">
          <a:xfrm>
            <a:off x="5029200" y="3200400"/>
            <a:ext cx="228600" cy="457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1" name="Freeform 21"/>
          <p:cNvSpPr>
            <a:spLocks/>
          </p:cNvSpPr>
          <p:nvPr/>
        </p:nvSpPr>
        <p:spPr bwMode="auto">
          <a:xfrm>
            <a:off x="5486400" y="2476500"/>
            <a:ext cx="1524000" cy="266700"/>
          </a:xfrm>
          <a:custGeom>
            <a:avLst/>
            <a:gdLst>
              <a:gd name="T0" fmla="*/ 1524000 w 960"/>
              <a:gd name="T1" fmla="*/ 266700 h 168"/>
              <a:gd name="T2" fmla="*/ 1066800 w 960"/>
              <a:gd name="T3" fmla="*/ 38100 h 168"/>
              <a:gd name="T4" fmla="*/ 304800 w 960"/>
              <a:gd name="T5" fmla="*/ 38100 h 168"/>
              <a:gd name="T6" fmla="*/ 0 w 960"/>
              <a:gd name="T7" fmla="*/ 114300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168">
                <a:moveTo>
                  <a:pt x="960" y="168"/>
                </a:moveTo>
                <a:cubicBezTo>
                  <a:pt x="880" y="108"/>
                  <a:pt x="800" y="48"/>
                  <a:pt x="672" y="24"/>
                </a:cubicBezTo>
                <a:cubicBezTo>
                  <a:pt x="544" y="0"/>
                  <a:pt x="304" y="16"/>
                  <a:pt x="192" y="24"/>
                </a:cubicBezTo>
                <a:cubicBezTo>
                  <a:pt x="80" y="32"/>
                  <a:pt x="32" y="64"/>
                  <a:pt x="0" y="72"/>
                </a:cubicBezTo>
              </a:path>
            </a:pathLst>
          </a:custGeom>
          <a:noFill/>
          <a:ln w="9525" cap="flat" cmpd="sng">
            <a:solidFill>
              <a:srgbClr val="FF0000"/>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2" name="Line 22"/>
          <p:cNvSpPr>
            <a:spLocks noChangeShapeType="1"/>
          </p:cNvSpPr>
          <p:nvPr/>
        </p:nvSpPr>
        <p:spPr bwMode="auto">
          <a:xfrm flipV="1">
            <a:off x="7391400" y="3429000"/>
            <a:ext cx="1219200" cy="762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3" name="Line 23"/>
          <p:cNvSpPr>
            <a:spLocks noChangeShapeType="1"/>
          </p:cNvSpPr>
          <p:nvPr/>
        </p:nvSpPr>
        <p:spPr bwMode="auto">
          <a:xfrm flipH="1">
            <a:off x="8763000" y="3581400"/>
            <a:ext cx="152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4" name="Line 24"/>
          <p:cNvSpPr>
            <a:spLocks noChangeShapeType="1"/>
          </p:cNvSpPr>
          <p:nvPr/>
        </p:nvSpPr>
        <p:spPr bwMode="auto">
          <a:xfrm flipV="1">
            <a:off x="9144000" y="4572000"/>
            <a:ext cx="685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5" name="Line 25"/>
          <p:cNvSpPr>
            <a:spLocks noChangeShapeType="1"/>
          </p:cNvSpPr>
          <p:nvPr/>
        </p:nvSpPr>
        <p:spPr bwMode="auto">
          <a:xfrm flipV="1">
            <a:off x="3216275" y="6248400"/>
            <a:ext cx="609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6" name="Line 26"/>
          <p:cNvSpPr>
            <a:spLocks noChangeShapeType="1"/>
          </p:cNvSpPr>
          <p:nvPr/>
        </p:nvSpPr>
        <p:spPr bwMode="auto">
          <a:xfrm flipV="1">
            <a:off x="4572000" y="5791200"/>
            <a:ext cx="3810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7" name="Line 27"/>
          <p:cNvSpPr>
            <a:spLocks noChangeShapeType="1"/>
          </p:cNvSpPr>
          <p:nvPr/>
        </p:nvSpPr>
        <p:spPr bwMode="auto">
          <a:xfrm flipV="1">
            <a:off x="4572000" y="5943600"/>
            <a:ext cx="23622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8" name="Line 28"/>
          <p:cNvSpPr>
            <a:spLocks noChangeShapeType="1"/>
          </p:cNvSpPr>
          <p:nvPr/>
        </p:nvSpPr>
        <p:spPr bwMode="auto">
          <a:xfrm>
            <a:off x="7620000" y="5867400"/>
            <a:ext cx="10668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9" name="Line 29"/>
          <p:cNvSpPr>
            <a:spLocks noChangeShapeType="1"/>
          </p:cNvSpPr>
          <p:nvPr/>
        </p:nvSpPr>
        <p:spPr bwMode="auto">
          <a:xfrm>
            <a:off x="3962400" y="25146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50" name="Line 30"/>
          <p:cNvSpPr>
            <a:spLocks noChangeShapeType="1"/>
          </p:cNvSpPr>
          <p:nvPr/>
        </p:nvSpPr>
        <p:spPr bwMode="auto">
          <a:xfrm flipV="1">
            <a:off x="3810000" y="3048000"/>
            <a:ext cx="914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51" name="Line 31"/>
          <p:cNvSpPr>
            <a:spLocks noChangeShapeType="1"/>
          </p:cNvSpPr>
          <p:nvPr/>
        </p:nvSpPr>
        <p:spPr bwMode="auto">
          <a:xfrm flipV="1">
            <a:off x="9296400" y="3048000"/>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52" name="Text Box 32"/>
          <p:cNvSpPr txBox="1">
            <a:spLocks noChangeArrowheads="1"/>
          </p:cNvSpPr>
          <p:nvPr/>
        </p:nvSpPr>
        <p:spPr bwMode="auto">
          <a:xfrm>
            <a:off x="4832350" y="3228976"/>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I</a:t>
            </a:r>
          </a:p>
        </p:txBody>
      </p:sp>
      <p:sp>
        <p:nvSpPr>
          <p:cNvPr id="81953" name="Text Box 33"/>
          <p:cNvSpPr txBox="1">
            <a:spLocks noChangeArrowheads="1"/>
          </p:cNvSpPr>
          <p:nvPr/>
        </p:nvSpPr>
        <p:spPr bwMode="auto">
          <a:xfrm>
            <a:off x="4114800" y="219075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A</a:t>
            </a:r>
          </a:p>
        </p:txBody>
      </p:sp>
      <p:sp>
        <p:nvSpPr>
          <p:cNvPr id="81954" name="Text Box 34"/>
          <p:cNvSpPr txBox="1">
            <a:spLocks noChangeArrowheads="1"/>
          </p:cNvSpPr>
          <p:nvPr/>
        </p:nvSpPr>
        <p:spPr bwMode="auto">
          <a:xfrm>
            <a:off x="8763000" y="3733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P</a:t>
            </a:r>
          </a:p>
        </p:txBody>
      </p:sp>
      <p:sp>
        <p:nvSpPr>
          <p:cNvPr id="81955" name="Text Box 35"/>
          <p:cNvSpPr txBox="1">
            <a:spLocks noChangeArrowheads="1"/>
          </p:cNvSpPr>
          <p:nvPr/>
        </p:nvSpPr>
        <p:spPr bwMode="auto">
          <a:xfrm>
            <a:off x="9296400" y="2590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G</a:t>
            </a:r>
          </a:p>
        </p:txBody>
      </p:sp>
      <p:sp>
        <p:nvSpPr>
          <p:cNvPr id="81956" name="Text Box 36"/>
          <p:cNvSpPr txBox="1">
            <a:spLocks noChangeArrowheads="1"/>
          </p:cNvSpPr>
          <p:nvPr/>
        </p:nvSpPr>
        <p:spPr bwMode="auto">
          <a:xfrm>
            <a:off x="9296400" y="4191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F</a:t>
            </a:r>
          </a:p>
        </p:txBody>
      </p:sp>
      <p:sp>
        <p:nvSpPr>
          <p:cNvPr id="81957" name="Text Box 37"/>
          <p:cNvSpPr txBox="1">
            <a:spLocks noChangeArrowheads="1"/>
          </p:cNvSpPr>
          <p:nvPr/>
        </p:nvSpPr>
        <p:spPr bwMode="auto">
          <a:xfrm>
            <a:off x="3276600" y="58674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D</a:t>
            </a:r>
          </a:p>
        </p:txBody>
      </p:sp>
      <p:sp>
        <p:nvSpPr>
          <p:cNvPr id="96294" name="Freeform 38"/>
          <p:cNvSpPr>
            <a:spLocks/>
          </p:cNvSpPr>
          <p:nvPr/>
        </p:nvSpPr>
        <p:spPr bwMode="auto">
          <a:xfrm>
            <a:off x="4556125" y="1820864"/>
            <a:ext cx="3779838" cy="3011487"/>
          </a:xfrm>
          <a:custGeom>
            <a:avLst/>
            <a:gdLst>
              <a:gd name="T0" fmla="*/ 2716213 w 2381"/>
              <a:gd name="T1" fmla="*/ 23812 h 1897"/>
              <a:gd name="T2" fmla="*/ 2682875 w 2381"/>
              <a:gd name="T3" fmla="*/ 187325 h 1897"/>
              <a:gd name="T4" fmla="*/ 2324100 w 2381"/>
              <a:gd name="T5" fmla="*/ 465137 h 1897"/>
              <a:gd name="T6" fmla="*/ 2078038 w 2381"/>
              <a:gd name="T7" fmla="*/ 612775 h 1897"/>
              <a:gd name="T8" fmla="*/ 1849438 w 2381"/>
              <a:gd name="T9" fmla="*/ 709612 h 1897"/>
              <a:gd name="T10" fmla="*/ 1752600 w 2381"/>
              <a:gd name="T11" fmla="*/ 774700 h 1897"/>
              <a:gd name="T12" fmla="*/ 1573213 w 2381"/>
              <a:gd name="T13" fmla="*/ 1101725 h 1897"/>
              <a:gd name="T14" fmla="*/ 1392238 w 2381"/>
              <a:gd name="T15" fmla="*/ 1184275 h 1897"/>
              <a:gd name="T16" fmla="*/ 1295400 w 2381"/>
              <a:gd name="T17" fmla="*/ 1216025 h 1897"/>
              <a:gd name="T18" fmla="*/ 1246188 w 2381"/>
              <a:gd name="T19" fmla="*/ 1231900 h 1897"/>
              <a:gd name="T20" fmla="*/ 1049338 w 2381"/>
              <a:gd name="T21" fmla="*/ 1363662 h 1897"/>
              <a:gd name="T22" fmla="*/ 820738 w 2381"/>
              <a:gd name="T23" fmla="*/ 1706562 h 1897"/>
              <a:gd name="T24" fmla="*/ 723900 w 2381"/>
              <a:gd name="T25" fmla="*/ 1755775 h 1897"/>
              <a:gd name="T26" fmla="*/ 430213 w 2381"/>
              <a:gd name="T27" fmla="*/ 1689100 h 1897"/>
              <a:gd name="T28" fmla="*/ 266700 w 2381"/>
              <a:gd name="T29" fmla="*/ 1706562 h 1897"/>
              <a:gd name="T30" fmla="*/ 168275 w 2381"/>
              <a:gd name="T31" fmla="*/ 1771650 h 1897"/>
              <a:gd name="T32" fmla="*/ 53975 w 2381"/>
              <a:gd name="T33" fmla="*/ 1917700 h 1897"/>
              <a:gd name="T34" fmla="*/ 134938 w 2381"/>
              <a:gd name="T35" fmla="*/ 2374900 h 1897"/>
              <a:gd name="T36" fmla="*/ 266700 w 2381"/>
              <a:gd name="T37" fmla="*/ 2538412 h 1897"/>
              <a:gd name="T38" fmla="*/ 461963 w 2381"/>
              <a:gd name="T39" fmla="*/ 2636837 h 1897"/>
              <a:gd name="T40" fmla="*/ 511175 w 2381"/>
              <a:gd name="T41" fmla="*/ 2670175 h 1897"/>
              <a:gd name="T42" fmla="*/ 609600 w 2381"/>
              <a:gd name="T43" fmla="*/ 2701925 h 1897"/>
              <a:gd name="T44" fmla="*/ 854075 w 2381"/>
              <a:gd name="T45" fmla="*/ 2767012 h 1897"/>
              <a:gd name="T46" fmla="*/ 1066800 w 2381"/>
              <a:gd name="T47" fmla="*/ 2816225 h 1897"/>
              <a:gd name="T48" fmla="*/ 1196975 w 2381"/>
              <a:gd name="T49" fmla="*/ 2946400 h 1897"/>
              <a:gd name="T50" fmla="*/ 1849438 w 2381"/>
              <a:gd name="T51" fmla="*/ 2946400 h 1897"/>
              <a:gd name="T52" fmla="*/ 2012950 w 2381"/>
              <a:gd name="T53" fmla="*/ 2979737 h 1897"/>
              <a:gd name="T54" fmla="*/ 2976563 w 2381"/>
              <a:gd name="T55" fmla="*/ 2914650 h 1897"/>
              <a:gd name="T56" fmla="*/ 3205163 w 2381"/>
              <a:gd name="T57" fmla="*/ 2603500 h 1897"/>
              <a:gd name="T58" fmla="*/ 3368675 w 2381"/>
              <a:gd name="T59" fmla="*/ 2146300 h 1897"/>
              <a:gd name="T60" fmla="*/ 3402013 w 2381"/>
              <a:gd name="T61" fmla="*/ 2049462 h 1897"/>
              <a:gd name="T62" fmla="*/ 3482975 w 2381"/>
              <a:gd name="T63" fmla="*/ 1935162 h 1897"/>
              <a:gd name="T64" fmla="*/ 3532188 w 2381"/>
              <a:gd name="T65" fmla="*/ 1836737 h 1897"/>
              <a:gd name="T66" fmla="*/ 3581400 w 2381"/>
              <a:gd name="T67" fmla="*/ 1689100 h 1897"/>
              <a:gd name="T68" fmla="*/ 3695700 w 2381"/>
              <a:gd name="T69" fmla="*/ 1363662 h 1897"/>
              <a:gd name="T70" fmla="*/ 3744913 w 2381"/>
              <a:gd name="T71" fmla="*/ 1135062 h 1897"/>
              <a:gd name="T72" fmla="*/ 3727450 w 2381"/>
              <a:gd name="T73" fmla="*/ 774700 h 1897"/>
              <a:gd name="T74" fmla="*/ 3563938 w 2381"/>
              <a:gd name="T75" fmla="*/ 758825 h 1897"/>
              <a:gd name="T76" fmla="*/ 3287713 w 2381"/>
              <a:gd name="T77" fmla="*/ 693737 h 1897"/>
              <a:gd name="T78" fmla="*/ 3238500 w 2381"/>
              <a:gd name="T79" fmla="*/ 644525 h 1897"/>
              <a:gd name="T80" fmla="*/ 3189288 w 2381"/>
              <a:gd name="T81" fmla="*/ 384175 h 1897"/>
              <a:gd name="T82" fmla="*/ 3155950 w 2381"/>
              <a:gd name="T83" fmla="*/ 334962 h 1897"/>
              <a:gd name="T84" fmla="*/ 3059113 w 2381"/>
              <a:gd name="T85" fmla="*/ 269875 h 1897"/>
              <a:gd name="T86" fmla="*/ 2895600 w 2381"/>
              <a:gd name="T87" fmla="*/ 57150 h 1897"/>
              <a:gd name="T88" fmla="*/ 2716213 w 2381"/>
              <a:gd name="T89" fmla="*/ 23812 h 18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81" h="1897">
                <a:moveTo>
                  <a:pt x="1711" y="15"/>
                </a:moveTo>
                <a:cubicBezTo>
                  <a:pt x="1708" y="36"/>
                  <a:pt x="1703" y="92"/>
                  <a:pt x="1690" y="118"/>
                </a:cubicBezTo>
                <a:cubicBezTo>
                  <a:pt x="1648" y="202"/>
                  <a:pt x="1551" y="265"/>
                  <a:pt x="1464" y="293"/>
                </a:cubicBezTo>
                <a:cubicBezTo>
                  <a:pt x="1414" y="359"/>
                  <a:pt x="1376" y="352"/>
                  <a:pt x="1309" y="386"/>
                </a:cubicBezTo>
                <a:cubicBezTo>
                  <a:pt x="1259" y="412"/>
                  <a:pt x="1221" y="434"/>
                  <a:pt x="1165" y="447"/>
                </a:cubicBezTo>
                <a:cubicBezTo>
                  <a:pt x="1145" y="461"/>
                  <a:pt x="1109" y="464"/>
                  <a:pt x="1104" y="488"/>
                </a:cubicBezTo>
                <a:cubicBezTo>
                  <a:pt x="1086" y="573"/>
                  <a:pt x="1069" y="641"/>
                  <a:pt x="991" y="694"/>
                </a:cubicBezTo>
                <a:cubicBezTo>
                  <a:pt x="953" y="720"/>
                  <a:pt x="921" y="733"/>
                  <a:pt x="877" y="746"/>
                </a:cubicBezTo>
                <a:cubicBezTo>
                  <a:pt x="857" y="752"/>
                  <a:pt x="836" y="759"/>
                  <a:pt x="816" y="766"/>
                </a:cubicBezTo>
                <a:cubicBezTo>
                  <a:pt x="806" y="769"/>
                  <a:pt x="785" y="776"/>
                  <a:pt x="785" y="776"/>
                </a:cubicBezTo>
                <a:cubicBezTo>
                  <a:pt x="740" y="806"/>
                  <a:pt x="701" y="819"/>
                  <a:pt x="661" y="859"/>
                </a:cubicBezTo>
                <a:cubicBezTo>
                  <a:pt x="642" y="918"/>
                  <a:pt x="565" y="1027"/>
                  <a:pt x="517" y="1075"/>
                </a:cubicBezTo>
                <a:cubicBezTo>
                  <a:pt x="498" y="1094"/>
                  <a:pt x="480" y="1098"/>
                  <a:pt x="456" y="1106"/>
                </a:cubicBezTo>
                <a:cubicBezTo>
                  <a:pt x="388" y="1098"/>
                  <a:pt x="333" y="1087"/>
                  <a:pt x="271" y="1064"/>
                </a:cubicBezTo>
                <a:cubicBezTo>
                  <a:pt x="237" y="1068"/>
                  <a:pt x="201" y="1065"/>
                  <a:pt x="168" y="1075"/>
                </a:cubicBezTo>
                <a:cubicBezTo>
                  <a:pt x="144" y="1082"/>
                  <a:pt x="106" y="1116"/>
                  <a:pt x="106" y="1116"/>
                </a:cubicBezTo>
                <a:cubicBezTo>
                  <a:pt x="84" y="1149"/>
                  <a:pt x="57" y="1176"/>
                  <a:pt x="34" y="1208"/>
                </a:cubicBezTo>
                <a:cubicBezTo>
                  <a:pt x="0" y="1310"/>
                  <a:pt x="7" y="1418"/>
                  <a:pt x="85" y="1496"/>
                </a:cubicBezTo>
                <a:cubicBezTo>
                  <a:pt x="103" y="1546"/>
                  <a:pt x="118" y="1583"/>
                  <a:pt x="168" y="1599"/>
                </a:cubicBezTo>
                <a:cubicBezTo>
                  <a:pt x="201" y="1650"/>
                  <a:pt x="235" y="1643"/>
                  <a:pt x="291" y="1661"/>
                </a:cubicBezTo>
                <a:cubicBezTo>
                  <a:pt x="301" y="1668"/>
                  <a:pt x="311" y="1677"/>
                  <a:pt x="322" y="1682"/>
                </a:cubicBezTo>
                <a:cubicBezTo>
                  <a:pt x="342" y="1691"/>
                  <a:pt x="384" y="1702"/>
                  <a:pt x="384" y="1702"/>
                </a:cubicBezTo>
                <a:cubicBezTo>
                  <a:pt x="447" y="1765"/>
                  <a:pt x="393" y="1724"/>
                  <a:pt x="538" y="1743"/>
                </a:cubicBezTo>
                <a:cubicBezTo>
                  <a:pt x="582" y="1749"/>
                  <a:pt x="630" y="1760"/>
                  <a:pt x="672" y="1774"/>
                </a:cubicBezTo>
                <a:cubicBezTo>
                  <a:pt x="702" y="1804"/>
                  <a:pt x="718" y="1833"/>
                  <a:pt x="754" y="1856"/>
                </a:cubicBezTo>
                <a:cubicBezTo>
                  <a:pt x="923" y="1849"/>
                  <a:pt x="1009" y="1837"/>
                  <a:pt x="1165" y="1856"/>
                </a:cubicBezTo>
                <a:cubicBezTo>
                  <a:pt x="1200" y="1860"/>
                  <a:pt x="1268" y="1877"/>
                  <a:pt x="1268" y="1877"/>
                </a:cubicBezTo>
                <a:cubicBezTo>
                  <a:pt x="1450" y="1873"/>
                  <a:pt x="1686" y="1897"/>
                  <a:pt x="1875" y="1836"/>
                </a:cubicBezTo>
                <a:cubicBezTo>
                  <a:pt x="1915" y="1777"/>
                  <a:pt x="1996" y="1706"/>
                  <a:pt x="2019" y="1640"/>
                </a:cubicBezTo>
                <a:cubicBezTo>
                  <a:pt x="2053" y="1541"/>
                  <a:pt x="2063" y="1440"/>
                  <a:pt x="2122" y="1352"/>
                </a:cubicBezTo>
                <a:cubicBezTo>
                  <a:pt x="2129" y="1332"/>
                  <a:pt x="2131" y="1309"/>
                  <a:pt x="2143" y="1291"/>
                </a:cubicBezTo>
                <a:cubicBezTo>
                  <a:pt x="2160" y="1267"/>
                  <a:pt x="2194" y="1219"/>
                  <a:pt x="2194" y="1219"/>
                </a:cubicBezTo>
                <a:cubicBezTo>
                  <a:pt x="2230" y="1107"/>
                  <a:pt x="2172" y="1277"/>
                  <a:pt x="2225" y="1157"/>
                </a:cubicBezTo>
                <a:cubicBezTo>
                  <a:pt x="2238" y="1127"/>
                  <a:pt x="2245" y="1095"/>
                  <a:pt x="2256" y="1064"/>
                </a:cubicBezTo>
                <a:cubicBezTo>
                  <a:pt x="2281" y="994"/>
                  <a:pt x="2285" y="922"/>
                  <a:pt x="2328" y="859"/>
                </a:cubicBezTo>
                <a:cubicBezTo>
                  <a:pt x="2337" y="810"/>
                  <a:pt x="2342" y="762"/>
                  <a:pt x="2359" y="715"/>
                </a:cubicBezTo>
                <a:cubicBezTo>
                  <a:pt x="2355" y="639"/>
                  <a:pt x="2381" y="556"/>
                  <a:pt x="2348" y="488"/>
                </a:cubicBezTo>
                <a:cubicBezTo>
                  <a:pt x="2333" y="457"/>
                  <a:pt x="2279" y="483"/>
                  <a:pt x="2245" y="478"/>
                </a:cubicBezTo>
                <a:cubicBezTo>
                  <a:pt x="2185" y="470"/>
                  <a:pt x="2132" y="445"/>
                  <a:pt x="2071" y="437"/>
                </a:cubicBezTo>
                <a:cubicBezTo>
                  <a:pt x="2061" y="427"/>
                  <a:pt x="2042" y="420"/>
                  <a:pt x="2040" y="406"/>
                </a:cubicBezTo>
                <a:cubicBezTo>
                  <a:pt x="2026" y="317"/>
                  <a:pt x="2089" y="293"/>
                  <a:pt x="2009" y="242"/>
                </a:cubicBezTo>
                <a:cubicBezTo>
                  <a:pt x="2002" y="232"/>
                  <a:pt x="1997" y="219"/>
                  <a:pt x="1988" y="211"/>
                </a:cubicBezTo>
                <a:cubicBezTo>
                  <a:pt x="1970" y="195"/>
                  <a:pt x="1927" y="170"/>
                  <a:pt x="1927" y="170"/>
                </a:cubicBezTo>
                <a:cubicBezTo>
                  <a:pt x="1891" y="117"/>
                  <a:pt x="1892" y="58"/>
                  <a:pt x="1824" y="36"/>
                </a:cubicBezTo>
                <a:cubicBezTo>
                  <a:pt x="1770" y="0"/>
                  <a:pt x="1805" y="15"/>
                  <a:pt x="1711" y="15"/>
                </a:cubicBezTo>
                <a:close/>
              </a:path>
            </a:pathLst>
          </a:custGeom>
          <a:noFill/>
          <a:ln w="9525" cap="flat" cmpd="sng">
            <a:solidFill>
              <a:schemeClr val="accent5"/>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96295" name="Freeform 39"/>
          <p:cNvSpPr>
            <a:spLocks/>
          </p:cNvSpPr>
          <p:nvPr/>
        </p:nvSpPr>
        <p:spPr bwMode="auto">
          <a:xfrm>
            <a:off x="4675189" y="4784726"/>
            <a:ext cx="3538537" cy="2035175"/>
          </a:xfrm>
          <a:custGeom>
            <a:avLst/>
            <a:gdLst>
              <a:gd name="T0" fmla="*/ 2776537 w 2229"/>
              <a:gd name="T1" fmla="*/ 277813 h 1282"/>
              <a:gd name="T2" fmla="*/ 2597150 w 2229"/>
              <a:gd name="T3" fmla="*/ 211138 h 1282"/>
              <a:gd name="T4" fmla="*/ 2301875 w 2229"/>
              <a:gd name="T5" fmla="*/ 179388 h 1282"/>
              <a:gd name="T6" fmla="*/ 1387475 w 2229"/>
              <a:gd name="T7" fmla="*/ 146050 h 1282"/>
              <a:gd name="T8" fmla="*/ 1077912 w 2229"/>
              <a:gd name="T9" fmla="*/ 49213 h 1282"/>
              <a:gd name="T10" fmla="*/ 849312 w 2229"/>
              <a:gd name="T11" fmla="*/ 0 h 1282"/>
              <a:gd name="T12" fmla="*/ 147637 w 2229"/>
              <a:gd name="T13" fmla="*/ 179388 h 1282"/>
              <a:gd name="T14" fmla="*/ 33337 w 2229"/>
              <a:gd name="T15" fmla="*/ 325438 h 1282"/>
              <a:gd name="T16" fmla="*/ 0 w 2229"/>
              <a:gd name="T17" fmla="*/ 374650 h 1282"/>
              <a:gd name="T18" fmla="*/ 15875 w 2229"/>
              <a:gd name="T19" fmla="*/ 603250 h 1282"/>
              <a:gd name="T20" fmla="*/ 82550 w 2229"/>
              <a:gd name="T21" fmla="*/ 800100 h 1282"/>
              <a:gd name="T22" fmla="*/ 114300 w 2229"/>
              <a:gd name="T23" fmla="*/ 946150 h 1282"/>
              <a:gd name="T24" fmla="*/ 228600 w 2229"/>
              <a:gd name="T25" fmla="*/ 1093788 h 1282"/>
              <a:gd name="T26" fmla="*/ 327025 w 2229"/>
              <a:gd name="T27" fmla="*/ 1273175 h 1282"/>
              <a:gd name="T28" fmla="*/ 457200 w 2229"/>
              <a:gd name="T29" fmla="*/ 1517650 h 1282"/>
              <a:gd name="T30" fmla="*/ 539750 w 2229"/>
              <a:gd name="T31" fmla="*/ 1600200 h 1282"/>
              <a:gd name="T32" fmla="*/ 800100 w 2229"/>
              <a:gd name="T33" fmla="*/ 1649413 h 1282"/>
              <a:gd name="T34" fmla="*/ 1028700 w 2229"/>
              <a:gd name="T35" fmla="*/ 1714500 h 1282"/>
              <a:gd name="T36" fmla="*/ 1158875 w 2229"/>
              <a:gd name="T37" fmla="*/ 1844675 h 1282"/>
              <a:gd name="T38" fmla="*/ 1420812 w 2229"/>
              <a:gd name="T39" fmla="*/ 1909763 h 1282"/>
              <a:gd name="T40" fmla="*/ 1992312 w 2229"/>
              <a:gd name="T41" fmla="*/ 1958975 h 1282"/>
              <a:gd name="T42" fmla="*/ 2792412 w 2229"/>
              <a:gd name="T43" fmla="*/ 1974850 h 1282"/>
              <a:gd name="T44" fmla="*/ 2873375 w 2229"/>
              <a:gd name="T45" fmla="*/ 1958975 h 1282"/>
              <a:gd name="T46" fmla="*/ 3036887 w 2229"/>
              <a:gd name="T47" fmla="*/ 1763713 h 1282"/>
              <a:gd name="T48" fmla="*/ 3184525 w 2229"/>
              <a:gd name="T49" fmla="*/ 1616075 h 1282"/>
              <a:gd name="T50" fmla="*/ 3330575 w 2229"/>
              <a:gd name="T51" fmla="*/ 1420813 h 1282"/>
              <a:gd name="T52" fmla="*/ 3494087 w 2229"/>
              <a:gd name="T53" fmla="*/ 1223963 h 1282"/>
              <a:gd name="T54" fmla="*/ 3511550 w 2229"/>
              <a:gd name="T55" fmla="*/ 896938 h 1282"/>
              <a:gd name="T56" fmla="*/ 3429000 w 2229"/>
              <a:gd name="T57" fmla="*/ 750888 h 1282"/>
              <a:gd name="T58" fmla="*/ 3379787 w 2229"/>
              <a:gd name="T59" fmla="*/ 652463 h 1282"/>
              <a:gd name="T60" fmla="*/ 3363912 w 2229"/>
              <a:gd name="T61" fmla="*/ 603250 h 1282"/>
              <a:gd name="T62" fmla="*/ 3314700 w 2229"/>
              <a:gd name="T63" fmla="*/ 571500 h 1282"/>
              <a:gd name="T64" fmla="*/ 3168650 w 2229"/>
              <a:gd name="T65" fmla="*/ 407988 h 1282"/>
              <a:gd name="T66" fmla="*/ 2743200 w 2229"/>
              <a:gd name="T67" fmla="*/ 309563 h 1282"/>
              <a:gd name="T68" fmla="*/ 2693987 w 2229"/>
              <a:gd name="T69" fmla="*/ 277813 h 1282"/>
              <a:gd name="T70" fmla="*/ 2628900 w 2229"/>
              <a:gd name="T71" fmla="*/ 228600 h 12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29" h="1282">
                <a:moveTo>
                  <a:pt x="1749" y="175"/>
                </a:moveTo>
                <a:cubicBezTo>
                  <a:pt x="1718" y="162"/>
                  <a:pt x="1671" y="138"/>
                  <a:pt x="1636" y="133"/>
                </a:cubicBezTo>
                <a:cubicBezTo>
                  <a:pt x="1574" y="124"/>
                  <a:pt x="1450" y="113"/>
                  <a:pt x="1450" y="113"/>
                </a:cubicBezTo>
                <a:cubicBezTo>
                  <a:pt x="1229" y="59"/>
                  <a:pt x="1502" y="123"/>
                  <a:pt x="874" y="92"/>
                </a:cubicBezTo>
                <a:cubicBezTo>
                  <a:pt x="794" y="88"/>
                  <a:pt x="747" y="57"/>
                  <a:pt x="679" y="31"/>
                </a:cubicBezTo>
                <a:cubicBezTo>
                  <a:pt x="637" y="15"/>
                  <a:pt x="579" y="7"/>
                  <a:pt x="535" y="0"/>
                </a:cubicBezTo>
                <a:cubicBezTo>
                  <a:pt x="384" y="18"/>
                  <a:pt x="238" y="66"/>
                  <a:pt x="93" y="113"/>
                </a:cubicBezTo>
                <a:cubicBezTo>
                  <a:pt x="44" y="162"/>
                  <a:pt x="71" y="131"/>
                  <a:pt x="21" y="205"/>
                </a:cubicBezTo>
                <a:cubicBezTo>
                  <a:pt x="14" y="215"/>
                  <a:pt x="0" y="236"/>
                  <a:pt x="0" y="236"/>
                </a:cubicBezTo>
                <a:cubicBezTo>
                  <a:pt x="3" y="284"/>
                  <a:pt x="3" y="332"/>
                  <a:pt x="10" y="380"/>
                </a:cubicBezTo>
                <a:cubicBezTo>
                  <a:pt x="16" y="422"/>
                  <a:pt x="42" y="463"/>
                  <a:pt x="52" y="504"/>
                </a:cubicBezTo>
                <a:cubicBezTo>
                  <a:pt x="59" y="534"/>
                  <a:pt x="59" y="567"/>
                  <a:pt x="72" y="596"/>
                </a:cubicBezTo>
                <a:cubicBezTo>
                  <a:pt x="93" y="642"/>
                  <a:pt x="112" y="657"/>
                  <a:pt x="144" y="689"/>
                </a:cubicBezTo>
                <a:cubicBezTo>
                  <a:pt x="158" y="733"/>
                  <a:pt x="187" y="760"/>
                  <a:pt x="206" y="802"/>
                </a:cubicBezTo>
                <a:cubicBezTo>
                  <a:pt x="249" y="897"/>
                  <a:pt x="222" y="877"/>
                  <a:pt x="288" y="956"/>
                </a:cubicBezTo>
                <a:cubicBezTo>
                  <a:pt x="309" y="981"/>
                  <a:pt x="306" y="996"/>
                  <a:pt x="340" y="1008"/>
                </a:cubicBezTo>
                <a:cubicBezTo>
                  <a:pt x="386" y="1023"/>
                  <a:pt x="457" y="1032"/>
                  <a:pt x="504" y="1039"/>
                </a:cubicBezTo>
                <a:cubicBezTo>
                  <a:pt x="548" y="1068"/>
                  <a:pt x="597" y="1069"/>
                  <a:pt x="648" y="1080"/>
                </a:cubicBezTo>
                <a:cubicBezTo>
                  <a:pt x="684" y="1103"/>
                  <a:pt x="695" y="1139"/>
                  <a:pt x="730" y="1162"/>
                </a:cubicBezTo>
                <a:cubicBezTo>
                  <a:pt x="770" y="1189"/>
                  <a:pt x="850" y="1194"/>
                  <a:pt x="895" y="1203"/>
                </a:cubicBezTo>
                <a:cubicBezTo>
                  <a:pt x="1019" y="1227"/>
                  <a:pt x="1121" y="1228"/>
                  <a:pt x="1255" y="1234"/>
                </a:cubicBezTo>
                <a:cubicBezTo>
                  <a:pt x="1403" y="1282"/>
                  <a:pt x="1637" y="1248"/>
                  <a:pt x="1759" y="1244"/>
                </a:cubicBezTo>
                <a:cubicBezTo>
                  <a:pt x="1776" y="1241"/>
                  <a:pt x="1795" y="1242"/>
                  <a:pt x="1810" y="1234"/>
                </a:cubicBezTo>
                <a:cubicBezTo>
                  <a:pt x="1853" y="1213"/>
                  <a:pt x="1880" y="1144"/>
                  <a:pt x="1913" y="1111"/>
                </a:cubicBezTo>
                <a:cubicBezTo>
                  <a:pt x="1947" y="1077"/>
                  <a:pt x="1979" y="1059"/>
                  <a:pt x="2006" y="1018"/>
                </a:cubicBezTo>
                <a:cubicBezTo>
                  <a:pt x="2025" y="960"/>
                  <a:pt x="2051" y="929"/>
                  <a:pt x="2098" y="895"/>
                </a:cubicBezTo>
                <a:cubicBezTo>
                  <a:pt x="2129" y="850"/>
                  <a:pt x="2156" y="802"/>
                  <a:pt x="2201" y="771"/>
                </a:cubicBezTo>
                <a:cubicBezTo>
                  <a:pt x="2229" y="693"/>
                  <a:pt x="2224" y="661"/>
                  <a:pt x="2212" y="565"/>
                </a:cubicBezTo>
                <a:cubicBezTo>
                  <a:pt x="2208" y="530"/>
                  <a:pt x="2160" y="473"/>
                  <a:pt x="2160" y="473"/>
                </a:cubicBezTo>
                <a:cubicBezTo>
                  <a:pt x="2135" y="395"/>
                  <a:pt x="2169" y="491"/>
                  <a:pt x="2129" y="411"/>
                </a:cubicBezTo>
                <a:cubicBezTo>
                  <a:pt x="2124" y="401"/>
                  <a:pt x="2126" y="388"/>
                  <a:pt x="2119" y="380"/>
                </a:cubicBezTo>
                <a:cubicBezTo>
                  <a:pt x="2111" y="370"/>
                  <a:pt x="2098" y="367"/>
                  <a:pt x="2088" y="360"/>
                </a:cubicBezTo>
                <a:cubicBezTo>
                  <a:pt x="2057" y="313"/>
                  <a:pt x="2047" y="274"/>
                  <a:pt x="1996" y="257"/>
                </a:cubicBezTo>
                <a:cubicBezTo>
                  <a:pt x="1917" y="204"/>
                  <a:pt x="1819" y="212"/>
                  <a:pt x="1728" y="195"/>
                </a:cubicBezTo>
                <a:cubicBezTo>
                  <a:pt x="1718" y="188"/>
                  <a:pt x="1705" y="185"/>
                  <a:pt x="1697" y="175"/>
                </a:cubicBezTo>
                <a:cubicBezTo>
                  <a:pt x="1664" y="134"/>
                  <a:pt x="1717" y="144"/>
                  <a:pt x="1656" y="144"/>
                </a:cubicBezTo>
              </a:path>
            </a:pathLst>
          </a:custGeom>
          <a:noFill/>
          <a:ln w="9525" cap="flat" cmpd="sng">
            <a:solidFill>
              <a:schemeClr val="accent5"/>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96296" name="Text Box 40"/>
          <p:cNvSpPr txBox="1">
            <a:spLocks noChangeArrowheads="1"/>
          </p:cNvSpPr>
          <p:nvPr/>
        </p:nvSpPr>
        <p:spPr bwMode="auto">
          <a:xfrm>
            <a:off x="6705600" y="3200400"/>
            <a:ext cx="685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b="1" dirty="0">
                <a:latin typeface="宋体" panose="02010600030101010101" pitchFamily="2" charset="-122"/>
              </a:rPr>
              <a:t>2</a:t>
            </a:r>
            <a:r>
              <a:rPr lang="en-US" altLang="zh-CN" sz="3200" b="1" dirty="0">
                <a:latin typeface="Arial Narrow" panose="020B0606020202030204" pitchFamily="34" charset="0"/>
              </a:rPr>
              <a:t>’</a:t>
            </a:r>
            <a:endParaRPr lang="en-US" altLang="zh-CN" sz="3200" b="1" dirty="0">
              <a:latin typeface="宋体" panose="02010600030101010101" pitchFamily="2" charset="-122"/>
            </a:endParaRPr>
          </a:p>
        </p:txBody>
      </p:sp>
      <p:sp>
        <p:nvSpPr>
          <p:cNvPr id="96297" name="Text Box 41"/>
          <p:cNvSpPr txBox="1">
            <a:spLocks noChangeArrowheads="1"/>
          </p:cNvSpPr>
          <p:nvPr/>
        </p:nvSpPr>
        <p:spPr bwMode="auto">
          <a:xfrm>
            <a:off x="6400800" y="5334000"/>
            <a:ext cx="685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b="1" dirty="0">
                <a:latin typeface="宋体" panose="02010600030101010101" pitchFamily="2" charset="-122"/>
              </a:rPr>
              <a:t>2</a:t>
            </a:r>
            <a:r>
              <a:rPr lang="en-US" altLang="zh-CN" sz="3200" b="1" dirty="0">
                <a:latin typeface="Arial Narrow" panose="020B0606020202030204" pitchFamily="34" charset="0"/>
              </a:rPr>
              <a:t>”</a:t>
            </a:r>
            <a:endParaRPr lang="en-US" altLang="zh-CN" sz="3200" b="1" dirty="0">
              <a:latin typeface="宋体" panose="02010600030101010101" pitchFamily="2" charset="-122"/>
            </a:endParaRPr>
          </a:p>
        </p:txBody>
      </p:sp>
    </p:spTree>
    <p:extLst>
      <p:ext uri="{BB962C8B-B14F-4D97-AF65-F5344CB8AC3E}">
        <p14:creationId xmlns:p14="http://schemas.microsoft.com/office/powerpoint/2010/main" val="313566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62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62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6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6" grpId="0" autoUpdateAnimBg="0"/>
      <p:bldP spid="96297"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82947" name="Rectangle 3"/>
          <p:cNvSpPr>
            <a:spLocks noGrp="1" noChangeArrowheads="1"/>
          </p:cNvSpPr>
          <p:nvPr>
            <p:ph idx="1"/>
          </p:nvPr>
        </p:nvSpPr>
        <p:spPr>
          <a:xfrm>
            <a:off x="2438400" y="2819400"/>
            <a:ext cx="7848600" cy="2057400"/>
          </a:xfrm>
        </p:spPr>
        <p:txBody>
          <a:bodyPr/>
          <a:lstStyle/>
          <a:p>
            <a:pPr algn="just">
              <a:buFontTx/>
              <a:buNone/>
            </a:pPr>
            <a:r>
              <a:rPr lang="en-US" altLang="zh-CN" sz="3600">
                <a:latin typeface="宋体" panose="02010600030101010101" pitchFamily="2" charset="-122"/>
              </a:rPr>
              <a:t> (5) </a:t>
            </a:r>
            <a:r>
              <a:rPr lang="zh-CN" altLang="en-US" sz="3600">
                <a:latin typeface="宋体" panose="02010600030101010101" pitchFamily="2" charset="-122"/>
              </a:rPr>
              <a:t>为所有的加工重新命名和编号。</a:t>
            </a:r>
          </a:p>
        </p:txBody>
      </p:sp>
    </p:spTree>
    <p:extLst>
      <p:ext uri="{BB962C8B-B14F-4D97-AF65-F5344CB8AC3E}">
        <p14:creationId xmlns:p14="http://schemas.microsoft.com/office/powerpoint/2010/main" val="417743647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732089" y="609600"/>
            <a:ext cx="7227887" cy="1143000"/>
          </a:xfrm>
        </p:spPr>
        <p:txBody>
          <a:bodyPr/>
          <a:lstStyle/>
          <a:p>
            <a:pPr>
              <a:defRPr/>
            </a:pPr>
            <a:r>
              <a:rPr lang="zh-CN" altLang="en-US" sz="4000" u="sng"/>
              <a:t>重新分解的做法</a:t>
            </a:r>
            <a:endParaRPr lang="zh-CN" altLang="en-US" sz="4000" u="sng">
              <a:latin typeface="宋体" pitchFamily="2" charset="-122"/>
            </a:endParaRPr>
          </a:p>
        </p:txBody>
      </p:sp>
      <p:sp>
        <p:nvSpPr>
          <p:cNvPr id="83971" name="Text Box 3"/>
          <p:cNvSpPr txBox="1">
            <a:spLocks noChangeArrowheads="1"/>
          </p:cNvSpPr>
          <p:nvPr/>
        </p:nvSpPr>
        <p:spPr bwMode="auto">
          <a:xfrm>
            <a:off x="2286000" y="1752601"/>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latin typeface="Arial Narrow" panose="020B0606020202030204" pitchFamily="34" charset="0"/>
              </a:rPr>
              <a:t>重新建立父图并编号</a:t>
            </a:r>
            <a:r>
              <a:rPr lang="zh-CN" altLang="en-US" sz="2800" b="1">
                <a:latin typeface="Arial Narrow" panose="020B0606020202030204" pitchFamily="34" charset="0"/>
                <a:ea typeface="黑体" panose="02010609060101010101" pitchFamily="49" charset="-122"/>
              </a:rPr>
              <a:t>：</a:t>
            </a:r>
          </a:p>
        </p:txBody>
      </p:sp>
      <p:sp>
        <p:nvSpPr>
          <p:cNvPr id="83972" name="Text Box 4"/>
          <p:cNvSpPr txBox="1">
            <a:spLocks noChangeArrowheads="1"/>
          </p:cNvSpPr>
          <p:nvPr/>
        </p:nvSpPr>
        <p:spPr bwMode="auto">
          <a:xfrm>
            <a:off x="3962400" y="3048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B</a:t>
            </a:r>
          </a:p>
        </p:txBody>
      </p:sp>
      <p:sp>
        <p:nvSpPr>
          <p:cNvPr id="83973" name="Text Box 5"/>
          <p:cNvSpPr txBox="1">
            <a:spLocks noChangeArrowheads="1"/>
          </p:cNvSpPr>
          <p:nvPr/>
        </p:nvSpPr>
        <p:spPr bwMode="auto">
          <a:xfrm>
            <a:off x="5943600" y="2895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J</a:t>
            </a:r>
          </a:p>
        </p:txBody>
      </p:sp>
      <p:sp>
        <p:nvSpPr>
          <p:cNvPr id="83974" name="Text Box 6"/>
          <p:cNvSpPr txBox="1">
            <a:spLocks noChangeArrowheads="1"/>
          </p:cNvSpPr>
          <p:nvPr/>
        </p:nvSpPr>
        <p:spPr bwMode="auto">
          <a:xfrm>
            <a:off x="4953000" y="5181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K</a:t>
            </a:r>
          </a:p>
        </p:txBody>
      </p:sp>
      <p:sp>
        <p:nvSpPr>
          <p:cNvPr id="83975" name="Text Box 7"/>
          <p:cNvSpPr txBox="1">
            <a:spLocks noChangeArrowheads="1"/>
          </p:cNvSpPr>
          <p:nvPr/>
        </p:nvSpPr>
        <p:spPr bwMode="auto">
          <a:xfrm>
            <a:off x="6096000" y="40386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C</a:t>
            </a:r>
          </a:p>
        </p:txBody>
      </p:sp>
      <p:sp>
        <p:nvSpPr>
          <p:cNvPr id="83976" name="Text Box 8"/>
          <p:cNvSpPr txBox="1">
            <a:spLocks noChangeArrowheads="1"/>
          </p:cNvSpPr>
          <p:nvPr/>
        </p:nvSpPr>
        <p:spPr bwMode="auto">
          <a:xfrm>
            <a:off x="7391400" y="4495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M</a:t>
            </a:r>
          </a:p>
        </p:txBody>
      </p:sp>
      <p:sp>
        <p:nvSpPr>
          <p:cNvPr id="83977" name="Text Box 9"/>
          <p:cNvSpPr txBox="1">
            <a:spLocks noChangeArrowheads="1"/>
          </p:cNvSpPr>
          <p:nvPr/>
        </p:nvSpPr>
        <p:spPr bwMode="auto">
          <a:xfrm>
            <a:off x="5257800" y="61722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L</a:t>
            </a:r>
          </a:p>
        </p:txBody>
      </p:sp>
      <p:sp>
        <p:nvSpPr>
          <p:cNvPr id="83978" name="Text Box 10"/>
          <p:cNvSpPr txBox="1">
            <a:spLocks noChangeArrowheads="1"/>
          </p:cNvSpPr>
          <p:nvPr/>
        </p:nvSpPr>
        <p:spPr bwMode="auto">
          <a:xfrm>
            <a:off x="6934200" y="5334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E</a:t>
            </a:r>
          </a:p>
        </p:txBody>
      </p:sp>
      <p:sp>
        <p:nvSpPr>
          <p:cNvPr id="83979" name="Text Box 11"/>
          <p:cNvSpPr txBox="1">
            <a:spLocks noChangeArrowheads="1"/>
          </p:cNvSpPr>
          <p:nvPr/>
        </p:nvSpPr>
        <p:spPr bwMode="auto">
          <a:xfrm>
            <a:off x="6553200" y="20574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H</a:t>
            </a:r>
          </a:p>
        </p:txBody>
      </p:sp>
      <p:sp>
        <p:nvSpPr>
          <p:cNvPr id="83980" name="Text Box 12"/>
          <p:cNvSpPr txBox="1">
            <a:spLocks noChangeArrowheads="1"/>
          </p:cNvSpPr>
          <p:nvPr/>
        </p:nvSpPr>
        <p:spPr bwMode="auto">
          <a:xfrm>
            <a:off x="7848600" y="27432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N</a:t>
            </a:r>
          </a:p>
        </p:txBody>
      </p:sp>
      <p:sp>
        <p:nvSpPr>
          <p:cNvPr id="83981" name="AutoShape 13"/>
          <p:cNvSpPr>
            <a:spLocks noChangeArrowheads="1"/>
          </p:cNvSpPr>
          <p:nvPr/>
        </p:nvSpPr>
        <p:spPr bwMode="auto">
          <a:xfrm>
            <a:off x="4724400" y="2438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1</a:t>
            </a:r>
          </a:p>
        </p:txBody>
      </p:sp>
      <p:sp>
        <p:nvSpPr>
          <p:cNvPr id="83982" name="AutoShape 14"/>
          <p:cNvSpPr>
            <a:spLocks noChangeArrowheads="1"/>
          </p:cNvSpPr>
          <p:nvPr/>
        </p:nvSpPr>
        <p:spPr bwMode="auto">
          <a:xfrm>
            <a:off x="3825875" y="5867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3</a:t>
            </a:r>
          </a:p>
        </p:txBody>
      </p:sp>
      <p:sp>
        <p:nvSpPr>
          <p:cNvPr id="83983" name="AutoShape 15"/>
          <p:cNvSpPr>
            <a:spLocks noChangeArrowheads="1"/>
          </p:cNvSpPr>
          <p:nvPr/>
        </p:nvSpPr>
        <p:spPr bwMode="auto">
          <a:xfrm>
            <a:off x="8534400" y="2819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4</a:t>
            </a:r>
          </a:p>
        </p:txBody>
      </p:sp>
      <p:sp>
        <p:nvSpPr>
          <p:cNvPr id="83984" name="AutoShape 16"/>
          <p:cNvSpPr>
            <a:spLocks noChangeArrowheads="1"/>
          </p:cNvSpPr>
          <p:nvPr/>
        </p:nvSpPr>
        <p:spPr bwMode="auto">
          <a:xfrm>
            <a:off x="8382000" y="43434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latin typeface="Arial Narrow" panose="020B0606020202030204" pitchFamily="34" charset="0"/>
              </a:rPr>
              <a:t>5</a:t>
            </a:r>
          </a:p>
        </p:txBody>
      </p:sp>
      <p:sp>
        <p:nvSpPr>
          <p:cNvPr id="83985" name="Line 17"/>
          <p:cNvSpPr>
            <a:spLocks noChangeShapeType="1"/>
          </p:cNvSpPr>
          <p:nvPr/>
        </p:nvSpPr>
        <p:spPr bwMode="auto">
          <a:xfrm>
            <a:off x="5486400" y="2819400"/>
            <a:ext cx="1371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86" name="Freeform 18"/>
          <p:cNvSpPr>
            <a:spLocks/>
          </p:cNvSpPr>
          <p:nvPr/>
        </p:nvSpPr>
        <p:spPr bwMode="auto">
          <a:xfrm>
            <a:off x="5486400" y="2476500"/>
            <a:ext cx="1524000" cy="266700"/>
          </a:xfrm>
          <a:custGeom>
            <a:avLst/>
            <a:gdLst>
              <a:gd name="T0" fmla="*/ 1524000 w 960"/>
              <a:gd name="T1" fmla="*/ 266700 h 168"/>
              <a:gd name="T2" fmla="*/ 1066800 w 960"/>
              <a:gd name="T3" fmla="*/ 38100 h 168"/>
              <a:gd name="T4" fmla="*/ 304800 w 960"/>
              <a:gd name="T5" fmla="*/ 38100 h 168"/>
              <a:gd name="T6" fmla="*/ 0 w 960"/>
              <a:gd name="T7" fmla="*/ 114300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168">
                <a:moveTo>
                  <a:pt x="960" y="168"/>
                </a:moveTo>
                <a:cubicBezTo>
                  <a:pt x="880" y="108"/>
                  <a:pt x="800" y="48"/>
                  <a:pt x="672" y="24"/>
                </a:cubicBezTo>
                <a:cubicBezTo>
                  <a:pt x="544" y="0"/>
                  <a:pt x="304" y="16"/>
                  <a:pt x="192" y="24"/>
                </a:cubicBezTo>
                <a:cubicBezTo>
                  <a:pt x="80" y="32"/>
                  <a:pt x="32" y="64"/>
                  <a:pt x="0" y="72"/>
                </a:cubicBezTo>
              </a:path>
            </a:pathLst>
          </a:custGeom>
          <a:noFill/>
          <a:ln w="9525" cap="flat" cmpd="sng">
            <a:solidFill>
              <a:schemeClr val="tx1"/>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87" name="Line 19"/>
          <p:cNvSpPr>
            <a:spLocks noChangeShapeType="1"/>
          </p:cNvSpPr>
          <p:nvPr/>
        </p:nvSpPr>
        <p:spPr bwMode="auto">
          <a:xfrm flipH="1">
            <a:off x="8763000" y="3581400"/>
            <a:ext cx="152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88" name="Line 20"/>
          <p:cNvSpPr>
            <a:spLocks noChangeShapeType="1"/>
          </p:cNvSpPr>
          <p:nvPr/>
        </p:nvSpPr>
        <p:spPr bwMode="auto">
          <a:xfrm flipV="1">
            <a:off x="9144000" y="4572000"/>
            <a:ext cx="685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89" name="Line 21"/>
          <p:cNvSpPr>
            <a:spLocks noChangeShapeType="1"/>
          </p:cNvSpPr>
          <p:nvPr/>
        </p:nvSpPr>
        <p:spPr bwMode="auto">
          <a:xfrm flipV="1">
            <a:off x="3216275" y="6248400"/>
            <a:ext cx="609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90" name="Line 22"/>
          <p:cNvSpPr>
            <a:spLocks noChangeShapeType="1"/>
          </p:cNvSpPr>
          <p:nvPr/>
        </p:nvSpPr>
        <p:spPr bwMode="auto">
          <a:xfrm>
            <a:off x="6553200" y="5562600"/>
            <a:ext cx="1066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91" name="Line 23"/>
          <p:cNvSpPr>
            <a:spLocks noChangeShapeType="1"/>
          </p:cNvSpPr>
          <p:nvPr/>
        </p:nvSpPr>
        <p:spPr bwMode="auto">
          <a:xfrm>
            <a:off x="3962400" y="25146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92" name="Line 24"/>
          <p:cNvSpPr>
            <a:spLocks noChangeShapeType="1"/>
          </p:cNvSpPr>
          <p:nvPr/>
        </p:nvSpPr>
        <p:spPr bwMode="auto">
          <a:xfrm flipV="1">
            <a:off x="3810000" y="3048000"/>
            <a:ext cx="914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93" name="Line 25"/>
          <p:cNvSpPr>
            <a:spLocks noChangeShapeType="1"/>
          </p:cNvSpPr>
          <p:nvPr/>
        </p:nvSpPr>
        <p:spPr bwMode="auto">
          <a:xfrm flipV="1">
            <a:off x="9296400" y="3048000"/>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3994" name="Text Box 26"/>
          <p:cNvSpPr txBox="1">
            <a:spLocks noChangeArrowheads="1"/>
          </p:cNvSpPr>
          <p:nvPr/>
        </p:nvSpPr>
        <p:spPr bwMode="auto">
          <a:xfrm>
            <a:off x="5562600" y="3429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latin typeface="宋体" panose="02010600030101010101" pitchFamily="2" charset="-122"/>
              </a:rPr>
              <a:t>I</a:t>
            </a:r>
          </a:p>
        </p:txBody>
      </p:sp>
      <p:sp>
        <p:nvSpPr>
          <p:cNvPr id="83995" name="Text Box 27"/>
          <p:cNvSpPr txBox="1">
            <a:spLocks noChangeArrowheads="1"/>
          </p:cNvSpPr>
          <p:nvPr/>
        </p:nvSpPr>
        <p:spPr bwMode="auto">
          <a:xfrm>
            <a:off x="4114800" y="219075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A</a:t>
            </a:r>
          </a:p>
        </p:txBody>
      </p:sp>
      <p:sp>
        <p:nvSpPr>
          <p:cNvPr id="83996" name="Text Box 28"/>
          <p:cNvSpPr txBox="1">
            <a:spLocks noChangeArrowheads="1"/>
          </p:cNvSpPr>
          <p:nvPr/>
        </p:nvSpPr>
        <p:spPr bwMode="auto">
          <a:xfrm>
            <a:off x="8763000" y="3733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P</a:t>
            </a:r>
          </a:p>
        </p:txBody>
      </p:sp>
      <p:sp>
        <p:nvSpPr>
          <p:cNvPr id="83997" name="Text Box 29"/>
          <p:cNvSpPr txBox="1">
            <a:spLocks noChangeArrowheads="1"/>
          </p:cNvSpPr>
          <p:nvPr/>
        </p:nvSpPr>
        <p:spPr bwMode="auto">
          <a:xfrm>
            <a:off x="9296400" y="25908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G</a:t>
            </a:r>
          </a:p>
        </p:txBody>
      </p:sp>
      <p:sp>
        <p:nvSpPr>
          <p:cNvPr id="83998" name="Text Box 30"/>
          <p:cNvSpPr txBox="1">
            <a:spLocks noChangeArrowheads="1"/>
          </p:cNvSpPr>
          <p:nvPr/>
        </p:nvSpPr>
        <p:spPr bwMode="auto">
          <a:xfrm>
            <a:off x="9296400" y="41910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F</a:t>
            </a:r>
          </a:p>
        </p:txBody>
      </p:sp>
      <p:sp>
        <p:nvSpPr>
          <p:cNvPr id="83999" name="Text Box 31"/>
          <p:cNvSpPr txBox="1">
            <a:spLocks noChangeArrowheads="1"/>
          </p:cNvSpPr>
          <p:nvPr/>
        </p:nvSpPr>
        <p:spPr bwMode="auto">
          <a:xfrm>
            <a:off x="3276600" y="5867401"/>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latin typeface="宋体" panose="02010600030101010101" pitchFamily="2" charset="-122"/>
              </a:rPr>
              <a:t>D</a:t>
            </a:r>
          </a:p>
        </p:txBody>
      </p:sp>
      <p:sp>
        <p:nvSpPr>
          <p:cNvPr id="84000" name="AutoShape 32"/>
          <p:cNvSpPr>
            <a:spLocks noChangeArrowheads="1"/>
          </p:cNvSpPr>
          <p:nvPr/>
        </p:nvSpPr>
        <p:spPr bwMode="auto">
          <a:xfrm>
            <a:off x="5791200" y="50292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b="1">
                <a:solidFill>
                  <a:schemeClr val="bg2"/>
                </a:solidFill>
                <a:latin typeface="宋体" panose="02010600030101010101" pitchFamily="2" charset="-122"/>
              </a:rPr>
              <a:t>2</a:t>
            </a:r>
            <a:r>
              <a:rPr lang="en-US" altLang="zh-CN" sz="3200" b="1">
                <a:solidFill>
                  <a:schemeClr val="bg2"/>
                </a:solidFill>
                <a:latin typeface="Arial Narrow" panose="020B0606020202030204" pitchFamily="34" charset="0"/>
              </a:rPr>
              <a:t>”</a:t>
            </a:r>
            <a:r>
              <a:rPr lang="en-US" altLang="zh-CN" sz="2800">
                <a:latin typeface="Arial Narrow" panose="020B0606020202030204" pitchFamily="34" charset="0"/>
              </a:rPr>
              <a:t> </a:t>
            </a:r>
          </a:p>
        </p:txBody>
      </p:sp>
      <p:sp>
        <p:nvSpPr>
          <p:cNvPr id="84001" name="AutoShape 33"/>
          <p:cNvSpPr>
            <a:spLocks noChangeArrowheads="1"/>
          </p:cNvSpPr>
          <p:nvPr/>
        </p:nvSpPr>
        <p:spPr bwMode="auto">
          <a:xfrm>
            <a:off x="6705600" y="2895600"/>
            <a:ext cx="762000" cy="7620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b="1">
                <a:solidFill>
                  <a:schemeClr val="bg2"/>
                </a:solidFill>
                <a:latin typeface="宋体" panose="02010600030101010101" pitchFamily="2" charset="-122"/>
              </a:rPr>
              <a:t>2</a:t>
            </a:r>
            <a:r>
              <a:rPr lang="en-US" altLang="zh-CN" sz="3200" b="1">
                <a:solidFill>
                  <a:schemeClr val="bg2"/>
                </a:solidFill>
                <a:latin typeface="Arial Narrow" panose="020B0606020202030204" pitchFamily="34" charset="0"/>
              </a:rPr>
              <a:t>’</a:t>
            </a:r>
            <a:endParaRPr lang="en-US" altLang="zh-CN" sz="2800">
              <a:latin typeface="Arial Narrow" panose="020B0606020202030204" pitchFamily="34" charset="0"/>
            </a:endParaRPr>
          </a:p>
        </p:txBody>
      </p:sp>
      <p:sp>
        <p:nvSpPr>
          <p:cNvPr id="84002" name="Line 34"/>
          <p:cNvSpPr>
            <a:spLocks noChangeShapeType="1"/>
          </p:cNvSpPr>
          <p:nvPr/>
        </p:nvSpPr>
        <p:spPr bwMode="auto">
          <a:xfrm>
            <a:off x="5257800" y="3200400"/>
            <a:ext cx="1447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4003" name="Line 35"/>
          <p:cNvSpPr>
            <a:spLocks noChangeShapeType="1"/>
          </p:cNvSpPr>
          <p:nvPr/>
        </p:nvSpPr>
        <p:spPr bwMode="auto">
          <a:xfrm flipV="1">
            <a:off x="4572000" y="5562600"/>
            <a:ext cx="1219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4004" name="Freeform 36"/>
          <p:cNvSpPr>
            <a:spLocks/>
          </p:cNvSpPr>
          <p:nvPr/>
        </p:nvSpPr>
        <p:spPr bwMode="auto">
          <a:xfrm>
            <a:off x="4572000" y="5715000"/>
            <a:ext cx="1371600" cy="723900"/>
          </a:xfrm>
          <a:custGeom>
            <a:avLst/>
            <a:gdLst>
              <a:gd name="T0" fmla="*/ 0 w 864"/>
              <a:gd name="T1" fmla="*/ 685800 h 456"/>
              <a:gd name="T2" fmla="*/ 457200 w 864"/>
              <a:gd name="T3" fmla="*/ 609600 h 456"/>
              <a:gd name="T4" fmla="*/ 1371600 w 864"/>
              <a:gd name="T5" fmla="*/ 0 h 456"/>
              <a:gd name="T6" fmla="*/ 0 60000 65536"/>
              <a:gd name="T7" fmla="*/ 0 60000 65536"/>
              <a:gd name="T8" fmla="*/ 0 60000 65536"/>
            </a:gdLst>
            <a:ahLst/>
            <a:cxnLst>
              <a:cxn ang="T6">
                <a:pos x="T0" y="T1"/>
              </a:cxn>
              <a:cxn ang="T7">
                <a:pos x="T2" y="T3"/>
              </a:cxn>
              <a:cxn ang="T8">
                <a:pos x="T4" y="T5"/>
              </a:cxn>
            </a:cxnLst>
            <a:rect l="0" t="0" r="r" b="b"/>
            <a:pathLst>
              <a:path w="864" h="456">
                <a:moveTo>
                  <a:pt x="0" y="432"/>
                </a:moveTo>
                <a:cubicBezTo>
                  <a:pt x="72" y="444"/>
                  <a:pt x="144" y="456"/>
                  <a:pt x="288" y="384"/>
                </a:cubicBezTo>
                <a:cubicBezTo>
                  <a:pt x="432" y="312"/>
                  <a:pt x="768" y="64"/>
                  <a:pt x="864" y="0"/>
                </a:cubicBezTo>
              </a:path>
            </a:pathLst>
          </a:custGeom>
          <a:noFill/>
          <a:ln w="9525" cap="flat" cmpd="sng">
            <a:solidFill>
              <a:schemeClr val="tx1"/>
            </a:solidFill>
            <a:prstDash val="solid"/>
            <a:round/>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4005" name="Line 37"/>
          <p:cNvSpPr>
            <a:spLocks noChangeShapeType="1"/>
          </p:cNvSpPr>
          <p:nvPr/>
        </p:nvSpPr>
        <p:spPr bwMode="auto">
          <a:xfrm flipV="1">
            <a:off x="6477000" y="4800600"/>
            <a:ext cx="1905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4006" name="Line 38"/>
          <p:cNvSpPr>
            <a:spLocks noChangeShapeType="1"/>
          </p:cNvSpPr>
          <p:nvPr/>
        </p:nvSpPr>
        <p:spPr bwMode="auto">
          <a:xfrm flipV="1">
            <a:off x="6248400" y="3581400"/>
            <a:ext cx="6096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4007" name="Line 39"/>
          <p:cNvSpPr>
            <a:spLocks noChangeShapeType="1"/>
          </p:cNvSpPr>
          <p:nvPr/>
        </p:nvSpPr>
        <p:spPr bwMode="auto">
          <a:xfrm flipV="1">
            <a:off x="7467600" y="3200400"/>
            <a:ext cx="1066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Tree>
    <p:extLst>
      <p:ext uri="{BB962C8B-B14F-4D97-AF65-F5344CB8AC3E}">
        <p14:creationId xmlns:p14="http://schemas.microsoft.com/office/powerpoint/2010/main" val="412623155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600" dirty="0" smtClean="0">
                <a:latin typeface="宋体" pitchFamily="2" charset="-122"/>
              </a:rPr>
              <a:t>数据流图</a:t>
            </a:r>
            <a:r>
              <a:rPr lang="en-US" altLang="zh-CN" sz="3600" dirty="0" smtClean="0">
                <a:latin typeface="宋体" pitchFamily="2" charset="-122"/>
              </a:rPr>
              <a:t>DFD</a:t>
            </a:r>
            <a:r>
              <a:rPr lang="zh-CN" altLang="en-US" sz="3600" dirty="0" smtClean="0">
                <a:latin typeface="宋体" pitchFamily="2" charset="-122"/>
              </a:rPr>
              <a:t>（</a:t>
            </a:r>
            <a:r>
              <a:rPr lang="en-US" altLang="zh-CN" sz="3600" dirty="0">
                <a:latin typeface="宋体" pitchFamily="2" charset="-122"/>
              </a:rPr>
              <a:t> Data Flow Diagram </a:t>
            </a:r>
            <a:r>
              <a:rPr lang="zh-CN" altLang="en-US" sz="3600" dirty="0" smtClean="0">
                <a:latin typeface="宋体" pitchFamily="2" charset="-122"/>
              </a:rPr>
              <a:t>）</a:t>
            </a:r>
            <a:endParaRPr lang="en-US" altLang="zh-CN" sz="3600" dirty="0" smtClean="0">
              <a:latin typeface="宋体" pitchFamily="2" charset="-122"/>
            </a:endParaRPr>
          </a:p>
          <a:p>
            <a:endParaRPr lang="en-US" altLang="zh-CN" sz="3600" dirty="0" smtClean="0">
              <a:latin typeface="宋体" pitchFamily="2" charset="-122"/>
            </a:endParaRPr>
          </a:p>
          <a:p>
            <a:endParaRPr lang="en-US" altLang="zh-CN" sz="3600" dirty="0">
              <a:latin typeface="宋体" pitchFamily="2" charset="-122"/>
            </a:endParaRPr>
          </a:p>
          <a:p>
            <a:r>
              <a:rPr lang="zh-CN" altLang="en-US" sz="3600" b="1" dirty="0" smtClean="0">
                <a:effectLst>
                  <a:outerShdw blurRad="38100" dist="38100" dir="2700000" algn="tl">
                    <a:srgbClr val="000000">
                      <a:alpha val="43137"/>
                    </a:srgbClr>
                  </a:outerShdw>
                </a:effectLst>
                <a:latin typeface="宋体" pitchFamily="2" charset="-122"/>
              </a:rPr>
              <a:t>结构化分析方法</a:t>
            </a:r>
            <a:r>
              <a:rPr lang="en-US" altLang="zh-CN" sz="3600" b="1" dirty="0" smtClean="0">
                <a:effectLst>
                  <a:outerShdw blurRad="38100" dist="38100" dir="2700000" algn="tl">
                    <a:srgbClr val="000000">
                      <a:alpha val="43137"/>
                    </a:srgbClr>
                  </a:outerShdw>
                </a:effectLst>
                <a:latin typeface="宋体" pitchFamily="2" charset="-122"/>
              </a:rPr>
              <a:t>IDEF0</a:t>
            </a:r>
            <a:endParaRPr lang="zh-CN"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1062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latin typeface="黑体" panose="02010609060101010101" pitchFamily="49" charset="-122"/>
              </a:rPr>
              <a:t>IDEF</a:t>
            </a:r>
            <a:r>
              <a:rPr lang="zh-CN" altLang="en-US" dirty="0">
                <a:latin typeface="黑体" panose="02010609060101010101" pitchFamily="49" charset="-122"/>
              </a:rPr>
              <a:t>的基本</a:t>
            </a:r>
            <a:r>
              <a:rPr lang="zh-CN" altLang="en-US" dirty="0" smtClean="0">
                <a:latin typeface="黑体" panose="02010609060101010101" pitchFamily="49" charset="-122"/>
              </a:rPr>
              <a:t>概念</a:t>
            </a:r>
            <a:endParaRPr lang="zh-CN" altLang="en-US" dirty="0">
              <a:latin typeface="黑体" panose="02010609060101010101" pitchFamily="49" charset="-122"/>
            </a:endParaRPr>
          </a:p>
        </p:txBody>
      </p:sp>
      <p:sp>
        <p:nvSpPr>
          <p:cNvPr id="12291" name="Rectangle 3"/>
          <p:cNvSpPr>
            <a:spLocks noGrp="1" noChangeArrowheads="1"/>
          </p:cNvSpPr>
          <p:nvPr>
            <p:ph type="body" idx="1"/>
          </p:nvPr>
        </p:nvSpPr>
        <p:spPr/>
        <p:txBody>
          <a:bodyPr>
            <a:normAutofit/>
          </a:bodyPr>
          <a:lstStyle/>
          <a:p>
            <a:r>
              <a:rPr lang="zh-CN" altLang="en-US" sz="3200" dirty="0"/>
              <a:t>是在</a:t>
            </a:r>
            <a:r>
              <a:rPr lang="en-US" altLang="zh-CN" sz="3200" dirty="0"/>
              <a:t>70</a:t>
            </a:r>
            <a:r>
              <a:rPr lang="zh-CN" altLang="en-US" sz="3200" dirty="0"/>
              <a:t>年代提出的结构化分析方法基础上发展起来的。</a:t>
            </a:r>
          </a:p>
          <a:p>
            <a:r>
              <a:rPr lang="en-US" altLang="zh-CN" sz="3200" dirty="0"/>
              <a:t>1981</a:t>
            </a:r>
            <a:r>
              <a:rPr lang="zh-CN" altLang="en-US" sz="3200" dirty="0"/>
              <a:t>年美国空军公布的</a:t>
            </a:r>
            <a:r>
              <a:rPr lang="en-US" altLang="zh-CN" sz="3200" dirty="0"/>
              <a:t>ICAM</a:t>
            </a:r>
            <a:br>
              <a:rPr lang="en-US" altLang="zh-CN" sz="3200" dirty="0"/>
            </a:br>
            <a:r>
              <a:rPr lang="en-US" altLang="zh-CN" sz="3200" dirty="0"/>
              <a:t>(integrated computer aided manufacturing)</a:t>
            </a:r>
            <a:r>
              <a:rPr lang="zh-CN" altLang="en-US" sz="3200" dirty="0"/>
              <a:t>工程中用了名为</a:t>
            </a:r>
            <a:r>
              <a:rPr lang="zh-CN" altLang="en-US" sz="3200" dirty="0">
                <a:latin typeface="Arial" panose="020B0604020202020204" pitchFamily="34" charset="0"/>
              </a:rPr>
              <a:t>“</a:t>
            </a:r>
            <a:r>
              <a:rPr lang="en-US" altLang="zh-CN" sz="3200" dirty="0"/>
              <a:t>IDEF</a:t>
            </a:r>
            <a:r>
              <a:rPr lang="en-US" altLang="zh-CN" sz="3200" dirty="0">
                <a:latin typeface="Arial" panose="020B0604020202020204" pitchFamily="34" charset="0"/>
              </a:rPr>
              <a:t>”</a:t>
            </a:r>
            <a:r>
              <a:rPr lang="zh-CN" altLang="en-US" sz="3200" dirty="0"/>
              <a:t>的方法。</a:t>
            </a:r>
            <a:r>
              <a:rPr lang="en-US" altLang="zh-CN" sz="3200" dirty="0"/>
              <a:t>IDEF</a:t>
            </a:r>
            <a:r>
              <a:rPr lang="zh-CN" altLang="en-US" sz="3200" dirty="0"/>
              <a:t>是</a:t>
            </a:r>
            <a:br>
              <a:rPr lang="zh-CN" altLang="en-US" sz="3200" dirty="0"/>
            </a:br>
            <a:r>
              <a:rPr lang="en-US" altLang="zh-CN" sz="3200" dirty="0"/>
              <a:t>ICAM </a:t>
            </a:r>
            <a:r>
              <a:rPr lang="en-US" altLang="zh-CN" sz="3200" dirty="0" err="1"/>
              <a:t>DEFinition</a:t>
            </a:r>
            <a:r>
              <a:rPr lang="en-US" altLang="zh-CN" sz="3200" dirty="0"/>
              <a:t> method</a:t>
            </a:r>
            <a:r>
              <a:rPr lang="zh-CN" altLang="en-US" sz="3200" dirty="0"/>
              <a:t>的缩写。后来就称之为</a:t>
            </a:r>
            <a:r>
              <a:rPr lang="en-US" altLang="zh-CN" sz="3200" dirty="0"/>
              <a:t>integration definition method</a:t>
            </a:r>
            <a:r>
              <a:rPr lang="zh-CN" altLang="en-US" sz="3200" dirty="0"/>
              <a:t>，简称不变。</a:t>
            </a:r>
          </a:p>
        </p:txBody>
      </p:sp>
    </p:spTree>
    <p:extLst>
      <p:ext uri="{BB962C8B-B14F-4D97-AF65-F5344CB8AC3E}">
        <p14:creationId xmlns:p14="http://schemas.microsoft.com/office/powerpoint/2010/main" val="3430184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latin typeface="黑体" panose="02010609060101010101" pitchFamily="49" charset="-122"/>
              </a:rPr>
              <a:t>IDEF</a:t>
            </a:r>
            <a:r>
              <a:rPr lang="zh-CN" altLang="en-US" dirty="0">
                <a:latin typeface="黑体" panose="02010609060101010101" pitchFamily="49" charset="-122"/>
              </a:rPr>
              <a:t>的</a:t>
            </a:r>
            <a:r>
              <a:rPr lang="zh-CN" altLang="en-US" dirty="0" smtClean="0"/>
              <a:t>组成</a:t>
            </a:r>
            <a:endParaRPr lang="zh-CN" altLang="en-US" dirty="0"/>
          </a:p>
        </p:txBody>
      </p:sp>
      <p:sp>
        <p:nvSpPr>
          <p:cNvPr id="6147" name="Rectangle 3"/>
          <p:cNvSpPr>
            <a:spLocks noGrp="1" noChangeArrowheads="1"/>
          </p:cNvSpPr>
          <p:nvPr>
            <p:ph type="body" idx="1"/>
          </p:nvPr>
        </p:nvSpPr>
        <p:spPr/>
        <p:txBody>
          <a:bodyPr/>
          <a:lstStyle/>
          <a:p>
            <a:r>
              <a:rPr lang="en-US" altLang="zh-CN"/>
              <a:t>IDEF0</a:t>
            </a:r>
            <a:r>
              <a:rPr lang="zh-CN" altLang="en-US"/>
              <a:t>：描述系统的功能活动及其联系</a:t>
            </a:r>
          </a:p>
          <a:p>
            <a:r>
              <a:rPr lang="en-US" altLang="zh-CN"/>
              <a:t>IDEF1</a:t>
            </a:r>
            <a:r>
              <a:rPr lang="zh-CN" altLang="en-US"/>
              <a:t>：描述系统信息及其联系，建立信息模型作为数据库设计的依据。</a:t>
            </a:r>
          </a:p>
          <a:p>
            <a:r>
              <a:rPr lang="en-US" altLang="zh-CN"/>
              <a:t>IDEF2</a:t>
            </a:r>
            <a:r>
              <a:rPr lang="zh-CN" altLang="en-US"/>
              <a:t>：用于系统模拟，建立动态模型。</a:t>
            </a:r>
          </a:p>
        </p:txBody>
      </p:sp>
    </p:spTree>
    <p:extLst>
      <p:ext uri="{BB962C8B-B14F-4D97-AF65-F5344CB8AC3E}">
        <p14:creationId xmlns:p14="http://schemas.microsoft.com/office/powerpoint/2010/main" val="4153213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1.1.4 </a:t>
            </a:r>
            <a:r>
              <a:rPr lang="zh-CN" altLang="en-US" dirty="0">
                <a:latin typeface="仿宋" panose="02010609060101010101" pitchFamily="49" charset="-122"/>
                <a:ea typeface="仿宋" panose="02010609060101010101" pitchFamily="49" charset="-122"/>
              </a:rPr>
              <a:t>模型的分类</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形式分类</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fontScale="85000" lnSpcReduction="20000"/>
          </a:bodyPr>
          <a:lstStyle/>
          <a:p>
            <a:pPr>
              <a:lnSpc>
                <a:spcPct val="120000"/>
              </a:lnSpc>
              <a:spcBef>
                <a:spcPts val="0"/>
              </a:spcBef>
              <a:spcAft>
                <a:spcPts val="0"/>
              </a:spcAft>
            </a:pPr>
            <a:r>
              <a:rPr lang="zh-CN" altLang="en-US" sz="2900" b="1" dirty="0" smtClean="0">
                <a:latin typeface="仿宋" panose="02010609060101010101" pitchFamily="49" charset="-122"/>
                <a:ea typeface="仿宋" panose="02010609060101010101" pitchFamily="49" charset="-122"/>
              </a:rPr>
              <a:t>仿真模型</a:t>
            </a:r>
            <a:endParaRPr lang="en-US" altLang="zh-CN" sz="2900" b="1" dirty="0" smtClean="0">
              <a:latin typeface="仿宋" panose="02010609060101010101" pitchFamily="49" charset="-122"/>
              <a:ea typeface="仿宋" panose="02010609060101010101" pitchFamily="49" charset="-122"/>
            </a:endParaRPr>
          </a:p>
          <a:p>
            <a:pPr>
              <a:lnSpc>
                <a:spcPct val="120000"/>
              </a:lnSpc>
              <a:spcBef>
                <a:spcPts val="0"/>
              </a:spcBef>
              <a:spcAft>
                <a:spcPts val="0"/>
              </a:spcAft>
            </a:pPr>
            <a:r>
              <a:rPr lang="zh-CN" altLang="en-US" sz="2900" dirty="0" smtClean="0">
                <a:latin typeface="仿宋" panose="02010609060101010101" pitchFamily="49" charset="-122"/>
                <a:ea typeface="仿宋" panose="02010609060101010101" pitchFamily="49" charset="-122"/>
              </a:rPr>
              <a:t>是</a:t>
            </a:r>
            <a:r>
              <a:rPr lang="zh-CN" altLang="en-US" sz="2900" dirty="0">
                <a:latin typeface="仿宋" panose="02010609060101010101" pitchFamily="49" charset="-122"/>
                <a:ea typeface="仿宋" panose="02010609060101010101" pitchFamily="49" charset="-122"/>
              </a:rPr>
              <a:t>通过计算机上运行的程序所表示的模型。物理模型、数学模型和结构模型一般都能转化为仿真模型。关于不同控制策略或设计变量对系　统的影响，或是系统受到某种扰动后可能产生的影响，最好是在系统本身上进行试验，但这并非永远可行，在某些情况下，建立系统的仿真模型是有效的</a:t>
            </a:r>
            <a:r>
              <a:rPr lang="zh-CN" altLang="en-US" sz="2900" dirty="0" smtClean="0">
                <a:latin typeface="仿宋" panose="02010609060101010101" pitchFamily="49" charset="-122"/>
                <a:ea typeface="仿宋" panose="02010609060101010101" pitchFamily="49" charset="-122"/>
              </a:rPr>
              <a:t>。</a:t>
            </a:r>
            <a:endParaRPr lang="en-US" altLang="zh-CN" sz="2900" dirty="0" smtClean="0">
              <a:latin typeface="仿宋" panose="02010609060101010101" pitchFamily="49" charset="-122"/>
              <a:ea typeface="仿宋" panose="02010609060101010101" pitchFamily="49" charset="-122"/>
            </a:endParaRPr>
          </a:p>
          <a:p>
            <a:pPr>
              <a:lnSpc>
                <a:spcPct val="120000"/>
              </a:lnSpc>
              <a:spcBef>
                <a:spcPts val="0"/>
              </a:spcBef>
              <a:spcAft>
                <a:spcPts val="0"/>
              </a:spcAft>
            </a:pPr>
            <a:r>
              <a:rPr lang="zh-CN" altLang="en-US" sz="2900" b="1" dirty="0">
                <a:latin typeface="仿宋" panose="02010609060101010101" pitchFamily="49" charset="-122"/>
                <a:ea typeface="仿宋" panose="02010609060101010101" pitchFamily="49" charset="-122"/>
              </a:rPr>
              <a:t>数学模型</a:t>
            </a:r>
          </a:p>
          <a:p>
            <a:pPr>
              <a:lnSpc>
                <a:spcPct val="120000"/>
              </a:lnSpc>
              <a:spcBef>
                <a:spcPts val="0"/>
              </a:spcBef>
              <a:spcAft>
                <a:spcPts val="0"/>
              </a:spcAft>
            </a:pPr>
            <a:r>
              <a:rPr lang="zh-CN" altLang="en-US" sz="2900" dirty="0">
                <a:latin typeface="仿宋" panose="02010609060101010101" pitchFamily="49" charset="-122"/>
                <a:ea typeface="仿宋" panose="02010609060101010101" pitchFamily="49" charset="-122"/>
              </a:rPr>
              <a:t>用符号来体现和描述现实原型的各种因素形式以及数量关系的一种数学结构。它通常表现为定律、定理、公式、算法以及图表等。这是一种最</a:t>
            </a:r>
            <a:r>
              <a:rPr lang="zh-CN" altLang="en-US" sz="2900" dirty="0" smtClean="0">
                <a:latin typeface="仿宋" panose="02010609060101010101" pitchFamily="49" charset="-122"/>
                <a:ea typeface="仿宋" panose="02010609060101010101" pitchFamily="49" charset="-122"/>
              </a:rPr>
              <a:t>一般、</a:t>
            </a:r>
            <a:r>
              <a:rPr lang="zh-CN" altLang="en-US" sz="2900" dirty="0">
                <a:latin typeface="仿宋" panose="02010609060101010101" pitchFamily="49" charset="-122"/>
                <a:ea typeface="仿宋" panose="02010609060101010101" pitchFamily="49" charset="-122"/>
              </a:rPr>
              <a:t>最抽象的模型，也是自然科学和工技术中最常用的模型。近些年，数学模型也越来越多地用于社会科学，如经济管理模型、 人口模型等。</a:t>
            </a:r>
            <a:endParaRPr lang="zh-CN" altLang="en-US" sz="2900" dirty="0" smtClean="0">
              <a:latin typeface="仿宋" panose="02010609060101010101" pitchFamily="49" charset="-122"/>
              <a:ea typeface="仿宋" panose="02010609060101010101" pitchFamily="49" charset="-122"/>
            </a:endParaRPr>
          </a:p>
          <a:p>
            <a:pPr>
              <a:spcBef>
                <a:spcPts val="0"/>
              </a:spcBef>
              <a:spcAft>
                <a:spcPts val="0"/>
              </a:spcAft>
            </a:pP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9673071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ChangeArrowheads="1"/>
          </p:cNvSpPr>
          <p:nvPr/>
        </p:nvSpPr>
        <p:spPr bwMode="auto">
          <a:xfrm>
            <a:off x="643811" y="1341438"/>
            <a:ext cx="1098213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377825">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854075"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273175"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2275"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111375"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685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257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829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401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0" hangingPunct="0">
              <a:spcBef>
                <a:spcPct val="0"/>
              </a:spcBef>
              <a:buClrTx/>
              <a:buFontTx/>
              <a:buNone/>
            </a:pPr>
            <a:r>
              <a:rPr lang="en-US" altLang="zh-CN" sz="2000" b="1" dirty="0" smtClean="0">
                <a:latin typeface="Times New Roman" panose="02020603050405020304" pitchFamily="18" charset="0"/>
                <a:ea typeface="楷体_GB2312" pitchFamily="49" charset="-122"/>
              </a:rPr>
              <a:t>IDEF</a:t>
            </a:r>
            <a:r>
              <a:rPr lang="zh-CN" altLang="en-US" sz="2000" b="1" dirty="0">
                <a:latin typeface="Times New Roman" panose="02020603050405020304" pitchFamily="18" charset="0"/>
                <a:ea typeface="楷体_GB2312" pitchFamily="49" charset="-122"/>
              </a:rPr>
              <a:t>：是</a:t>
            </a:r>
            <a:r>
              <a:rPr lang="en-US" altLang="zh-CN" sz="2000" b="1" dirty="0">
                <a:latin typeface="Times New Roman" panose="02020603050405020304" pitchFamily="18" charset="0"/>
                <a:ea typeface="楷体_GB2312" pitchFamily="49" charset="-122"/>
              </a:rPr>
              <a:t>1981</a:t>
            </a:r>
            <a:r>
              <a:rPr lang="zh-CN" altLang="en-US" sz="2000" b="1" dirty="0">
                <a:latin typeface="Times New Roman" panose="02020603050405020304" pitchFamily="18" charset="0"/>
                <a:ea typeface="楷体_GB2312" pitchFamily="49" charset="-122"/>
              </a:rPr>
              <a:t>年美国空军公布的</a:t>
            </a:r>
            <a:r>
              <a:rPr lang="en-US" altLang="zh-CN" sz="2000" b="1" dirty="0">
                <a:latin typeface="Times New Roman" panose="02020603050405020304" pitchFamily="18" charset="0"/>
                <a:ea typeface="楷体_GB2312" pitchFamily="49" charset="-122"/>
              </a:rPr>
              <a:t>ICAM</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integrated computer aided manufacturing</a:t>
            </a:r>
            <a:r>
              <a:rPr lang="zh-CN" altLang="en-US" sz="2000" b="1" dirty="0">
                <a:latin typeface="Times New Roman" panose="02020603050405020304" pitchFamily="18" charset="0"/>
                <a:ea typeface="楷体_GB2312" pitchFamily="49" charset="-122"/>
              </a:rPr>
              <a:t>）工程中用了名为</a:t>
            </a:r>
            <a:r>
              <a:rPr lang="zh-CN" altLang="en-US" sz="2000" b="1" dirty="0">
                <a:latin typeface="Arial" panose="020B0604020202020204" pitchFamily="34" charset="0"/>
                <a:ea typeface="楷体_GB2312" pitchFamily="49" charset="-122"/>
              </a:rPr>
              <a:t>“</a:t>
            </a:r>
            <a:r>
              <a:rPr lang="en-US" altLang="zh-CN" sz="2000" b="1" dirty="0">
                <a:latin typeface="Times New Roman" panose="02020603050405020304" pitchFamily="18" charset="0"/>
                <a:ea typeface="楷体_GB2312" pitchFamily="49" charset="-122"/>
              </a:rPr>
              <a:t>IDEF</a:t>
            </a:r>
            <a:r>
              <a:rPr lang="en-US" altLang="zh-CN" sz="2000" b="1" dirty="0">
                <a:latin typeface="Arial" panose="020B0604020202020204" pitchFamily="34" charset="0"/>
                <a:ea typeface="楷体_GB2312" pitchFamily="49" charset="-122"/>
              </a:rPr>
              <a:t>”</a:t>
            </a:r>
            <a:r>
              <a:rPr lang="zh-CN" altLang="en-US" sz="2000" b="1" dirty="0">
                <a:latin typeface="Times New Roman" panose="02020603050405020304" pitchFamily="18" charset="0"/>
                <a:ea typeface="楷体_GB2312" pitchFamily="49" charset="-122"/>
              </a:rPr>
              <a:t>的方法，是</a:t>
            </a:r>
            <a:r>
              <a:rPr lang="en-US" altLang="zh-CN" sz="2000" b="1" dirty="0">
                <a:solidFill>
                  <a:schemeClr val="hlink"/>
                </a:solidFill>
                <a:latin typeface="Times New Roman" panose="02020603050405020304" pitchFamily="18" charset="0"/>
                <a:ea typeface="楷体_GB2312" pitchFamily="49" charset="-122"/>
              </a:rPr>
              <a:t>I</a:t>
            </a:r>
            <a:r>
              <a:rPr lang="en-US" altLang="zh-CN" sz="2000" b="1" dirty="0">
                <a:latin typeface="Times New Roman" panose="02020603050405020304" pitchFamily="18" charset="0"/>
                <a:ea typeface="楷体_GB2312" pitchFamily="49" charset="-122"/>
              </a:rPr>
              <a:t>CAM </a:t>
            </a:r>
            <a:r>
              <a:rPr lang="en-US" altLang="zh-CN" sz="2000" b="1" dirty="0" err="1">
                <a:solidFill>
                  <a:schemeClr val="hlink"/>
                </a:solidFill>
                <a:latin typeface="Times New Roman" panose="02020603050405020304" pitchFamily="18" charset="0"/>
                <a:ea typeface="楷体_GB2312" pitchFamily="49" charset="-122"/>
              </a:rPr>
              <a:t>DEF</a:t>
            </a:r>
            <a:r>
              <a:rPr lang="en-US" altLang="zh-CN" sz="2000" b="1" dirty="0" err="1">
                <a:latin typeface="Times New Roman" panose="02020603050405020304" pitchFamily="18" charset="0"/>
                <a:ea typeface="楷体_GB2312" pitchFamily="49" charset="-122"/>
              </a:rPr>
              <a:t>inition</a:t>
            </a:r>
            <a:r>
              <a:rPr lang="en-US" altLang="zh-CN" sz="2000" b="1" dirty="0">
                <a:latin typeface="Times New Roman" panose="02020603050405020304" pitchFamily="18" charset="0"/>
                <a:ea typeface="楷体_GB2312" pitchFamily="49" charset="-122"/>
              </a:rPr>
              <a:t> method</a:t>
            </a:r>
            <a:r>
              <a:rPr lang="zh-CN" altLang="en-US" sz="2000" b="1" dirty="0">
                <a:latin typeface="Times New Roman" panose="02020603050405020304" pitchFamily="18" charset="0"/>
                <a:ea typeface="楷体_GB2312" pitchFamily="49" charset="-122"/>
              </a:rPr>
              <a:t>的缩写。</a:t>
            </a:r>
          </a:p>
          <a:p>
            <a:pPr eaLnBrk="0" hangingPunct="0">
              <a:spcBef>
                <a:spcPct val="0"/>
              </a:spcBef>
              <a:buClrTx/>
              <a:buFontTx/>
              <a:buNone/>
            </a:pPr>
            <a:endParaRPr lang="zh-CN" altLang="en-US" sz="2000" b="1" dirty="0">
              <a:latin typeface="Times New Roman" panose="02020603050405020304" pitchFamily="18" charset="0"/>
              <a:ea typeface="楷体_GB2312" pitchFamily="49" charset="-122"/>
            </a:endParaRP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IDEF0       </a:t>
            </a:r>
            <a:r>
              <a:rPr lang="zh-CN" altLang="en-US" sz="2000" b="1" dirty="0">
                <a:latin typeface="Times New Roman" panose="02020603050405020304" pitchFamily="18" charset="0"/>
                <a:ea typeface="楷体_GB2312" pitchFamily="49" charset="-122"/>
              </a:rPr>
              <a:t>功能模型                                  </a:t>
            </a:r>
            <a:r>
              <a:rPr lang="en-US" altLang="zh-CN" sz="2000" b="1" dirty="0">
                <a:latin typeface="Times New Roman" panose="02020603050405020304" pitchFamily="18" charset="0"/>
                <a:ea typeface="楷体_GB2312" pitchFamily="49" charset="-122"/>
              </a:rPr>
              <a:t>IDEF9      </a:t>
            </a:r>
            <a:r>
              <a:rPr lang="zh-CN" altLang="en-US" sz="2000" b="1" dirty="0">
                <a:latin typeface="Times New Roman" panose="02020603050405020304" pitchFamily="18" charset="0"/>
                <a:ea typeface="楷体_GB2312" pitchFamily="49" charset="-122"/>
              </a:rPr>
              <a:t>经营约束的发现</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IDEF1X    </a:t>
            </a:r>
            <a:r>
              <a:rPr lang="zh-CN" altLang="en-US" sz="2000" b="1" dirty="0">
                <a:latin typeface="Times New Roman" panose="02020603050405020304" pitchFamily="18" charset="0"/>
                <a:ea typeface="楷体_GB2312" pitchFamily="49" charset="-122"/>
              </a:rPr>
              <a:t>数据模型                                                   场景驱动信息系统设计</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IDEF2       </a:t>
            </a:r>
            <a:r>
              <a:rPr lang="zh-CN" altLang="en-US" sz="2000" b="1" dirty="0">
                <a:latin typeface="Times New Roman" panose="02020603050405020304" pitchFamily="18" charset="0"/>
                <a:ea typeface="楷体_GB2312" pitchFamily="49" charset="-122"/>
              </a:rPr>
              <a:t>仿真模型设计                          </a:t>
            </a:r>
            <a:r>
              <a:rPr lang="en-US" altLang="zh-CN" sz="2000" b="1" dirty="0">
                <a:latin typeface="Times New Roman" panose="02020603050405020304" pitchFamily="18" charset="0"/>
                <a:ea typeface="楷体_GB2312" pitchFamily="49" charset="-122"/>
              </a:rPr>
              <a:t>IDEF10    </a:t>
            </a:r>
            <a:r>
              <a:rPr lang="zh-CN" altLang="en-US" sz="2000" b="1" dirty="0">
                <a:latin typeface="Times New Roman" panose="02020603050405020304" pitchFamily="18" charset="0"/>
                <a:ea typeface="楷体_GB2312" pitchFamily="49" charset="-122"/>
              </a:rPr>
              <a:t>信息制品建模</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IDEF3       </a:t>
            </a:r>
            <a:r>
              <a:rPr lang="zh-CN" altLang="en-US" sz="2000" b="1" dirty="0">
                <a:latin typeface="Times New Roman" panose="02020603050405020304" pitchFamily="18" charset="0"/>
                <a:ea typeface="楷体_GB2312" pitchFamily="49" charset="-122"/>
              </a:rPr>
              <a:t>过程描述获取                                           实施体系结构建模</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IDEF4       </a:t>
            </a:r>
            <a:r>
              <a:rPr lang="zh-CN" altLang="en-US" sz="2000" b="1" dirty="0">
                <a:latin typeface="Times New Roman" panose="02020603050405020304" pitchFamily="18" charset="0"/>
                <a:ea typeface="楷体_GB2312" pitchFamily="49" charset="-122"/>
              </a:rPr>
              <a:t>面向对象设计                          </a:t>
            </a:r>
            <a:r>
              <a:rPr lang="en-US" altLang="zh-CN" sz="2000" b="1" dirty="0">
                <a:latin typeface="Times New Roman" panose="02020603050405020304" pitchFamily="18" charset="0"/>
                <a:ea typeface="楷体_GB2312" pitchFamily="49" charset="-122"/>
              </a:rPr>
              <a:t>IDEF11   </a:t>
            </a:r>
            <a:r>
              <a:rPr lang="zh-CN" altLang="en-US" sz="2000" b="1" dirty="0">
                <a:latin typeface="Times New Roman" panose="02020603050405020304" pitchFamily="18" charset="0"/>
                <a:ea typeface="楷体_GB2312" pitchFamily="49" charset="-122"/>
              </a:rPr>
              <a:t>信息工具建模 </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IDEF5       </a:t>
            </a:r>
            <a:r>
              <a:rPr lang="zh-CN" altLang="en-US" sz="2000" b="1" dirty="0">
                <a:latin typeface="Times New Roman" panose="02020603050405020304" pitchFamily="18" charset="0"/>
                <a:ea typeface="楷体_GB2312" pitchFamily="49" charset="-122"/>
              </a:rPr>
              <a:t>本体论描述获取                      </a:t>
            </a:r>
            <a:r>
              <a:rPr lang="en-US" altLang="zh-CN" sz="2000" b="1" dirty="0">
                <a:latin typeface="Times New Roman" panose="02020603050405020304" pitchFamily="18" charset="0"/>
                <a:ea typeface="楷体_GB2312" pitchFamily="49" charset="-122"/>
              </a:rPr>
              <a:t>IDEF12    </a:t>
            </a:r>
            <a:r>
              <a:rPr lang="zh-CN" altLang="en-US" sz="2000" b="1" dirty="0">
                <a:latin typeface="Times New Roman" panose="02020603050405020304" pitchFamily="18" charset="0"/>
                <a:ea typeface="楷体_GB2312" pitchFamily="49" charset="-122"/>
              </a:rPr>
              <a:t>组织设计</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IDEF6       </a:t>
            </a:r>
            <a:r>
              <a:rPr lang="zh-CN" altLang="en-US" sz="2000" b="1" dirty="0">
                <a:latin typeface="Times New Roman" panose="02020603050405020304" pitchFamily="18" charset="0"/>
                <a:ea typeface="楷体_GB2312" pitchFamily="49" charset="-122"/>
              </a:rPr>
              <a:t>设计原理获取                                            组织建模</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IDEF7       </a:t>
            </a:r>
            <a:r>
              <a:rPr lang="zh-CN" altLang="en-US" sz="2000" b="1" dirty="0">
                <a:latin typeface="Times New Roman" panose="02020603050405020304" pitchFamily="18" charset="0"/>
                <a:ea typeface="楷体_GB2312" pitchFamily="49" charset="-122"/>
              </a:rPr>
              <a:t>信息系统审定                          </a:t>
            </a:r>
            <a:r>
              <a:rPr lang="en-US" altLang="zh-CN" sz="2000" b="1" dirty="0">
                <a:latin typeface="Times New Roman" panose="02020603050405020304" pitchFamily="18" charset="0"/>
                <a:ea typeface="楷体_GB2312" pitchFamily="49" charset="-122"/>
              </a:rPr>
              <a:t>IDEF13    </a:t>
            </a:r>
            <a:r>
              <a:rPr lang="zh-CN" altLang="en-US" sz="2000" b="1" dirty="0">
                <a:latin typeface="Times New Roman" panose="02020603050405020304" pitchFamily="18" charset="0"/>
                <a:ea typeface="楷体_GB2312" pitchFamily="49" charset="-122"/>
              </a:rPr>
              <a:t>三模式映射设计</a:t>
            </a:r>
          </a:p>
          <a:p>
            <a:pPr eaLnBrk="0" hangingPunct="0">
              <a:spcBef>
                <a:spcPct val="0"/>
              </a:spcBef>
              <a:buClrTx/>
              <a:buFontTx/>
              <a:buNone/>
            </a:pPr>
            <a:r>
              <a:rPr lang="en-US" altLang="zh-CN" sz="2000" b="1" dirty="0">
                <a:latin typeface="Times New Roman" panose="02020603050405020304" pitchFamily="18" charset="0"/>
                <a:ea typeface="楷体_GB2312" pitchFamily="49" charset="-122"/>
              </a:rPr>
              <a:t>IDEF8       </a:t>
            </a:r>
            <a:r>
              <a:rPr lang="zh-CN" altLang="en-US" sz="2000" b="1" dirty="0">
                <a:latin typeface="Times New Roman" panose="02020603050405020304" pitchFamily="18" charset="0"/>
                <a:ea typeface="楷体_GB2312" pitchFamily="49" charset="-122"/>
              </a:rPr>
              <a:t>人与系统接口设计                  </a:t>
            </a:r>
            <a:r>
              <a:rPr lang="en-US" altLang="zh-CN" sz="2000" b="1" dirty="0">
                <a:latin typeface="Times New Roman" panose="02020603050405020304" pitchFamily="18" charset="0"/>
                <a:ea typeface="楷体_GB2312" pitchFamily="49" charset="-122"/>
              </a:rPr>
              <a:t>IDEF14    </a:t>
            </a:r>
            <a:r>
              <a:rPr lang="zh-CN" altLang="en-US" sz="2000" b="1" dirty="0">
                <a:latin typeface="Times New Roman" panose="02020603050405020304" pitchFamily="18" charset="0"/>
                <a:ea typeface="楷体_GB2312" pitchFamily="49" charset="-122"/>
              </a:rPr>
              <a:t>网络设计</a:t>
            </a:r>
          </a:p>
          <a:p>
            <a:pPr eaLnBrk="0" hangingPunct="0">
              <a:spcBef>
                <a:spcPct val="0"/>
              </a:spcBef>
              <a:buClrTx/>
              <a:buFontTx/>
              <a:buNone/>
            </a:pPr>
            <a:r>
              <a:rPr lang="zh-CN" altLang="en-US" sz="2000" b="1" dirty="0">
                <a:latin typeface="Times New Roman" panose="02020603050405020304" pitchFamily="18" charset="0"/>
                <a:ea typeface="楷体_GB2312" pitchFamily="49" charset="-122"/>
              </a:rPr>
              <a:t>                  用户接口建模</a:t>
            </a:r>
          </a:p>
        </p:txBody>
      </p:sp>
      <p:sp>
        <p:nvSpPr>
          <p:cNvPr id="5" name="Rectangle 2"/>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mtClean="0">
                <a:latin typeface="黑体" panose="02010609060101010101" pitchFamily="49" charset="-122"/>
              </a:rPr>
              <a:t>IDEF</a:t>
            </a:r>
            <a:r>
              <a:rPr lang="zh-CN" altLang="en-US" smtClean="0">
                <a:latin typeface="黑体" panose="02010609060101010101" pitchFamily="49" charset="-122"/>
              </a:rPr>
              <a:t>的</a:t>
            </a:r>
            <a:r>
              <a:rPr lang="zh-CN" altLang="en-US" smtClean="0"/>
              <a:t>组成</a:t>
            </a:r>
            <a:endParaRPr lang="zh-CN" altLang="en-US" dirty="0"/>
          </a:p>
        </p:txBody>
      </p:sp>
    </p:spTree>
    <p:extLst>
      <p:ext uri="{BB962C8B-B14F-4D97-AF65-F5344CB8AC3E}">
        <p14:creationId xmlns:p14="http://schemas.microsoft.com/office/powerpoint/2010/main" val="10174925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ltLang="zh-CN"/>
              <a:t>IDEF0:</a:t>
            </a:r>
          </a:p>
        </p:txBody>
      </p:sp>
      <p:sp>
        <p:nvSpPr>
          <p:cNvPr id="1027" name="Rectangle 3"/>
          <p:cNvSpPr>
            <a:spLocks noGrp="1" noChangeArrowheads="1"/>
          </p:cNvSpPr>
          <p:nvPr>
            <p:ph type="body" idx="1"/>
          </p:nvPr>
        </p:nvSpPr>
        <p:spPr/>
        <p:txBody>
          <a:bodyPr/>
          <a:lstStyle/>
          <a:p>
            <a:pPr lvl="1">
              <a:lnSpc>
                <a:spcPct val="90000"/>
              </a:lnSpc>
            </a:pPr>
            <a:r>
              <a:rPr lang="zh-CN" altLang="en-US" sz="3000"/>
              <a:t>用于系统的需求处理和结构关系的功能定义，</a:t>
            </a:r>
            <a:r>
              <a:rPr lang="en-US" altLang="zh-CN"/>
              <a:t>IDEF0</a:t>
            </a:r>
            <a:r>
              <a:rPr lang="zh-CN" altLang="en-US"/>
              <a:t>能同时表达系统的活动</a:t>
            </a:r>
            <a:r>
              <a:rPr lang="en-US" altLang="zh-CN"/>
              <a:t>(</a:t>
            </a:r>
            <a:r>
              <a:rPr lang="zh-CN" altLang="en-US"/>
              <a:t>用盒子表示和数据流</a:t>
            </a:r>
            <a:r>
              <a:rPr lang="en-US" altLang="zh-CN"/>
              <a:t>(</a:t>
            </a:r>
            <a:r>
              <a:rPr lang="zh-CN" altLang="en-US"/>
              <a:t>用箭头表示</a:t>
            </a:r>
            <a:r>
              <a:rPr lang="en-US" altLang="zh-CN"/>
              <a:t>)</a:t>
            </a:r>
            <a:r>
              <a:rPr lang="zh-CN" altLang="en-US"/>
              <a:t>以及它们之间的联系</a:t>
            </a:r>
            <a:endParaRPr lang="zh-CN" altLang="en-US" sz="3000"/>
          </a:p>
          <a:p>
            <a:pPr lvl="1">
              <a:lnSpc>
                <a:spcPct val="90000"/>
              </a:lnSpc>
            </a:pPr>
            <a:r>
              <a:rPr lang="en-US" altLang="zh-CN" sz="3000"/>
              <a:t>IDEF0</a:t>
            </a:r>
            <a:r>
              <a:rPr lang="zh-CN" altLang="en-US" sz="3000"/>
              <a:t>称为</a:t>
            </a:r>
            <a:r>
              <a:rPr lang="zh-CN" altLang="en-US" sz="3000">
                <a:latin typeface="Arial" panose="020B0604020202020204" pitchFamily="34" charset="0"/>
              </a:rPr>
              <a:t>“</a:t>
            </a:r>
            <a:r>
              <a:rPr lang="en-US" altLang="zh-CN" sz="3000"/>
              <a:t>Static Model</a:t>
            </a:r>
            <a:r>
              <a:rPr lang="en-US" altLang="zh-CN" sz="3000">
                <a:latin typeface="Arial" panose="020B0604020202020204" pitchFamily="34" charset="0"/>
              </a:rPr>
              <a:t>”</a:t>
            </a:r>
            <a:endParaRPr lang="en-US" altLang="zh-CN" sz="3000"/>
          </a:p>
          <a:p>
            <a:pPr lvl="1">
              <a:lnSpc>
                <a:spcPct val="90000"/>
              </a:lnSpc>
            </a:pPr>
            <a:r>
              <a:rPr lang="zh-CN" altLang="en-US" sz="3000"/>
              <a:t>是一种图形化方法</a:t>
            </a:r>
          </a:p>
          <a:p>
            <a:pPr lvl="1">
              <a:lnSpc>
                <a:spcPct val="90000"/>
              </a:lnSpc>
            </a:pPr>
            <a:r>
              <a:rPr lang="zh-CN" altLang="en-US" sz="3000"/>
              <a:t>采用的是层次分解，逐步细化的结构树去描述系统</a:t>
            </a:r>
          </a:p>
          <a:p>
            <a:pPr>
              <a:lnSpc>
                <a:spcPct val="90000"/>
              </a:lnSpc>
            </a:pPr>
            <a:endParaRPr lang="en-US" altLang="zh-CN" sz="3400"/>
          </a:p>
        </p:txBody>
      </p:sp>
    </p:spTree>
    <p:extLst>
      <p:ext uri="{BB962C8B-B14F-4D97-AF65-F5344CB8AC3E}">
        <p14:creationId xmlns:p14="http://schemas.microsoft.com/office/powerpoint/2010/main" val="34800768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a:t>IDEF0</a:t>
            </a:r>
            <a:r>
              <a:rPr lang="zh-CN" altLang="en-US"/>
              <a:t>的</a:t>
            </a:r>
            <a:r>
              <a:rPr lang="en-US" altLang="zh-CN"/>
              <a:t>ICOM</a:t>
            </a:r>
          </a:p>
        </p:txBody>
      </p:sp>
      <p:pic>
        <p:nvPicPr>
          <p:cNvPr id="1434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0896" t="7721" r="3766" b="11331"/>
          <a:stretch>
            <a:fillRect/>
          </a:stretch>
        </p:blipFill>
        <p:spPr>
          <a:xfrm>
            <a:off x="2303463" y="1268414"/>
            <a:ext cx="7575550" cy="4751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23576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ChangeArrowheads="1"/>
          </p:cNvSpPr>
          <p:nvPr/>
        </p:nvSpPr>
        <p:spPr bwMode="auto">
          <a:xfrm>
            <a:off x="662473" y="1892301"/>
            <a:ext cx="1037564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1717675">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buFontTx/>
              <a:buChar char="•"/>
            </a:pPr>
            <a:r>
              <a:rPr lang="zh-CN" altLang="en-US" sz="2800" b="1" dirty="0">
                <a:solidFill>
                  <a:srgbClr val="FF9900"/>
                </a:solidFill>
                <a:latin typeface="Tahoma" panose="020B0604030504040204" pitchFamily="34" charset="0"/>
              </a:rPr>
              <a:t>活动</a:t>
            </a:r>
            <a:r>
              <a:rPr lang="en-US" altLang="zh-CN" sz="2800" b="1" dirty="0">
                <a:solidFill>
                  <a:srgbClr val="FF9900"/>
                </a:solidFill>
                <a:latin typeface="Tahoma" panose="020B0604030504040204" pitchFamily="34" charset="0"/>
              </a:rPr>
              <a:t>(Activity)</a:t>
            </a:r>
            <a:r>
              <a:rPr lang="zh-CN" altLang="en-US" sz="2800" b="1" dirty="0">
                <a:latin typeface="Tahoma" panose="020B0604030504040204" pitchFamily="34" charset="0"/>
              </a:rPr>
              <a:t>：长方形盒子，如行动</a:t>
            </a:r>
            <a:r>
              <a:rPr lang="en-US" altLang="zh-CN" sz="2800" b="1" dirty="0">
                <a:latin typeface="Tahoma" panose="020B0604030504040204" pitchFamily="34" charset="0"/>
              </a:rPr>
              <a:t>(Actions)</a:t>
            </a:r>
            <a:r>
              <a:rPr lang="zh-CN" altLang="en-US" sz="2800" b="1" dirty="0">
                <a:latin typeface="Tahoma" panose="020B0604030504040204" pitchFamily="34" charset="0"/>
              </a:rPr>
              <a:t>、作业</a:t>
            </a:r>
            <a:r>
              <a:rPr lang="en-US" altLang="zh-CN" sz="2800" b="1" dirty="0">
                <a:latin typeface="Tahoma" panose="020B0604030504040204" pitchFamily="34" charset="0"/>
              </a:rPr>
              <a:t>(Operations)</a:t>
            </a:r>
            <a:r>
              <a:rPr lang="zh-CN" altLang="en-US" sz="2800" b="1" dirty="0">
                <a:latin typeface="Tahoma" panose="020B0604030504040204" pitchFamily="34" charset="0"/>
              </a:rPr>
              <a:t>或是程序</a:t>
            </a:r>
            <a:r>
              <a:rPr lang="en-US" altLang="zh-CN" sz="2800" b="1" dirty="0">
                <a:latin typeface="Tahoma" panose="020B0604030504040204" pitchFamily="34" charset="0"/>
              </a:rPr>
              <a:t>(Process)</a:t>
            </a:r>
            <a:r>
              <a:rPr lang="zh-CN" altLang="en-US" sz="2800" b="1" dirty="0">
                <a:latin typeface="Tahoma" panose="020B0604030504040204" pitchFamily="34" charset="0"/>
              </a:rPr>
              <a:t>等 。</a:t>
            </a:r>
          </a:p>
          <a:p>
            <a:pPr lvl="1">
              <a:buFontTx/>
              <a:buChar char="•"/>
            </a:pPr>
            <a:r>
              <a:rPr lang="en-US" altLang="zh-CN" sz="2800" b="1" dirty="0">
                <a:solidFill>
                  <a:srgbClr val="FF9900"/>
                </a:solidFill>
                <a:latin typeface="Tahoma" panose="020B0604030504040204" pitchFamily="34" charset="0"/>
              </a:rPr>
              <a:t>IDEF0</a:t>
            </a:r>
            <a:r>
              <a:rPr lang="zh-CN" altLang="en-US" sz="2800" b="1" dirty="0">
                <a:solidFill>
                  <a:srgbClr val="FF9900"/>
                </a:solidFill>
                <a:latin typeface="Tahoma" panose="020B0604030504040204" pitchFamily="34" charset="0"/>
              </a:rPr>
              <a:t>中的四种资源</a:t>
            </a:r>
            <a:r>
              <a:rPr lang="zh-CN" altLang="en-US" sz="2800" b="1" dirty="0">
                <a:latin typeface="Tahoma" panose="020B0604030504040204" pitchFamily="34" charset="0"/>
              </a:rPr>
              <a:t>：输入</a:t>
            </a:r>
            <a:r>
              <a:rPr lang="en-US" altLang="zh-CN" sz="2800" b="1" dirty="0">
                <a:latin typeface="Tahoma" panose="020B0604030504040204" pitchFamily="34" charset="0"/>
              </a:rPr>
              <a:t>(Input)</a:t>
            </a:r>
            <a:r>
              <a:rPr lang="zh-CN" altLang="en-US" sz="2800" b="1" dirty="0">
                <a:latin typeface="Tahoma" panose="020B0604030504040204" pitchFamily="34" charset="0"/>
              </a:rPr>
              <a:t>、输出</a:t>
            </a:r>
            <a:r>
              <a:rPr lang="en-US" altLang="zh-CN" sz="2800" b="1" dirty="0">
                <a:latin typeface="Tahoma" panose="020B0604030504040204" pitchFamily="34" charset="0"/>
              </a:rPr>
              <a:t>(Output)</a:t>
            </a:r>
            <a:r>
              <a:rPr lang="zh-CN" altLang="en-US" sz="2800" b="1" dirty="0">
                <a:latin typeface="Tahoma" panose="020B0604030504040204" pitchFamily="34" charset="0"/>
              </a:rPr>
              <a:t>、控制</a:t>
            </a:r>
            <a:r>
              <a:rPr lang="en-US" altLang="zh-CN" sz="2800" b="1" dirty="0">
                <a:latin typeface="Tahoma" panose="020B0604030504040204" pitchFamily="34" charset="0"/>
              </a:rPr>
              <a:t>(Control)</a:t>
            </a:r>
            <a:r>
              <a:rPr lang="zh-CN" altLang="en-US" sz="2800" b="1" dirty="0">
                <a:latin typeface="Tahoma" panose="020B0604030504040204" pitchFamily="34" charset="0"/>
              </a:rPr>
              <a:t>、机制</a:t>
            </a:r>
            <a:r>
              <a:rPr lang="en-US" altLang="zh-CN" sz="2800" b="1" dirty="0">
                <a:latin typeface="Tahoma" panose="020B0604030504040204" pitchFamily="34" charset="0"/>
              </a:rPr>
              <a:t>(Mechanism) </a:t>
            </a:r>
            <a:r>
              <a:rPr lang="zh-CN" altLang="en-US" sz="2800" b="1" dirty="0">
                <a:latin typeface="Tahoma" panose="020B0604030504040204" pitchFamily="34" charset="0"/>
              </a:rPr>
              <a:t>，缩写就是</a:t>
            </a:r>
            <a:r>
              <a:rPr lang="en-US" altLang="zh-CN" sz="2800" b="1" dirty="0">
                <a:latin typeface="Tahoma" panose="020B0604030504040204" pitchFamily="34" charset="0"/>
              </a:rPr>
              <a:t>ICOM</a:t>
            </a:r>
            <a:r>
              <a:rPr lang="zh-CN" altLang="en-US" sz="2800" b="1" dirty="0">
                <a:latin typeface="Tahoma" panose="020B0604030504040204" pitchFamily="34" charset="0"/>
              </a:rPr>
              <a:t>。</a:t>
            </a:r>
          </a:p>
          <a:p>
            <a:pPr lvl="1">
              <a:buFontTx/>
              <a:buChar char="•"/>
            </a:pPr>
            <a:r>
              <a:rPr lang="zh-CN" altLang="en-US" sz="3200" b="1" dirty="0">
                <a:solidFill>
                  <a:srgbClr val="FF9900"/>
                </a:solidFill>
                <a:latin typeface="Tahoma" panose="020B0604030504040204" pitchFamily="34" charset="0"/>
              </a:rPr>
              <a:t>调用</a:t>
            </a:r>
            <a:r>
              <a:rPr lang="en-US" altLang="zh-CN" sz="3200" b="1" dirty="0">
                <a:solidFill>
                  <a:srgbClr val="FF9900"/>
                </a:solidFill>
                <a:latin typeface="Tahoma" panose="020B0604030504040204" pitchFamily="34" charset="0"/>
              </a:rPr>
              <a:t>(Call)</a:t>
            </a:r>
            <a:r>
              <a:rPr lang="en-US" altLang="zh-CN" sz="3200" b="1" dirty="0">
                <a:latin typeface="Tahoma" panose="020B0604030504040204" pitchFamily="34" charset="0"/>
              </a:rPr>
              <a:t> </a:t>
            </a:r>
            <a:r>
              <a:rPr lang="zh-CN" altLang="en-US" sz="3200" b="1" dirty="0">
                <a:latin typeface="Tahoma" panose="020B0604030504040204" pitchFamily="34" charset="0"/>
              </a:rPr>
              <a:t>：指再调用下一个更为详细的模式来解释目前的功能</a:t>
            </a:r>
            <a:r>
              <a:rPr lang="zh-CN" altLang="en-US" b="1" dirty="0">
                <a:latin typeface="宋体" panose="02010600030101010101" pitchFamily="2" charset="-122"/>
              </a:rPr>
              <a:t>。</a:t>
            </a:r>
            <a:r>
              <a:rPr lang="zh-CN" altLang="en-US" sz="2500" b="1" dirty="0">
                <a:latin typeface="Tahoma" panose="020B0604030504040204" pitchFamily="34" charset="0"/>
              </a:rPr>
              <a:t> </a:t>
            </a:r>
          </a:p>
        </p:txBody>
      </p:sp>
      <p:sp>
        <p:nvSpPr>
          <p:cNvPr id="15365" name="Rectangle 5"/>
          <p:cNvSpPr>
            <a:spLocks noChangeArrowheads="1"/>
          </p:cNvSpPr>
          <p:nvPr/>
        </p:nvSpPr>
        <p:spPr bwMode="auto">
          <a:xfrm>
            <a:off x="2135189" y="360364"/>
            <a:ext cx="42899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dirty="0">
                <a:solidFill>
                  <a:srgbClr val="000099"/>
                </a:solidFill>
                <a:latin typeface="Tahoma" panose="020B0604030504040204" pitchFamily="34" charset="0"/>
                <a:ea typeface="黑体" panose="02010609060101010101" pitchFamily="49" charset="-122"/>
              </a:rPr>
              <a:t>IDEF0</a:t>
            </a:r>
            <a:r>
              <a:rPr kumimoji="1" lang="zh-CN" altLang="en-US" sz="3600" b="1" dirty="0">
                <a:solidFill>
                  <a:srgbClr val="000099"/>
                </a:solidFill>
                <a:latin typeface="Tahoma" panose="020B0604030504040204" pitchFamily="34" charset="0"/>
                <a:ea typeface="黑体" panose="02010609060101010101" pitchFamily="49" charset="-122"/>
              </a:rPr>
              <a:t>的</a:t>
            </a:r>
            <a:r>
              <a:rPr kumimoji="1" lang="en-US" altLang="zh-CN" sz="3600" b="1" dirty="0">
                <a:solidFill>
                  <a:srgbClr val="000099"/>
                </a:solidFill>
                <a:latin typeface="Tahoma" panose="020B0604030504040204" pitchFamily="34" charset="0"/>
                <a:ea typeface="黑体" panose="02010609060101010101" pitchFamily="49" charset="-122"/>
              </a:rPr>
              <a:t>ICOM</a:t>
            </a:r>
            <a:r>
              <a:rPr kumimoji="1" lang="zh-CN" altLang="en-US" sz="3600" b="1" dirty="0">
                <a:solidFill>
                  <a:srgbClr val="000099"/>
                </a:solidFill>
                <a:latin typeface="Tahoma" panose="020B0604030504040204" pitchFamily="34" charset="0"/>
                <a:ea typeface="黑体" panose="02010609060101010101" pitchFamily="49" charset="-122"/>
              </a:rPr>
              <a:t>说明</a:t>
            </a:r>
          </a:p>
        </p:txBody>
      </p:sp>
    </p:spTree>
    <p:extLst>
      <p:ext uri="{BB962C8B-B14F-4D97-AF65-F5344CB8AC3E}">
        <p14:creationId xmlns:p14="http://schemas.microsoft.com/office/powerpoint/2010/main" val="39405701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a:t>IDEF0</a:t>
            </a:r>
            <a:r>
              <a:rPr lang="zh-CN" altLang="en-US"/>
              <a:t>的</a:t>
            </a:r>
            <a:r>
              <a:rPr lang="en-US" altLang="zh-CN"/>
              <a:t>ICOM</a:t>
            </a:r>
            <a:r>
              <a:rPr lang="zh-CN" altLang="en-US"/>
              <a:t>说明：</a:t>
            </a:r>
          </a:p>
        </p:txBody>
      </p:sp>
      <p:sp>
        <p:nvSpPr>
          <p:cNvPr id="16387" name="Rectangle 3"/>
          <p:cNvSpPr>
            <a:spLocks noGrp="1" noChangeArrowheads="1"/>
          </p:cNvSpPr>
          <p:nvPr>
            <p:ph type="body" idx="1"/>
          </p:nvPr>
        </p:nvSpPr>
        <p:spPr/>
        <p:txBody>
          <a:bodyPr/>
          <a:lstStyle/>
          <a:p>
            <a:pPr>
              <a:lnSpc>
                <a:spcPct val="90000"/>
              </a:lnSpc>
            </a:pPr>
            <a:r>
              <a:rPr lang="en-US" altLang="zh-CN" sz="2600">
                <a:latin typeface="Arial" panose="020B0604020202020204" pitchFamily="34" charset="0"/>
              </a:rPr>
              <a:t>“</a:t>
            </a:r>
            <a:r>
              <a:rPr lang="zh-CN" altLang="en-US" sz="2600"/>
              <a:t>输入</a:t>
            </a:r>
            <a:r>
              <a:rPr lang="zh-CN" altLang="en-US" sz="2600">
                <a:latin typeface="Arial" panose="020B0604020202020204" pitchFamily="34" charset="0"/>
              </a:rPr>
              <a:t>”</a:t>
            </a:r>
            <a:r>
              <a:rPr lang="zh-CN" altLang="en-US" sz="2600"/>
              <a:t>就是这个活动需要</a:t>
            </a:r>
            <a:r>
              <a:rPr lang="zh-CN" altLang="en-US" sz="2600">
                <a:latin typeface="Arial" panose="020B0604020202020204" pitchFamily="34" charset="0"/>
              </a:rPr>
              <a:t>“</a:t>
            </a:r>
            <a:r>
              <a:rPr lang="zh-CN" altLang="en-US" sz="2600"/>
              <a:t>消耗掉</a:t>
            </a:r>
            <a:r>
              <a:rPr lang="zh-CN" altLang="en-US" sz="2600">
                <a:latin typeface="Arial" panose="020B0604020202020204" pitchFamily="34" charset="0"/>
              </a:rPr>
              <a:t>”</a:t>
            </a:r>
            <a:r>
              <a:rPr lang="zh-CN" altLang="en-US" sz="2600"/>
              <a:t>、要</a:t>
            </a:r>
            <a:r>
              <a:rPr lang="zh-CN" altLang="en-US" sz="2600">
                <a:latin typeface="Arial" panose="020B0604020202020204" pitchFamily="34" charset="0"/>
              </a:rPr>
              <a:t>“</a:t>
            </a:r>
            <a:r>
              <a:rPr lang="zh-CN" altLang="en-US" sz="2600"/>
              <a:t>甩掉</a:t>
            </a:r>
            <a:r>
              <a:rPr lang="zh-CN" altLang="en-US" sz="2600">
                <a:latin typeface="Arial" panose="020B0604020202020204" pitchFamily="34" charset="0"/>
              </a:rPr>
              <a:t>”</a:t>
            </a:r>
            <a:r>
              <a:rPr lang="zh-CN" altLang="en-US" sz="2600"/>
              <a:t>或</a:t>
            </a:r>
            <a:r>
              <a:rPr lang="zh-CN" altLang="en-US" sz="2600">
                <a:latin typeface="Arial" panose="020B0604020202020204" pitchFamily="34" charset="0"/>
              </a:rPr>
              <a:t>“</a:t>
            </a:r>
            <a:r>
              <a:rPr lang="zh-CN" altLang="en-US" sz="2600"/>
              <a:t>变换成</a:t>
            </a:r>
            <a:r>
              <a:rPr lang="zh-CN" altLang="en-US" sz="2600">
                <a:latin typeface="Arial" panose="020B0604020202020204" pitchFamily="34" charset="0"/>
              </a:rPr>
              <a:t>”</a:t>
            </a:r>
            <a:r>
              <a:rPr lang="zh-CN" altLang="en-US" sz="2600"/>
              <a:t>输出的东西，它可以是具体的事物、抽象的数据或其他用名词表示的东西。</a:t>
            </a:r>
          </a:p>
          <a:p>
            <a:pPr>
              <a:lnSpc>
                <a:spcPct val="90000"/>
              </a:lnSpc>
            </a:pPr>
            <a:r>
              <a:rPr lang="en-US" altLang="zh-CN" sz="2600"/>
              <a:t>Control</a:t>
            </a:r>
            <a:r>
              <a:rPr lang="zh-CN" altLang="en-US" sz="2600"/>
              <a:t>一般指一些原则、方法、规则等，说明了控制变换的条件或环境，或者说是约束。</a:t>
            </a:r>
          </a:p>
          <a:p>
            <a:pPr>
              <a:lnSpc>
                <a:spcPct val="90000"/>
              </a:lnSpc>
            </a:pPr>
            <a:r>
              <a:rPr lang="en-US" altLang="zh-CN" sz="2600"/>
              <a:t>Mechanism</a:t>
            </a:r>
            <a:r>
              <a:rPr lang="zh-CN" altLang="en-US" sz="2600"/>
              <a:t>指</a:t>
            </a:r>
            <a:r>
              <a:rPr lang="zh-CN" altLang="en-US" sz="2600">
                <a:latin typeface="Arial" panose="020B0604020202020204" pitchFamily="34" charset="0"/>
              </a:rPr>
              <a:t>“</a:t>
            </a:r>
            <a:r>
              <a:rPr lang="zh-CN" altLang="en-US" sz="2600"/>
              <a:t>机制</a:t>
            </a:r>
            <a:r>
              <a:rPr lang="zh-CN" altLang="en-US" sz="2600">
                <a:latin typeface="Arial" panose="020B0604020202020204" pitchFamily="34" charset="0"/>
              </a:rPr>
              <a:t>”</a:t>
            </a:r>
            <a:r>
              <a:rPr lang="zh-CN" altLang="en-US" sz="2600"/>
              <a:t>，可以看作系统的支持，如设备能力、数据库、运行平台等；</a:t>
            </a:r>
          </a:p>
          <a:p>
            <a:pPr>
              <a:lnSpc>
                <a:spcPct val="90000"/>
              </a:lnSpc>
            </a:pPr>
            <a:r>
              <a:rPr lang="zh-CN" altLang="en-US" sz="2600"/>
              <a:t>箭头表示计划、数据、设备、信息等，可附注说明；</a:t>
            </a:r>
          </a:p>
        </p:txBody>
      </p:sp>
    </p:spTree>
    <p:extLst>
      <p:ext uri="{BB962C8B-B14F-4D97-AF65-F5344CB8AC3E}">
        <p14:creationId xmlns:p14="http://schemas.microsoft.com/office/powerpoint/2010/main" val="39830388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6"/>
          <p:cNvSpPr>
            <a:spLocks noGrp="1" noChangeArrowheads="1"/>
          </p:cNvSpPr>
          <p:nvPr>
            <p:ph type="title"/>
          </p:nvPr>
        </p:nvSpPr>
        <p:spPr/>
        <p:txBody>
          <a:bodyPr/>
          <a:lstStyle/>
          <a:p>
            <a:r>
              <a:rPr lang="en-US" altLang="zh-CN"/>
              <a:t>IDEF0</a:t>
            </a:r>
            <a:r>
              <a:rPr lang="zh-CN" altLang="en-US"/>
              <a:t>箭头实例</a:t>
            </a:r>
          </a:p>
        </p:txBody>
      </p:sp>
      <p:sp>
        <p:nvSpPr>
          <p:cNvPr id="17415" name="Rectangle 7"/>
          <p:cNvSpPr>
            <a:spLocks noGrp="1" noChangeArrowheads="1"/>
          </p:cNvSpPr>
          <p:nvPr>
            <p:ph type="body" idx="1"/>
          </p:nvPr>
        </p:nvSpPr>
        <p:spPr>
          <a:xfrm>
            <a:off x="1492899" y="4343400"/>
            <a:ext cx="9405256" cy="1981200"/>
          </a:xfrm>
        </p:spPr>
        <p:txBody>
          <a:bodyPr/>
          <a:lstStyle/>
          <a:p>
            <a:r>
              <a:rPr lang="zh-CN" altLang="en-US" dirty="0"/>
              <a:t>总之，输入输出箭头表示活动进行的是什么</a:t>
            </a:r>
            <a:r>
              <a:rPr lang="en-US" altLang="zh-CN" dirty="0"/>
              <a:t>(what)</a:t>
            </a:r>
            <a:r>
              <a:rPr lang="zh-CN" altLang="en-US" dirty="0"/>
              <a:t>，控制箭头表明为何这么做</a:t>
            </a:r>
            <a:r>
              <a:rPr lang="en-US" altLang="zh-CN" dirty="0"/>
              <a:t>(why)</a:t>
            </a:r>
            <a:r>
              <a:rPr lang="zh-CN" altLang="en-US" dirty="0"/>
              <a:t>，而机制箭头表示如何做</a:t>
            </a:r>
            <a:r>
              <a:rPr lang="en-US" altLang="zh-CN" dirty="0"/>
              <a:t>(how)</a:t>
            </a:r>
            <a:r>
              <a:rPr lang="zh-CN" altLang="en-US" dirty="0"/>
              <a:t>。</a:t>
            </a:r>
          </a:p>
        </p:txBody>
      </p:sp>
      <p:pic>
        <p:nvPicPr>
          <p:cNvPr id="1741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066801"/>
            <a:ext cx="5943600"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4103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7" name="Rectangle 7"/>
          <p:cNvSpPr>
            <a:spLocks noChangeArrowheads="1"/>
          </p:cNvSpPr>
          <p:nvPr/>
        </p:nvSpPr>
        <p:spPr bwMode="auto">
          <a:xfrm>
            <a:off x="1981200" y="1447800"/>
            <a:ext cx="849788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377825">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854075"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273175"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2275"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111375"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685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257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829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40175" indent="-228600"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0" hangingPunct="0">
              <a:spcBef>
                <a:spcPct val="0"/>
              </a:spcBef>
              <a:buClrTx/>
              <a:buFontTx/>
              <a:buNone/>
            </a:pPr>
            <a:endParaRPr lang="en-US" altLang="zh-CN" sz="2100" b="1">
              <a:latin typeface="Times New Roman" panose="02020603050405020304" pitchFamily="18" charset="0"/>
              <a:ea typeface="楷体_GB2312" pitchFamily="49" charset="-122"/>
            </a:endParaRPr>
          </a:p>
          <a:p>
            <a:pPr eaLnBrk="0" hangingPunct="0">
              <a:spcBef>
                <a:spcPct val="0"/>
              </a:spcBef>
              <a:buClrTx/>
              <a:buFontTx/>
              <a:buNone/>
            </a:pPr>
            <a:r>
              <a:rPr lang="en-US" altLang="zh-CN" sz="2100" b="1">
                <a:latin typeface="Times New Roman" panose="02020603050405020304" pitchFamily="18" charset="0"/>
                <a:ea typeface="楷体_GB2312" pitchFamily="49" charset="-122"/>
              </a:rPr>
              <a:t>      </a:t>
            </a:r>
            <a:endParaRPr lang="en-US" altLang="zh-CN" sz="1700" b="1">
              <a:latin typeface="Times New Roman" panose="02020603050405020304" pitchFamily="18" charset="0"/>
              <a:ea typeface="楷体_GB2312" pitchFamily="49" charset="-122"/>
            </a:endParaRPr>
          </a:p>
        </p:txBody>
      </p:sp>
      <p:grpSp>
        <p:nvGrpSpPr>
          <p:cNvPr id="71688" name="Group 8"/>
          <p:cNvGrpSpPr>
            <a:grpSpLocks/>
          </p:cNvGrpSpPr>
          <p:nvPr/>
        </p:nvGrpSpPr>
        <p:grpSpPr bwMode="auto">
          <a:xfrm>
            <a:off x="2286001" y="2514601"/>
            <a:ext cx="7885113" cy="3186113"/>
            <a:chOff x="480" y="1584"/>
            <a:chExt cx="4967" cy="2007"/>
          </a:xfrm>
        </p:grpSpPr>
        <p:grpSp>
          <p:nvGrpSpPr>
            <p:cNvPr id="71689" name="Group 9"/>
            <p:cNvGrpSpPr>
              <a:grpSpLocks/>
            </p:cNvGrpSpPr>
            <p:nvPr/>
          </p:nvGrpSpPr>
          <p:grpSpPr bwMode="auto">
            <a:xfrm>
              <a:off x="480" y="1584"/>
              <a:ext cx="2520" cy="2007"/>
              <a:chOff x="1632" y="1632"/>
              <a:chExt cx="2520" cy="2007"/>
            </a:xfrm>
          </p:grpSpPr>
          <p:sp>
            <p:nvSpPr>
              <p:cNvPr id="71690" name="Rectangle 10"/>
              <p:cNvSpPr>
                <a:spLocks noChangeArrowheads="1"/>
              </p:cNvSpPr>
              <p:nvPr/>
            </p:nvSpPr>
            <p:spPr bwMode="auto">
              <a:xfrm>
                <a:off x="2160" y="2304"/>
                <a:ext cx="1056" cy="6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1" name="Line 11"/>
              <p:cNvSpPr>
                <a:spLocks noChangeShapeType="1"/>
              </p:cNvSpPr>
              <p:nvPr/>
            </p:nvSpPr>
            <p:spPr bwMode="auto">
              <a:xfrm>
                <a:off x="1824" y="2592"/>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2" name="Line 12"/>
              <p:cNvSpPr>
                <a:spLocks noChangeShapeType="1"/>
              </p:cNvSpPr>
              <p:nvPr/>
            </p:nvSpPr>
            <p:spPr bwMode="auto">
              <a:xfrm>
                <a:off x="3216" y="2736"/>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3"/>
              <p:cNvSpPr>
                <a:spLocks noChangeShapeType="1"/>
              </p:cNvSpPr>
              <p:nvPr/>
            </p:nvSpPr>
            <p:spPr bwMode="auto">
              <a:xfrm>
                <a:off x="3216" y="2496"/>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4"/>
              <p:cNvSpPr>
                <a:spLocks noChangeShapeType="1"/>
              </p:cNvSpPr>
              <p:nvPr/>
            </p:nvSpPr>
            <p:spPr bwMode="auto">
              <a:xfrm>
                <a:off x="2592" y="1920"/>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5"/>
              <p:cNvSpPr>
                <a:spLocks noChangeShapeType="1"/>
              </p:cNvSpPr>
              <p:nvPr/>
            </p:nvSpPr>
            <p:spPr bwMode="auto">
              <a:xfrm>
                <a:off x="2880" y="1920"/>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Line 16"/>
              <p:cNvSpPr>
                <a:spLocks noChangeShapeType="1"/>
              </p:cNvSpPr>
              <p:nvPr/>
            </p:nvSpPr>
            <p:spPr bwMode="auto">
              <a:xfrm>
                <a:off x="2880" y="2976"/>
                <a:ext cx="0" cy="38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Line 17"/>
              <p:cNvSpPr>
                <a:spLocks noChangeShapeType="1"/>
              </p:cNvSpPr>
              <p:nvPr/>
            </p:nvSpPr>
            <p:spPr bwMode="auto">
              <a:xfrm>
                <a:off x="2544" y="2976"/>
                <a:ext cx="0" cy="38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Text Box 18"/>
              <p:cNvSpPr txBox="1">
                <a:spLocks noChangeArrowheads="1"/>
              </p:cNvSpPr>
              <p:nvPr/>
            </p:nvSpPr>
            <p:spPr bwMode="auto">
              <a:xfrm>
                <a:off x="1632" y="2304"/>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毛坯</a:t>
                </a:r>
              </a:p>
            </p:txBody>
          </p:sp>
          <p:sp>
            <p:nvSpPr>
              <p:cNvPr id="71699" name="Text Box 19"/>
              <p:cNvSpPr txBox="1">
                <a:spLocks noChangeArrowheads="1"/>
              </p:cNvSpPr>
              <p:nvPr/>
            </p:nvSpPr>
            <p:spPr bwMode="auto">
              <a:xfrm>
                <a:off x="1920" y="1632"/>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蓝图</a:t>
                </a:r>
              </a:p>
            </p:txBody>
          </p:sp>
          <p:sp>
            <p:nvSpPr>
              <p:cNvPr id="71700" name="Text Box 20"/>
              <p:cNvSpPr txBox="1">
                <a:spLocks noChangeArrowheads="1"/>
              </p:cNvSpPr>
              <p:nvPr/>
            </p:nvSpPr>
            <p:spPr bwMode="auto">
              <a:xfrm>
                <a:off x="3456" y="2160"/>
                <a:ext cx="6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成品零件</a:t>
                </a:r>
              </a:p>
            </p:txBody>
          </p:sp>
          <p:sp>
            <p:nvSpPr>
              <p:cNvPr id="71701" name="Text Box 21"/>
              <p:cNvSpPr txBox="1">
                <a:spLocks noChangeArrowheads="1"/>
              </p:cNvSpPr>
              <p:nvPr/>
            </p:nvSpPr>
            <p:spPr bwMode="auto">
              <a:xfrm>
                <a:off x="2784" y="3408"/>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工人</a:t>
                </a:r>
              </a:p>
            </p:txBody>
          </p:sp>
          <p:sp>
            <p:nvSpPr>
              <p:cNvPr id="71702" name="Line 22"/>
              <p:cNvSpPr>
                <a:spLocks noChangeShapeType="1"/>
              </p:cNvSpPr>
              <p:nvPr/>
            </p:nvSpPr>
            <p:spPr bwMode="auto">
              <a:xfrm>
                <a:off x="2304" y="1920"/>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Text Box 23"/>
              <p:cNvSpPr txBox="1">
                <a:spLocks noChangeArrowheads="1"/>
              </p:cNvSpPr>
              <p:nvPr/>
            </p:nvSpPr>
            <p:spPr bwMode="auto">
              <a:xfrm>
                <a:off x="2880" y="1632"/>
                <a:ext cx="5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调度表</a:t>
                </a:r>
              </a:p>
            </p:txBody>
          </p:sp>
          <p:sp>
            <p:nvSpPr>
              <p:cNvPr id="71704" name="Text Box 24"/>
              <p:cNvSpPr txBox="1">
                <a:spLocks noChangeArrowheads="1"/>
              </p:cNvSpPr>
              <p:nvPr/>
            </p:nvSpPr>
            <p:spPr bwMode="auto">
              <a:xfrm>
                <a:off x="2400" y="1632"/>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工单</a:t>
                </a:r>
              </a:p>
            </p:txBody>
          </p:sp>
          <p:sp>
            <p:nvSpPr>
              <p:cNvPr id="71705" name="Text Box 25"/>
              <p:cNvSpPr txBox="1">
                <a:spLocks noChangeArrowheads="1"/>
              </p:cNvSpPr>
              <p:nvPr/>
            </p:nvSpPr>
            <p:spPr bwMode="auto">
              <a:xfrm>
                <a:off x="3552" y="2640"/>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切屑</a:t>
                </a:r>
              </a:p>
            </p:txBody>
          </p:sp>
          <p:sp>
            <p:nvSpPr>
              <p:cNvPr id="71706" name="Line 26"/>
              <p:cNvSpPr>
                <a:spLocks noChangeShapeType="1"/>
              </p:cNvSpPr>
              <p:nvPr/>
            </p:nvSpPr>
            <p:spPr bwMode="auto">
              <a:xfrm>
                <a:off x="2304" y="2976"/>
                <a:ext cx="0" cy="38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Text Box 27"/>
              <p:cNvSpPr txBox="1">
                <a:spLocks noChangeArrowheads="1"/>
              </p:cNvSpPr>
              <p:nvPr/>
            </p:nvSpPr>
            <p:spPr bwMode="auto">
              <a:xfrm>
                <a:off x="2064" y="3408"/>
                <a:ext cx="2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刀</a:t>
                </a:r>
              </a:p>
            </p:txBody>
          </p:sp>
          <p:sp>
            <p:nvSpPr>
              <p:cNvPr id="71708" name="Text Box 28"/>
              <p:cNvSpPr txBox="1">
                <a:spLocks noChangeArrowheads="1"/>
              </p:cNvSpPr>
              <p:nvPr/>
            </p:nvSpPr>
            <p:spPr bwMode="auto">
              <a:xfrm>
                <a:off x="2304" y="3408"/>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机床</a:t>
                </a:r>
              </a:p>
            </p:txBody>
          </p:sp>
          <p:sp>
            <p:nvSpPr>
              <p:cNvPr id="71709" name="Text Box 29"/>
              <p:cNvSpPr txBox="1">
                <a:spLocks noChangeArrowheads="1"/>
              </p:cNvSpPr>
              <p:nvPr/>
            </p:nvSpPr>
            <p:spPr bwMode="auto">
              <a:xfrm>
                <a:off x="2208" y="2496"/>
                <a:ext cx="8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b="1">
                    <a:solidFill>
                      <a:schemeClr val="folHlink"/>
                    </a:solidFill>
                    <a:latin typeface="Times New Roman" panose="02020603050405020304" pitchFamily="18" charset="0"/>
                  </a:rPr>
                  <a:t>制造零件</a:t>
                </a:r>
              </a:p>
            </p:txBody>
          </p:sp>
        </p:grpSp>
        <p:sp>
          <p:nvSpPr>
            <p:cNvPr id="71710" name="Rectangle 30"/>
            <p:cNvSpPr>
              <a:spLocks noChangeArrowheads="1"/>
            </p:cNvSpPr>
            <p:nvPr/>
          </p:nvSpPr>
          <p:spPr bwMode="auto">
            <a:xfrm>
              <a:off x="3768" y="2256"/>
              <a:ext cx="1056" cy="6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1" name="Line 31"/>
            <p:cNvSpPr>
              <a:spLocks noChangeShapeType="1"/>
            </p:cNvSpPr>
            <p:nvPr/>
          </p:nvSpPr>
          <p:spPr bwMode="auto">
            <a:xfrm>
              <a:off x="3432" y="254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Line 32"/>
            <p:cNvSpPr>
              <a:spLocks noChangeShapeType="1"/>
            </p:cNvSpPr>
            <p:nvPr/>
          </p:nvSpPr>
          <p:spPr bwMode="auto">
            <a:xfrm>
              <a:off x="4848" y="254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33"/>
            <p:cNvSpPr>
              <a:spLocks noChangeShapeType="1"/>
            </p:cNvSpPr>
            <p:nvPr/>
          </p:nvSpPr>
          <p:spPr bwMode="auto">
            <a:xfrm>
              <a:off x="3984" y="1872"/>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34"/>
            <p:cNvSpPr>
              <a:spLocks noChangeShapeType="1"/>
            </p:cNvSpPr>
            <p:nvPr/>
          </p:nvSpPr>
          <p:spPr bwMode="auto">
            <a:xfrm>
              <a:off x="4488" y="1872"/>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Line 35"/>
            <p:cNvSpPr>
              <a:spLocks noChangeShapeType="1"/>
            </p:cNvSpPr>
            <p:nvPr/>
          </p:nvSpPr>
          <p:spPr bwMode="auto">
            <a:xfrm>
              <a:off x="4368" y="2928"/>
              <a:ext cx="0" cy="38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6" name="Text Box 36"/>
            <p:cNvSpPr txBox="1">
              <a:spLocks noChangeArrowheads="1"/>
            </p:cNvSpPr>
            <p:nvPr/>
          </p:nvSpPr>
          <p:spPr bwMode="auto">
            <a:xfrm>
              <a:off x="3240" y="2256"/>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鸡蛋</a:t>
              </a:r>
            </a:p>
          </p:txBody>
        </p:sp>
        <p:sp>
          <p:nvSpPr>
            <p:cNvPr id="71717" name="Text Box 37"/>
            <p:cNvSpPr txBox="1">
              <a:spLocks noChangeArrowheads="1"/>
            </p:cNvSpPr>
            <p:nvPr/>
          </p:nvSpPr>
          <p:spPr bwMode="auto">
            <a:xfrm>
              <a:off x="4368" y="1584"/>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时间</a:t>
              </a:r>
            </a:p>
          </p:txBody>
        </p:sp>
        <p:sp>
          <p:nvSpPr>
            <p:cNvPr id="71718" name="Text Box 38"/>
            <p:cNvSpPr txBox="1">
              <a:spLocks noChangeArrowheads="1"/>
            </p:cNvSpPr>
            <p:nvPr/>
          </p:nvSpPr>
          <p:spPr bwMode="auto">
            <a:xfrm>
              <a:off x="3744" y="1584"/>
              <a:ext cx="4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油温</a:t>
              </a:r>
            </a:p>
          </p:txBody>
        </p:sp>
        <p:sp>
          <p:nvSpPr>
            <p:cNvPr id="71719" name="Text Box 39"/>
            <p:cNvSpPr txBox="1">
              <a:spLocks noChangeArrowheads="1"/>
            </p:cNvSpPr>
            <p:nvPr/>
          </p:nvSpPr>
          <p:spPr bwMode="auto">
            <a:xfrm>
              <a:off x="4896" y="2064"/>
              <a:ext cx="55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美味</a:t>
              </a:r>
            </a:p>
            <a:p>
              <a:pPr eaLnBrk="0" hangingPunct="0"/>
              <a:r>
                <a:rPr kumimoji="1" lang="zh-CN" altLang="en-US" b="1">
                  <a:latin typeface="Times New Roman" panose="02020603050405020304" pitchFamily="18" charset="0"/>
                </a:rPr>
                <a:t>荷包蛋</a:t>
              </a:r>
            </a:p>
          </p:txBody>
        </p:sp>
        <p:sp>
          <p:nvSpPr>
            <p:cNvPr id="71720" name="Line 40"/>
            <p:cNvSpPr>
              <a:spLocks noChangeShapeType="1"/>
            </p:cNvSpPr>
            <p:nvPr/>
          </p:nvSpPr>
          <p:spPr bwMode="auto">
            <a:xfrm>
              <a:off x="4080" y="2928"/>
              <a:ext cx="0" cy="38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Text Box 41"/>
            <p:cNvSpPr txBox="1">
              <a:spLocks noChangeArrowheads="1"/>
            </p:cNvSpPr>
            <p:nvPr/>
          </p:nvSpPr>
          <p:spPr bwMode="auto">
            <a:xfrm>
              <a:off x="3888" y="3312"/>
              <a:ext cx="2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炉</a:t>
              </a:r>
            </a:p>
          </p:txBody>
        </p:sp>
        <p:sp>
          <p:nvSpPr>
            <p:cNvPr id="71722" name="Text Box 42"/>
            <p:cNvSpPr txBox="1">
              <a:spLocks noChangeArrowheads="1"/>
            </p:cNvSpPr>
            <p:nvPr/>
          </p:nvSpPr>
          <p:spPr bwMode="auto">
            <a:xfrm>
              <a:off x="4320" y="3312"/>
              <a:ext cx="2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b="1">
                  <a:latin typeface="Times New Roman" panose="02020603050405020304" pitchFamily="18" charset="0"/>
                </a:rPr>
                <a:t>锅</a:t>
              </a:r>
            </a:p>
          </p:txBody>
        </p:sp>
        <p:sp>
          <p:nvSpPr>
            <p:cNvPr id="71723" name="Text Box 43"/>
            <p:cNvSpPr txBox="1">
              <a:spLocks noChangeArrowheads="1"/>
            </p:cNvSpPr>
            <p:nvPr/>
          </p:nvSpPr>
          <p:spPr bwMode="auto">
            <a:xfrm>
              <a:off x="3816" y="2461"/>
              <a:ext cx="7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400" b="1">
                  <a:solidFill>
                    <a:schemeClr val="folHlink"/>
                  </a:solidFill>
                  <a:latin typeface="Times New Roman" panose="02020603050405020304" pitchFamily="18" charset="0"/>
                </a:rPr>
                <a:t> </a:t>
              </a:r>
              <a:r>
                <a:rPr kumimoji="1" lang="zh-CN" altLang="en-US" sz="2400" b="1">
                  <a:solidFill>
                    <a:schemeClr val="folHlink"/>
                  </a:solidFill>
                  <a:latin typeface="Times New Roman" panose="02020603050405020304" pitchFamily="18" charset="0"/>
                </a:rPr>
                <a:t>煎鸡蛋</a:t>
              </a:r>
            </a:p>
          </p:txBody>
        </p:sp>
        <p:sp>
          <p:nvSpPr>
            <p:cNvPr id="71724" name="Line 44"/>
            <p:cNvSpPr>
              <a:spLocks noChangeShapeType="1"/>
            </p:cNvSpPr>
            <p:nvPr/>
          </p:nvSpPr>
          <p:spPr bwMode="auto">
            <a:xfrm>
              <a:off x="3408" y="278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5" name="Text Box 45"/>
            <p:cNvSpPr txBox="1">
              <a:spLocks noChangeArrowheads="1"/>
            </p:cNvSpPr>
            <p:nvPr/>
          </p:nvSpPr>
          <p:spPr bwMode="auto">
            <a:xfrm>
              <a:off x="3120" y="2592"/>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600" b="1">
                  <a:latin typeface="Times New Roman" panose="02020603050405020304" pitchFamily="18" charset="0"/>
                </a:rPr>
                <a:t>油、调料</a:t>
              </a:r>
            </a:p>
          </p:txBody>
        </p:sp>
      </p:grpSp>
      <p:sp>
        <p:nvSpPr>
          <p:cNvPr id="71726" name="Rectangle 46"/>
          <p:cNvSpPr>
            <a:spLocks noGrp="1" noChangeArrowheads="1"/>
          </p:cNvSpPr>
          <p:nvPr>
            <p:ph type="title"/>
          </p:nvPr>
        </p:nvSpPr>
        <p:spPr/>
        <p:txBody>
          <a:bodyPr/>
          <a:lstStyle/>
          <a:p>
            <a:r>
              <a:rPr lang="en-US" altLang="zh-CN" sz="3000" dirty="0" smtClean="0">
                <a:latin typeface="Times New Roman" panose="02020603050405020304" pitchFamily="18" charset="0"/>
                <a:ea typeface="楷体_GB2312" pitchFamily="49" charset="-122"/>
              </a:rPr>
              <a:t>IDEF0</a:t>
            </a:r>
            <a:r>
              <a:rPr lang="zh-CN" altLang="en-US" sz="3000" dirty="0">
                <a:latin typeface="Times New Roman" panose="02020603050405020304" pitchFamily="18" charset="0"/>
                <a:ea typeface="楷体_GB2312" pitchFamily="49" charset="-122"/>
              </a:rPr>
              <a:t>方法</a:t>
            </a:r>
          </a:p>
        </p:txBody>
      </p:sp>
    </p:spTree>
    <p:extLst>
      <p:ext uri="{BB962C8B-B14F-4D97-AF65-F5344CB8AC3E}">
        <p14:creationId xmlns:p14="http://schemas.microsoft.com/office/powerpoint/2010/main" val="39172512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a:t>逐层分解来构造模型</a:t>
            </a:r>
          </a:p>
        </p:txBody>
      </p:sp>
      <p:sp>
        <p:nvSpPr>
          <p:cNvPr id="26627" name="Rectangle 3"/>
          <p:cNvSpPr>
            <a:spLocks noGrp="1" noChangeArrowheads="1"/>
          </p:cNvSpPr>
          <p:nvPr>
            <p:ph type="body" idx="1"/>
          </p:nvPr>
        </p:nvSpPr>
        <p:spPr/>
        <p:txBody>
          <a:bodyPr/>
          <a:lstStyle/>
          <a:p>
            <a:r>
              <a:rPr lang="en-US" altLang="zh-CN"/>
              <a:t> </a:t>
            </a:r>
            <a:r>
              <a:rPr lang="zh-CN" altLang="en-US"/>
              <a:t>用严格的自顶向下地逐层分解的方式来构造模型，使其主要功能在顶层说明，然后分解得到逐层有明确范围的细节表示，每个模型在内部是完全一致的。</a:t>
            </a:r>
          </a:p>
        </p:txBody>
      </p:sp>
    </p:spTree>
    <p:extLst>
      <p:ext uri="{BB962C8B-B14F-4D97-AF65-F5344CB8AC3E}">
        <p14:creationId xmlns:p14="http://schemas.microsoft.com/office/powerpoint/2010/main" val="13984017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92313" y="260350"/>
            <a:ext cx="6049962" cy="738188"/>
          </a:xfrm>
        </p:spPr>
        <p:txBody>
          <a:bodyPr/>
          <a:lstStyle/>
          <a:p>
            <a:r>
              <a:rPr lang="zh-CN" altLang="en-US"/>
              <a:t>逐层分解来构造模型</a:t>
            </a:r>
          </a:p>
        </p:txBody>
      </p:sp>
      <p:sp>
        <p:nvSpPr>
          <p:cNvPr id="19459" name="Rectangle 3"/>
          <p:cNvSpPr>
            <a:spLocks noGrp="1" noChangeArrowheads="1"/>
          </p:cNvSpPr>
          <p:nvPr>
            <p:ph type="body" idx="1"/>
          </p:nvPr>
        </p:nvSpPr>
        <p:spPr>
          <a:xfrm>
            <a:off x="2090738" y="1268414"/>
            <a:ext cx="8001000" cy="1387475"/>
          </a:xfrm>
        </p:spPr>
        <p:txBody>
          <a:bodyPr/>
          <a:lstStyle/>
          <a:p>
            <a:r>
              <a:rPr lang="zh-CN" altLang="en-US" dirty="0"/>
              <a:t>系统可以逐层分解，构成树结构，通常的标识有：</a:t>
            </a:r>
          </a:p>
        </p:txBody>
      </p:sp>
      <p:grpSp>
        <p:nvGrpSpPr>
          <p:cNvPr id="19469" name="Group 13"/>
          <p:cNvGrpSpPr>
            <a:grpSpLocks/>
          </p:cNvGrpSpPr>
          <p:nvPr/>
        </p:nvGrpSpPr>
        <p:grpSpPr bwMode="auto">
          <a:xfrm>
            <a:off x="2698750" y="3276601"/>
            <a:ext cx="3525838" cy="2170113"/>
            <a:chOff x="1448" y="1942"/>
            <a:chExt cx="2221" cy="1367"/>
          </a:xfrm>
        </p:grpSpPr>
        <p:sp>
          <p:nvSpPr>
            <p:cNvPr id="19470" name="Text Box 14"/>
            <p:cNvSpPr txBox="1">
              <a:spLocks noChangeArrowheads="1"/>
            </p:cNvSpPr>
            <p:nvPr/>
          </p:nvSpPr>
          <p:spPr bwMode="auto">
            <a:xfrm>
              <a:off x="2304" y="1942"/>
              <a:ext cx="4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A0</a:t>
              </a:r>
            </a:p>
          </p:txBody>
        </p:sp>
        <p:sp>
          <p:nvSpPr>
            <p:cNvPr id="19471" name="Text Box 15"/>
            <p:cNvSpPr txBox="1">
              <a:spLocks noChangeArrowheads="1"/>
            </p:cNvSpPr>
            <p:nvPr/>
          </p:nvSpPr>
          <p:spPr bwMode="auto">
            <a:xfrm>
              <a:off x="1448" y="2427"/>
              <a:ext cx="2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A1     A2     A3     A4</a:t>
              </a:r>
            </a:p>
          </p:txBody>
        </p:sp>
        <p:sp>
          <p:nvSpPr>
            <p:cNvPr id="19472" name="Text Box 16"/>
            <p:cNvSpPr txBox="1">
              <a:spLocks noChangeArrowheads="1"/>
            </p:cNvSpPr>
            <p:nvPr/>
          </p:nvSpPr>
          <p:spPr bwMode="auto">
            <a:xfrm>
              <a:off x="2123" y="3078"/>
              <a:ext cx="12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A31     A32     A33</a:t>
              </a:r>
            </a:p>
          </p:txBody>
        </p:sp>
        <p:sp>
          <p:nvSpPr>
            <p:cNvPr id="19473" name="Line 17"/>
            <p:cNvSpPr>
              <a:spLocks noChangeShapeType="1"/>
            </p:cNvSpPr>
            <p:nvPr/>
          </p:nvSpPr>
          <p:spPr bwMode="auto">
            <a:xfrm flipH="1">
              <a:off x="2074" y="2139"/>
              <a:ext cx="460" cy="280"/>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74" name="Line 18"/>
            <p:cNvSpPr>
              <a:spLocks noChangeShapeType="1"/>
            </p:cNvSpPr>
            <p:nvPr/>
          </p:nvSpPr>
          <p:spPr bwMode="auto">
            <a:xfrm flipH="1">
              <a:off x="2419" y="2139"/>
              <a:ext cx="132" cy="288"/>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75" name="Line 19"/>
            <p:cNvSpPr>
              <a:spLocks noChangeShapeType="1"/>
            </p:cNvSpPr>
            <p:nvPr/>
          </p:nvSpPr>
          <p:spPr bwMode="auto">
            <a:xfrm>
              <a:off x="2543" y="2139"/>
              <a:ext cx="205" cy="297"/>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76" name="Line 20"/>
            <p:cNvSpPr>
              <a:spLocks noChangeShapeType="1"/>
            </p:cNvSpPr>
            <p:nvPr/>
          </p:nvSpPr>
          <p:spPr bwMode="auto">
            <a:xfrm>
              <a:off x="2543" y="2139"/>
              <a:ext cx="526" cy="264"/>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77" name="Line 21"/>
            <p:cNvSpPr>
              <a:spLocks noChangeShapeType="1"/>
            </p:cNvSpPr>
            <p:nvPr/>
          </p:nvSpPr>
          <p:spPr bwMode="auto">
            <a:xfrm flipH="1">
              <a:off x="2320" y="2633"/>
              <a:ext cx="387" cy="444"/>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78" name="Line 22"/>
            <p:cNvSpPr>
              <a:spLocks noChangeShapeType="1"/>
            </p:cNvSpPr>
            <p:nvPr/>
          </p:nvSpPr>
          <p:spPr bwMode="auto">
            <a:xfrm>
              <a:off x="2724" y="2633"/>
              <a:ext cx="33" cy="461"/>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79" name="Line 23"/>
            <p:cNvSpPr>
              <a:spLocks noChangeShapeType="1"/>
            </p:cNvSpPr>
            <p:nvPr/>
          </p:nvSpPr>
          <p:spPr bwMode="auto">
            <a:xfrm>
              <a:off x="2724" y="2617"/>
              <a:ext cx="485" cy="444"/>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9480" name="Group 24"/>
          <p:cNvGrpSpPr>
            <a:grpSpLocks/>
          </p:cNvGrpSpPr>
          <p:nvPr/>
        </p:nvGrpSpPr>
        <p:grpSpPr bwMode="auto">
          <a:xfrm>
            <a:off x="6043613" y="2654300"/>
            <a:ext cx="4127500" cy="2992438"/>
            <a:chOff x="2847" y="1672"/>
            <a:chExt cx="2600" cy="1885"/>
          </a:xfrm>
        </p:grpSpPr>
        <p:sp>
          <p:nvSpPr>
            <p:cNvPr id="19481" name="Rectangle 25"/>
            <p:cNvSpPr>
              <a:spLocks noChangeArrowheads="1"/>
            </p:cNvSpPr>
            <p:nvPr/>
          </p:nvSpPr>
          <p:spPr bwMode="auto">
            <a:xfrm>
              <a:off x="3604" y="2241"/>
              <a:ext cx="1071" cy="763"/>
            </a:xfrm>
            <a:prstGeom prst="rect">
              <a:avLst/>
            </a:prstGeom>
            <a:noFill/>
            <a:ln w="19050" algn="ctr">
              <a:solidFill>
                <a:srgbClr val="00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1" lang="en-US" altLang="zh-CN">
                <a:latin typeface="Times New Roman" panose="02020603050405020304" pitchFamily="18" charset="0"/>
              </a:endParaRPr>
            </a:p>
            <a:p>
              <a:pPr algn="ctr">
                <a:spcBef>
                  <a:spcPct val="50000"/>
                </a:spcBef>
              </a:pPr>
              <a:r>
                <a:rPr kumimoji="1" lang="en-US" altLang="zh-CN">
                  <a:latin typeface="Times New Roman" panose="02020603050405020304" pitchFamily="18" charset="0"/>
                </a:rPr>
                <a:t>The Process</a:t>
              </a:r>
            </a:p>
            <a:p>
              <a:pPr algn="ctr">
                <a:spcBef>
                  <a:spcPct val="50000"/>
                </a:spcBef>
              </a:pPr>
              <a:endParaRPr kumimoji="1" lang="en-US" altLang="zh-CN">
                <a:latin typeface="Times New Roman" panose="02020603050405020304" pitchFamily="18" charset="0"/>
              </a:endParaRPr>
            </a:p>
          </p:txBody>
        </p:sp>
        <p:sp>
          <p:nvSpPr>
            <p:cNvPr id="19482" name="Line 26"/>
            <p:cNvSpPr>
              <a:spLocks noChangeShapeType="1"/>
            </p:cNvSpPr>
            <p:nvPr/>
          </p:nvSpPr>
          <p:spPr bwMode="auto">
            <a:xfrm>
              <a:off x="3060" y="2584"/>
              <a:ext cx="538" cy="0"/>
            </a:xfrm>
            <a:prstGeom prst="line">
              <a:avLst/>
            </a:prstGeom>
            <a:noFill/>
            <a:ln w="57150">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83" name="Line 27"/>
            <p:cNvSpPr>
              <a:spLocks noChangeShapeType="1"/>
            </p:cNvSpPr>
            <p:nvPr/>
          </p:nvSpPr>
          <p:spPr bwMode="auto">
            <a:xfrm>
              <a:off x="4672" y="2536"/>
              <a:ext cx="538" cy="0"/>
            </a:xfrm>
            <a:prstGeom prst="line">
              <a:avLst/>
            </a:prstGeom>
            <a:noFill/>
            <a:ln w="57150">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84" name="Line 28"/>
            <p:cNvSpPr>
              <a:spLocks noChangeShapeType="1"/>
            </p:cNvSpPr>
            <p:nvPr/>
          </p:nvSpPr>
          <p:spPr bwMode="auto">
            <a:xfrm rot="-5400000">
              <a:off x="3833" y="3272"/>
              <a:ext cx="571" cy="0"/>
            </a:xfrm>
            <a:prstGeom prst="line">
              <a:avLst/>
            </a:prstGeom>
            <a:noFill/>
            <a:ln w="57150">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85" name="Line 29"/>
            <p:cNvSpPr>
              <a:spLocks noChangeShapeType="1"/>
            </p:cNvSpPr>
            <p:nvPr/>
          </p:nvSpPr>
          <p:spPr bwMode="auto">
            <a:xfrm rot="5400000">
              <a:off x="3848" y="1958"/>
              <a:ext cx="572" cy="0"/>
            </a:xfrm>
            <a:prstGeom prst="line">
              <a:avLst/>
            </a:prstGeom>
            <a:noFill/>
            <a:ln w="57150">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86" name="Text Box 30"/>
            <p:cNvSpPr txBox="1">
              <a:spLocks noChangeArrowheads="1"/>
            </p:cNvSpPr>
            <p:nvPr/>
          </p:nvSpPr>
          <p:spPr bwMode="auto">
            <a:xfrm>
              <a:off x="2847" y="2289"/>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Input (s)</a:t>
              </a:r>
            </a:p>
          </p:txBody>
        </p:sp>
        <p:sp>
          <p:nvSpPr>
            <p:cNvPr id="19487" name="Text Box 31"/>
            <p:cNvSpPr txBox="1">
              <a:spLocks noChangeArrowheads="1"/>
            </p:cNvSpPr>
            <p:nvPr/>
          </p:nvSpPr>
          <p:spPr bwMode="auto">
            <a:xfrm>
              <a:off x="4619" y="2266"/>
              <a:ext cx="8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Output (s)</a:t>
              </a:r>
            </a:p>
          </p:txBody>
        </p:sp>
        <p:sp>
          <p:nvSpPr>
            <p:cNvPr id="19488" name="Text Box 32"/>
            <p:cNvSpPr txBox="1">
              <a:spLocks noChangeArrowheads="1"/>
            </p:cNvSpPr>
            <p:nvPr/>
          </p:nvSpPr>
          <p:spPr bwMode="auto">
            <a:xfrm>
              <a:off x="4131" y="1777"/>
              <a:ext cx="7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Control (s)</a:t>
              </a:r>
            </a:p>
          </p:txBody>
        </p:sp>
        <p:sp>
          <p:nvSpPr>
            <p:cNvPr id="19489" name="Text Box 33"/>
            <p:cNvSpPr txBox="1">
              <a:spLocks noChangeArrowheads="1"/>
            </p:cNvSpPr>
            <p:nvPr/>
          </p:nvSpPr>
          <p:spPr bwMode="auto">
            <a:xfrm>
              <a:off x="4143" y="3089"/>
              <a:ext cx="98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Mechanism (s)</a:t>
              </a:r>
            </a:p>
          </p:txBody>
        </p:sp>
        <p:sp>
          <p:nvSpPr>
            <p:cNvPr id="19490" name="Line 34"/>
            <p:cNvSpPr>
              <a:spLocks noChangeShapeType="1"/>
            </p:cNvSpPr>
            <p:nvPr/>
          </p:nvSpPr>
          <p:spPr bwMode="auto">
            <a:xfrm flipH="1">
              <a:off x="4221" y="2683"/>
              <a:ext cx="453" cy="329"/>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491" name="Text Box 35"/>
            <p:cNvSpPr txBox="1">
              <a:spLocks noChangeArrowheads="1"/>
            </p:cNvSpPr>
            <p:nvPr/>
          </p:nvSpPr>
          <p:spPr bwMode="auto">
            <a:xfrm>
              <a:off x="4411" y="2789"/>
              <a:ext cx="33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A0</a:t>
              </a:r>
            </a:p>
          </p:txBody>
        </p:sp>
      </p:grpSp>
    </p:spTree>
    <p:extLst>
      <p:ext uri="{BB962C8B-B14F-4D97-AF65-F5344CB8AC3E}">
        <p14:creationId xmlns:p14="http://schemas.microsoft.com/office/powerpoint/2010/main" val="41885265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30476" y="514350"/>
            <a:ext cx="6384924" cy="407988"/>
          </a:xfrm>
        </p:spPr>
        <p:txBody>
          <a:bodyPr>
            <a:noAutofit/>
          </a:bodyPr>
          <a:lstStyle/>
          <a:p>
            <a:r>
              <a:rPr lang="en-US" altLang="zh-CN" sz="4000" dirty="0"/>
              <a:t>IDEF0</a:t>
            </a:r>
            <a:r>
              <a:rPr lang="zh-CN" altLang="en-US" sz="4000" dirty="0"/>
              <a:t>向下结构分解思路</a:t>
            </a:r>
          </a:p>
        </p:txBody>
      </p:sp>
      <p:sp>
        <p:nvSpPr>
          <p:cNvPr id="22581" name="Rectangle 53"/>
          <p:cNvSpPr>
            <a:spLocks noChangeArrowheads="1"/>
          </p:cNvSpPr>
          <p:nvPr/>
        </p:nvSpPr>
        <p:spPr bwMode="auto">
          <a:xfrm>
            <a:off x="1828801" y="2286001"/>
            <a:ext cx="354647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60000"/>
              <a:buFont typeface="Wingdings" panose="05000000000000000000" pitchFamily="2" charset="2"/>
              <a:buChar char="n"/>
            </a:pPr>
            <a:r>
              <a:rPr kumimoji="1" lang="zh-CN" altLang="en-US" sz="3200" b="1">
                <a:latin typeface="Tahoma" panose="020B0604030504040204" pitchFamily="34" charset="0"/>
              </a:rPr>
              <a:t>一个模块在向下分解时，分解成不少于</a:t>
            </a:r>
            <a:r>
              <a:rPr kumimoji="1" lang="en-US" altLang="zh-CN" sz="3200" b="1">
                <a:latin typeface="Tahoma" panose="020B0604030504040204" pitchFamily="34" charset="0"/>
              </a:rPr>
              <a:t>3</a:t>
            </a:r>
            <a:r>
              <a:rPr kumimoji="1" lang="zh-CN" altLang="en-US" sz="3200" b="1">
                <a:latin typeface="Tahoma" panose="020B0604030504040204" pitchFamily="34" charset="0"/>
              </a:rPr>
              <a:t>个、不多于</a:t>
            </a:r>
            <a:r>
              <a:rPr kumimoji="1" lang="en-US" altLang="zh-CN" sz="3200" b="1">
                <a:latin typeface="Tahoma" panose="020B0604030504040204" pitchFamily="34" charset="0"/>
              </a:rPr>
              <a:t>6</a:t>
            </a:r>
            <a:r>
              <a:rPr kumimoji="1" lang="zh-CN" altLang="en-US" sz="3200" b="1">
                <a:latin typeface="Tahoma" panose="020B0604030504040204" pitchFamily="34" charset="0"/>
              </a:rPr>
              <a:t>个的子模块。</a:t>
            </a:r>
          </a:p>
        </p:txBody>
      </p:sp>
      <p:sp>
        <p:nvSpPr>
          <p:cNvPr id="22583" name="Rectangle 55"/>
          <p:cNvSpPr>
            <a:spLocks noGrp="1" noChangeArrowheads="1"/>
          </p:cNvSpPr>
          <p:nvPr>
            <p:ph type="body" idx="1"/>
          </p:nvPr>
        </p:nvSpPr>
        <p:spPr>
          <a:xfrm>
            <a:off x="1919289" y="1268413"/>
            <a:ext cx="8497887" cy="5181600"/>
          </a:xfrm>
          <a:noFill/>
          <a:ln/>
        </p:spPr>
        <p:txBody>
          <a:bodyPr/>
          <a:lstStyle/>
          <a:p>
            <a:pPr marL="0" indent="377825" eaLnBrk="0" hangingPunct="0">
              <a:spcBef>
                <a:spcPct val="0"/>
              </a:spcBef>
              <a:buNone/>
            </a:pPr>
            <a:endParaRPr lang="zh-CN" altLang="en-US" dirty="0"/>
          </a:p>
        </p:txBody>
      </p:sp>
      <p:sp>
        <p:nvSpPr>
          <p:cNvPr id="22584" name="AutoShape 56"/>
          <p:cNvSpPr>
            <a:spLocks noChangeArrowheads="1"/>
          </p:cNvSpPr>
          <p:nvPr/>
        </p:nvSpPr>
        <p:spPr bwMode="auto">
          <a:xfrm>
            <a:off x="5486400" y="2590800"/>
            <a:ext cx="4343400" cy="1828800"/>
          </a:xfrm>
          <a:prstGeom prst="parallelogram">
            <a:avLst>
              <a:gd name="adj" fmla="val 52173"/>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AutoShape 57"/>
          <p:cNvSpPr>
            <a:spLocks noChangeArrowheads="1"/>
          </p:cNvSpPr>
          <p:nvPr/>
        </p:nvSpPr>
        <p:spPr bwMode="auto">
          <a:xfrm>
            <a:off x="7543800" y="1676400"/>
            <a:ext cx="990600" cy="304800"/>
          </a:xfrm>
          <a:prstGeom prst="parallelogram">
            <a:avLst>
              <a:gd name="adj" fmla="val 81250"/>
            </a:avLst>
          </a:prstGeom>
          <a:solidFill>
            <a:srgbClr val="FF99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b="1">
                <a:solidFill>
                  <a:schemeClr val="bg2"/>
                </a:solidFill>
                <a:latin typeface="Times New Roman" panose="02020603050405020304" pitchFamily="18" charset="0"/>
              </a:rPr>
              <a:t>系统</a:t>
            </a:r>
          </a:p>
        </p:txBody>
      </p:sp>
      <p:sp>
        <p:nvSpPr>
          <p:cNvPr id="22586" name="AutoShape 58"/>
          <p:cNvSpPr>
            <a:spLocks noChangeArrowheads="1"/>
          </p:cNvSpPr>
          <p:nvPr/>
        </p:nvSpPr>
        <p:spPr bwMode="auto">
          <a:xfrm>
            <a:off x="6324600" y="2819400"/>
            <a:ext cx="609600" cy="304800"/>
          </a:xfrm>
          <a:prstGeom prst="parallelogram">
            <a:avLst>
              <a:gd name="adj" fmla="val 50000"/>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1</a:t>
            </a:r>
          </a:p>
        </p:txBody>
      </p:sp>
      <p:sp>
        <p:nvSpPr>
          <p:cNvPr id="22587" name="AutoShape 59"/>
          <p:cNvSpPr>
            <a:spLocks noChangeArrowheads="1"/>
          </p:cNvSpPr>
          <p:nvPr/>
        </p:nvSpPr>
        <p:spPr bwMode="auto">
          <a:xfrm>
            <a:off x="6858000" y="3200400"/>
            <a:ext cx="609600" cy="304800"/>
          </a:xfrm>
          <a:prstGeom prst="parallelogram">
            <a:avLst>
              <a:gd name="adj" fmla="val 50000"/>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2</a:t>
            </a:r>
          </a:p>
        </p:txBody>
      </p:sp>
      <p:sp>
        <p:nvSpPr>
          <p:cNvPr id="22588" name="AutoShape 60"/>
          <p:cNvSpPr>
            <a:spLocks noChangeArrowheads="1"/>
          </p:cNvSpPr>
          <p:nvPr/>
        </p:nvSpPr>
        <p:spPr bwMode="auto">
          <a:xfrm>
            <a:off x="7543800" y="3581400"/>
            <a:ext cx="609600" cy="304800"/>
          </a:xfrm>
          <a:prstGeom prst="parallelogram">
            <a:avLst>
              <a:gd name="adj" fmla="val 50000"/>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3</a:t>
            </a:r>
          </a:p>
        </p:txBody>
      </p:sp>
      <p:sp>
        <p:nvSpPr>
          <p:cNvPr id="22589" name="AutoShape 61"/>
          <p:cNvSpPr>
            <a:spLocks noChangeArrowheads="1"/>
          </p:cNvSpPr>
          <p:nvPr/>
        </p:nvSpPr>
        <p:spPr bwMode="auto">
          <a:xfrm>
            <a:off x="8153400" y="3962400"/>
            <a:ext cx="609600" cy="304800"/>
          </a:xfrm>
          <a:prstGeom prst="parallelogram">
            <a:avLst>
              <a:gd name="adj" fmla="val 50000"/>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4</a:t>
            </a:r>
          </a:p>
        </p:txBody>
      </p:sp>
      <p:sp>
        <p:nvSpPr>
          <p:cNvPr id="22590" name="Line 62"/>
          <p:cNvSpPr>
            <a:spLocks noChangeShapeType="1"/>
          </p:cNvSpPr>
          <p:nvPr/>
        </p:nvSpPr>
        <p:spPr bwMode="auto">
          <a:xfrm flipH="1">
            <a:off x="6477000" y="1676400"/>
            <a:ext cx="1295400" cy="914400"/>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1" name="Line 63"/>
          <p:cNvSpPr>
            <a:spLocks noChangeShapeType="1"/>
          </p:cNvSpPr>
          <p:nvPr/>
        </p:nvSpPr>
        <p:spPr bwMode="auto">
          <a:xfrm flipH="1">
            <a:off x="5486400" y="1981200"/>
            <a:ext cx="2057400" cy="2438400"/>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2" name="Line 64"/>
          <p:cNvSpPr>
            <a:spLocks noChangeShapeType="1"/>
          </p:cNvSpPr>
          <p:nvPr/>
        </p:nvSpPr>
        <p:spPr bwMode="auto">
          <a:xfrm>
            <a:off x="8305800" y="1981200"/>
            <a:ext cx="609600" cy="2438400"/>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3" name="Line 65"/>
          <p:cNvSpPr>
            <a:spLocks noChangeShapeType="1"/>
          </p:cNvSpPr>
          <p:nvPr/>
        </p:nvSpPr>
        <p:spPr bwMode="auto">
          <a:xfrm>
            <a:off x="8534400" y="1676400"/>
            <a:ext cx="1295400" cy="914400"/>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4" name="AutoShape 66"/>
          <p:cNvSpPr>
            <a:spLocks noChangeArrowheads="1"/>
          </p:cNvSpPr>
          <p:nvPr/>
        </p:nvSpPr>
        <p:spPr bwMode="auto">
          <a:xfrm>
            <a:off x="5638800" y="4724400"/>
            <a:ext cx="4343400" cy="1828800"/>
          </a:xfrm>
          <a:prstGeom prst="parallelogram">
            <a:avLst>
              <a:gd name="adj" fmla="val 52173"/>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5" name="AutoShape 67"/>
          <p:cNvSpPr>
            <a:spLocks noChangeArrowheads="1"/>
          </p:cNvSpPr>
          <p:nvPr/>
        </p:nvSpPr>
        <p:spPr bwMode="auto">
          <a:xfrm>
            <a:off x="6477000" y="4953000"/>
            <a:ext cx="609600" cy="304800"/>
          </a:xfrm>
          <a:prstGeom prst="parallelogram">
            <a:avLst>
              <a:gd name="adj" fmla="val 50000"/>
            </a:avLst>
          </a:prstGeom>
          <a:solidFill>
            <a:srgbClr val="CCFFCC"/>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1</a:t>
            </a:r>
          </a:p>
        </p:txBody>
      </p:sp>
      <p:sp>
        <p:nvSpPr>
          <p:cNvPr id="22596" name="AutoShape 68"/>
          <p:cNvSpPr>
            <a:spLocks noChangeArrowheads="1"/>
          </p:cNvSpPr>
          <p:nvPr/>
        </p:nvSpPr>
        <p:spPr bwMode="auto">
          <a:xfrm>
            <a:off x="7010400" y="5334000"/>
            <a:ext cx="609600" cy="304800"/>
          </a:xfrm>
          <a:prstGeom prst="parallelogram">
            <a:avLst>
              <a:gd name="adj" fmla="val 50000"/>
            </a:avLst>
          </a:prstGeom>
          <a:solidFill>
            <a:srgbClr val="CCFFCC"/>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2</a:t>
            </a:r>
          </a:p>
        </p:txBody>
      </p:sp>
      <p:sp>
        <p:nvSpPr>
          <p:cNvPr id="22597" name="AutoShape 69"/>
          <p:cNvSpPr>
            <a:spLocks noChangeArrowheads="1"/>
          </p:cNvSpPr>
          <p:nvPr/>
        </p:nvSpPr>
        <p:spPr bwMode="auto">
          <a:xfrm>
            <a:off x="7696200" y="5715000"/>
            <a:ext cx="609600" cy="304800"/>
          </a:xfrm>
          <a:prstGeom prst="parallelogram">
            <a:avLst>
              <a:gd name="adj" fmla="val 50000"/>
            </a:avLst>
          </a:prstGeom>
          <a:solidFill>
            <a:srgbClr val="CCFFCC"/>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3</a:t>
            </a:r>
          </a:p>
        </p:txBody>
      </p:sp>
      <p:sp>
        <p:nvSpPr>
          <p:cNvPr id="22598" name="AutoShape 70"/>
          <p:cNvSpPr>
            <a:spLocks noChangeArrowheads="1"/>
          </p:cNvSpPr>
          <p:nvPr/>
        </p:nvSpPr>
        <p:spPr bwMode="auto">
          <a:xfrm>
            <a:off x="8305800" y="6096000"/>
            <a:ext cx="609600" cy="304800"/>
          </a:xfrm>
          <a:prstGeom prst="parallelogram">
            <a:avLst>
              <a:gd name="adj" fmla="val 50000"/>
            </a:avLst>
          </a:prstGeom>
          <a:solidFill>
            <a:srgbClr val="CCFFCC"/>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b="1">
                <a:solidFill>
                  <a:schemeClr val="bg2"/>
                </a:solidFill>
                <a:latin typeface="Times New Roman" panose="02020603050405020304" pitchFamily="18" charset="0"/>
              </a:rPr>
              <a:t>4</a:t>
            </a:r>
          </a:p>
        </p:txBody>
      </p:sp>
      <p:sp>
        <p:nvSpPr>
          <p:cNvPr id="22599" name="Line 71"/>
          <p:cNvSpPr>
            <a:spLocks noChangeShapeType="1"/>
          </p:cNvSpPr>
          <p:nvPr/>
        </p:nvSpPr>
        <p:spPr bwMode="auto">
          <a:xfrm flipH="1">
            <a:off x="6629400" y="3581400"/>
            <a:ext cx="1066800" cy="1143000"/>
          </a:xfrm>
          <a:prstGeom prst="line">
            <a:avLst/>
          </a:prstGeom>
          <a:noFill/>
          <a:ln w="28575">
            <a:solidFill>
              <a:schemeClr val="accent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0" name="Line 72"/>
          <p:cNvSpPr>
            <a:spLocks noChangeShapeType="1"/>
          </p:cNvSpPr>
          <p:nvPr/>
        </p:nvSpPr>
        <p:spPr bwMode="auto">
          <a:xfrm flipH="1">
            <a:off x="5638800" y="3886200"/>
            <a:ext cx="1905000" cy="2667000"/>
          </a:xfrm>
          <a:prstGeom prst="line">
            <a:avLst/>
          </a:prstGeom>
          <a:noFill/>
          <a:ln w="28575">
            <a:solidFill>
              <a:schemeClr val="accent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1" name="Line 73"/>
          <p:cNvSpPr>
            <a:spLocks noChangeShapeType="1"/>
          </p:cNvSpPr>
          <p:nvPr/>
        </p:nvSpPr>
        <p:spPr bwMode="auto">
          <a:xfrm>
            <a:off x="8153400" y="3581400"/>
            <a:ext cx="1828800" cy="1143000"/>
          </a:xfrm>
          <a:prstGeom prst="line">
            <a:avLst/>
          </a:prstGeom>
          <a:noFill/>
          <a:ln w="28575">
            <a:solidFill>
              <a:schemeClr val="accent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2" name="Line 74"/>
          <p:cNvSpPr>
            <a:spLocks noChangeShapeType="1"/>
          </p:cNvSpPr>
          <p:nvPr/>
        </p:nvSpPr>
        <p:spPr bwMode="auto">
          <a:xfrm>
            <a:off x="8001000" y="3886200"/>
            <a:ext cx="990600" cy="2667000"/>
          </a:xfrm>
          <a:prstGeom prst="line">
            <a:avLst/>
          </a:prstGeom>
          <a:noFill/>
          <a:ln w="28575">
            <a:solidFill>
              <a:schemeClr val="accent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3" name="Line 75"/>
          <p:cNvSpPr>
            <a:spLocks noChangeShapeType="1"/>
          </p:cNvSpPr>
          <p:nvPr/>
        </p:nvSpPr>
        <p:spPr bwMode="auto">
          <a:xfrm>
            <a:off x="6096000" y="28956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604" name="Group 76"/>
          <p:cNvGrpSpPr>
            <a:grpSpLocks/>
          </p:cNvGrpSpPr>
          <p:nvPr/>
        </p:nvGrpSpPr>
        <p:grpSpPr bwMode="auto">
          <a:xfrm>
            <a:off x="6858000" y="2971800"/>
            <a:ext cx="381000" cy="228600"/>
            <a:chOff x="3360" y="1872"/>
            <a:chExt cx="240" cy="144"/>
          </a:xfrm>
        </p:grpSpPr>
        <p:sp>
          <p:nvSpPr>
            <p:cNvPr id="22605" name="Line 77"/>
            <p:cNvSpPr>
              <a:spLocks noChangeShapeType="1"/>
            </p:cNvSpPr>
            <p:nvPr/>
          </p:nvSpPr>
          <p:spPr bwMode="auto">
            <a:xfrm>
              <a:off x="3360" y="1872"/>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6" name="Line 78"/>
            <p:cNvSpPr>
              <a:spLocks noChangeShapeType="1"/>
            </p:cNvSpPr>
            <p:nvPr/>
          </p:nvSpPr>
          <p:spPr bwMode="auto">
            <a:xfrm>
              <a:off x="3600" y="187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607" name="Group 79"/>
          <p:cNvGrpSpPr>
            <a:grpSpLocks/>
          </p:cNvGrpSpPr>
          <p:nvPr/>
        </p:nvGrpSpPr>
        <p:grpSpPr bwMode="auto">
          <a:xfrm>
            <a:off x="7467600" y="3352800"/>
            <a:ext cx="381000" cy="228600"/>
            <a:chOff x="3360" y="1872"/>
            <a:chExt cx="240" cy="144"/>
          </a:xfrm>
        </p:grpSpPr>
        <p:sp>
          <p:nvSpPr>
            <p:cNvPr id="22608" name="Line 80"/>
            <p:cNvSpPr>
              <a:spLocks noChangeShapeType="1"/>
            </p:cNvSpPr>
            <p:nvPr/>
          </p:nvSpPr>
          <p:spPr bwMode="auto">
            <a:xfrm>
              <a:off x="3360" y="1872"/>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9" name="Line 81"/>
            <p:cNvSpPr>
              <a:spLocks noChangeShapeType="1"/>
            </p:cNvSpPr>
            <p:nvPr/>
          </p:nvSpPr>
          <p:spPr bwMode="auto">
            <a:xfrm>
              <a:off x="3600" y="187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610" name="Group 82"/>
          <p:cNvGrpSpPr>
            <a:grpSpLocks/>
          </p:cNvGrpSpPr>
          <p:nvPr/>
        </p:nvGrpSpPr>
        <p:grpSpPr bwMode="auto">
          <a:xfrm>
            <a:off x="8077200" y="3733800"/>
            <a:ext cx="381000" cy="228600"/>
            <a:chOff x="3360" y="1872"/>
            <a:chExt cx="240" cy="144"/>
          </a:xfrm>
        </p:grpSpPr>
        <p:sp>
          <p:nvSpPr>
            <p:cNvPr id="22611" name="Line 83"/>
            <p:cNvSpPr>
              <a:spLocks noChangeShapeType="1"/>
            </p:cNvSpPr>
            <p:nvPr/>
          </p:nvSpPr>
          <p:spPr bwMode="auto">
            <a:xfrm>
              <a:off x="3360" y="1872"/>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2" name="Line 84"/>
            <p:cNvSpPr>
              <a:spLocks noChangeShapeType="1"/>
            </p:cNvSpPr>
            <p:nvPr/>
          </p:nvSpPr>
          <p:spPr bwMode="auto">
            <a:xfrm>
              <a:off x="3600" y="187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613" name="Line 85"/>
          <p:cNvSpPr>
            <a:spLocks noChangeShapeType="1"/>
          </p:cNvSpPr>
          <p:nvPr/>
        </p:nvSpPr>
        <p:spPr bwMode="auto">
          <a:xfrm>
            <a:off x="6629400" y="33528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4" name="Line 86"/>
          <p:cNvSpPr>
            <a:spLocks noChangeShapeType="1"/>
          </p:cNvSpPr>
          <p:nvPr/>
        </p:nvSpPr>
        <p:spPr bwMode="auto">
          <a:xfrm>
            <a:off x="7315200" y="37338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5" name="Line 87"/>
          <p:cNvSpPr>
            <a:spLocks noChangeShapeType="1"/>
          </p:cNvSpPr>
          <p:nvPr/>
        </p:nvSpPr>
        <p:spPr bwMode="auto">
          <a:xfrm>
            <a:off x="7924800" y="4191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6" name="Line 88"/>
          <p:cNvSpPr>
            <a:spLocks noChangeShapeType="1"/>
          </p:cNvSpPr>
          <p:nvPr/>
        </p:nvSpPr>
        <p:spPr bwMode="auto">
          <a:xfrm>
            <a:off x="8686800" y="4191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7" name="Line 89"/>
          <p:cNvSpPr>
            <a:spLocks noChangeShapeType="1"/>
          </p:cNvSpPr>
          <p:nvPr/>
        </p:nvSpPr>
        <p:spPr bwMode="auto">
          <a:xfrm>
            <a:off x="6248400" y="51054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8" name="Line 90"/>
          <p:cNvSpPr>
            <a:spLocks noChangeShapeType="1"/>
          </p:cNvSpPr>
          <p:nvPr/>
        </p:nvSpPr>
        <p:spPr bwMode="auto">
          <a:xfrm>
            <a:off x="6781800" y="54864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19" name="Line 91"/>
          <p:cNvSpPr>
            <a:spLocks noChangeShapeType="1"/>
          </p:cNvSpPr>
          <p:nvPr/>
        </p:nvSpPr>
        <p:spPr bwMode="auto">
          <a:xfrm>
            <a:off x="7467600" y="58674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20" name="Line 92"/>
          <p:cNvSpPr>
            <a:spLocks noChangeShapeType="1"/>
          </p:cNvSpPr>
          <p:nvPr/>
        </p:nvSpPr>
        <p:spPr bwMode="auto">
          <a:xfrm>
            <a:off x="8839200" y="62484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21" name="Line 93"/>
          <p:cNvSpPr>
            <a:spLocks noChangeShapeType="1"/>
          </p:cNvSpPr>
          <p:nvPr/>
        </p:nvSpPr>
        <p:spPr bwMode="auto">
          <a:xfrm>
            <a:off x="8077200" y="62484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622" name="Group 94"/>
          <p:cNvGrpSpPr>
            <a:grpSpLocks/>
          </p:cNvGrpSpPr>
          <p:nvPr/>
        </p:nvGrpSpPr>
        <p:grpSpPr bwMode="auto">
          <a:xfrm>
            <a:off x="7010400" y="5105400"/>
            <a:ext cx="381000" cy="228600"/>
            <a:chOff x="3360" y="1872"/>
            <a:chExt cx="240" cy="144"/>
          </a:xfrm>
        </p:grpSpPr>
        <p:sp>
          <p:nvSpPr>
            <p:cNvPr id="22623" name="Line 95"/>
            <p:cNvSpPr>
              <a:spLocks noChangeShapeType="1"/>
            </p:cNvSpPr>
            <p:nvPr/>
          </p:nvSpPr>
          <p:spPr bwMode="auto">
            <a:xfrm>
              <a:off x="3360" y="1872"/>
              <a:ext cx="24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24" name="Line 96"/>
            <p:cNvSpPr>
              <a:spLocks noChangeShapeType="1"/>
            </p:cNvSpPr>
            <p:nvPr/>
          </p:nvSpPr>
          <p:spPr bwMode="auto">
            <a:xfrm>
              <a:off x="3600" y="1872"/>
              <a:ext cx="0" cy="144"/>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625" name="Group 97"/>
          <p:cNvGrpSpPr>
            <a:grpSpLocks/>
          </p:cNvGrpSpPr>
          <p:nvPr/>
        </p:nvGrpSpPr>
        <p:grpSpPr bwMode="auto">
          <a:xfrm>
            <a:off x="7543800" y="5486400"/>
            <a:ext cx="381000" cy="228600"/>
            <a:chOff x="3360" y="1872"/>
            <a:chExt cx="240" cy="144"/>
          </a:xfrm>
        </p:grpSpPr>
        <p:sp>
          <p:nvSpPr>
            <p:cNvPr id="22626" name="Line 98"/>
            <p:cNvSpPr>
              <a:spLocks noChangeShapeType="1"/>
            </p:cNvSpPr>
            <p:nvPr/>
          </p:nvSpPr>
          <p:spPr bwMode="auto">
            <a:xfrm>
              <a:off x="3360" y="1872"/>
              <a:ext cx="24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27" name="Line 99"/>
            <p:cNvSpPr>
              <a:spLocks noChangeShapeType="1"/>
            </p:cNvSpPr>
            <p:nvPr/>
          </p:nvSpPr>
          <p:spPr bwMode="auto">
            <a:xfrm>
              <a:off x="3600" y="1872"/>
              <a:ext cx="0" cy="144"/>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628" name="Group 100"/>
          <p:cNvGrpSpPr>
            <a:grpSpLocks/>
          </p:cNvGrpSpPr>
          <p:nvPr/>
        </p:nvGrpSpPr>
        <p:grpSpPr bwMode="auto">
          <a:xfrm>
            <a:off x="8229600" y="5867400"/>
            <a:ext cx="381000" cy="228600"/>
            <a:chOff x="3360" y="1872"/>
            <a:chExt cx="240" cy="144"/>
          </a:xfrm>
        </p:grpSpPr>
        <p:sp>
          <p:nvSpPr>
            <p:cNvPr id="22629" name="Line 101"/>
            <p:cNvSpPr>
              <a:spLocks noChangeShapeType="1"/>
            </p:cNvSpPr>
            <p:nvPr/>
          </p:nvSpPr>
          <p:spPr bwMode="auto">
            <a:xfrm>
              <a:off x="3360" y="1872"/>
              <a:ext cx="24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0" name="Line 102"/>
            <p:cNvSpPr>
              <a:spLocks noChangeShapeType="1"/>
            </p:cNvSpPr>
            <p:nvPr/>
          </p:nvSpPr>
          <p:spPr bwMode="auto">
            <a:xfrm>
              <a:off x="3600" y="1872"/>
              <a:ext cx="0" cy="144"/>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644" name="Text Box 116"/>
          <p:cNvSpPr txBox="1">
            <a:spLocks noChangeArrowheads="1"/>
          </p:cNvSpPr>
          <p:nvPr/>
        </p:nvSpPr>
        <p:spPr bwMode="auto">
          <a:xfrm>
            <a:off x="8686800" y="2743201"/>
            <a:ext cx="693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rPr>
              <a:t>A0</a:t>
            </a:r>
            <a:r>
              <a:rPr kumimoji="1" lang="zh-CN" altLang="en-US" b="1">
                <a:latin typeface="Times New Roman" panose="02020603050405020304" pitchFamily="18" charset="0"/>
              </a:rPr>
              <a:t>图</a:t>
            </a:r>
          </a:p>
        </p:txBody>
      </p:sp>
      <p:sp>
        <p:nvSpPr>
          <p:cNvPr id="22645" name="Text Box 117"/>
          <p:cNvSpPr txBox="1">
            <a:spLocks noChangeArrowheads="1"/>
          </p:cNvSpPr>
          <p:nvPr/>
        </p:nvSpPr>
        <p:spPr bwMode="auto">
          <a:xfrm>
            <a:off x="8915400" y="4876801"/>
            <a:ext cx="693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rPr>
              <a:t>A3</a:t>
            </a:r>
            <a:r>
              <a:rPr kumimoji="1" lang="zh-CN" altLang="en-US" b="1">
                <a:latin typeface="Times New Roman" panose="02020603050405020304" pitchFamily="18" charset="0"/>
              </a:rPr>
              <a:t>图</a:t>
            </a:r>
          </a:p>
        </p:txBody>
      </p:sp>
    </p:spTree>
    <p:extLst>
      <p:ext uri="{BB962C8B-B14F-4D97-AF65-F5344CB8AC3E}">
        <p14:creationId xmlns:p14="http://schemas.microsoft.com/office/powerpoint/2010/main" val="1260440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1.1.5 </a:t>
            </a:r>
            <a:r>
              <a:rPr lang="zh-CN" altLang="en-US" dirty="0">
                <a:latin typeface="仿宋" panose="02010609060101010101" pitchFamily="49" charset="-122"/>
                <a:ea typeface="仿宋" panose="02010609060101010101" pitchFamily="49" charset="-122"/>
              </a:rPr>
              <a:t>模型与</a:t>
            </a:r>
            <a:r>
              <a:rPr lang="zh-CN" altLang="en-US" dirty="0" smtClean="0">
                <a:latin typeface="仿宋" panose="02010609060101010101" pitchFamily="49" charset="-122"/>
                <a:ea typeface="仿宋" panose="02010609060101010101" pitchFamily="49" charset="-122"/>
              </a:rPr>
              <a:t>仿真</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系统仿真技术实质上就是建立</a:t>
            </a:r>
            <a:r>
              <a:rPr lang="zh-CN" altLang="en-US" dirty="0">
                <a:latin typeface="仿宋" panose="02010609060101010101" pitchFamily="49" charset="-122"/>
                <a:ea typeface="仿宋" panose="02010609060101010101" pitchFamily="49" charset="-122"/>
              </a:rPr>
              <a:t>仿真模型和</a:t>
            </a:r>
            <a:r>
              <a:rPr lang="zh-CN" altLang="en-US" dirty="0" smtClean="0">
                <a:latin typeface="仿宋" panose="02010609060101010101" pitchFamily="49" charset="-122"/>
                <a:ea typeface="仿宋" panose="02010609060101010101" pitchFamily="49" charset="-122"/>
              </a:rPr>
              <a:t>进行仿真实验的技术。系统仿真</a:t>
            </a:r>
            <a:r>
              <a:rPr lang="zh-CN" altLang="en-US" dirty="0">
                <a:latin typeface="仿宋" panose="02010609060101010101" pitchFamily="49" charset="-122"/>
                <a:ea typeface="仿宋" panose="02010609060101010101" pitchFamily="49" charset="-122"/>
              </a:rPr>
              <a:t>是一</a:t>
            </a:r>
            <a:r>
              <a:rPr lang="zh-CN" altLang="en-US" dirty="0" smtClean="0">
                <a:latin typeface="仿宋" panose="02010609060101010101" pitchFamily="49" charset="-122"/>
                <a:ea typeface="仿宋" panose="02010609060101010101" pitchFamily="49" charset="-122"/>
              </a:rPr>
              <a:t>种用能 </a:t>
            </a:r>
            <a:r>
              <a:rPr lang="zh-CN" altLang="en-US" dirty="0">
                <a:latin typeface="仿宋" panose="02010609060101010101" pitchFamily="49" charset="-122"/>
                <a:ea typeface="仿宋" panose="02010609060101010101" pitchFamily="49" charset="-122"/>
              </a:rPr>
              <a:t>代表所</a:t>
            </a:r>
            <a:r>
              <a:rPr lang="zh-CN" altLang="en-US" dirty="0" smtClean="0">
                <a:latin typeface="仿宋" panose="02010609060101010101" pitchFamily="49" charset="-122"/>
                <a:ea typeface="仿宋" panose="02010609060101010101" pitchFamily="49" charset="-122"/>
              </a:rPr>
              <a:t>研究系统</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模型，结合环境（实际的或</a:t>
            </a:r>
            <a:r>
              <a:rPr lang="zh-CN" altLang="en-US" dirty="0">
                <a:latin typeface="仿宋" panose="02010609060101010101" pitchFamily="49" charset="-122"/>
                <a:ea typeface="仿宋" panose="02010609060101010101" pitchFamily="49" charset="-122"/>
              </a:rPr>
              <a:t>模拟</a:t>
            </a:r>
            <a:r>
              <a:rPr lang="zh-CN" altLang="en-US" dirty="0" smtClean="0">
                <a:latin typeface="仿宋" panose="02010609060101010101" pitchFamily="49" charset="-122"/>
                <a:ea typeface="仿宋" panose="02010609060101010101" pitchFamily="49" charset="-122"/>
              </a:rPr>
              <a:t>的）条件进行研究、分析和实验的方法。 </a:t>
            </a:r>
            <a:r>
              <a:rPr lang="zh-CN" altLang="en-US" dirty="0">
                <a:latin typeface="仿宋" panose="02010609060101010101" pitchFamily="49" charset="-122"/>
                <a:ea typeface="仿宋" panose="02010609060101010101" pitchFamily="49" charset="-122"/>
              </a:rPr>
              <a:t>它作为</a:t>
            </a:r>
            <a:r>
              <a:rPr lang="zh-CN" altLang="en-US" dirty="0" smtClean="0">
                <a:latin typeface="仿宋" panose="02010609060101010101" pitchFamily="49" charset="-122"/>
                <a:ea typeface="仿宋" panose="02010609060101010101" pitchFamily="49" charset="-122"/>
              </a:rPr>
              <a:t>一种研究</a:t>
            </a:r>
            <a:r>
              <a:rPr lang="zh-CN" altLang="en-US" dirty="0">
                <a:latin typeface="仿宋" panose="02010609060101010101" pitchFamily="49" charset="-122"/>
                <a:ea typeface="仿宋" panose="02010609060101010101" pitchFamily="49" charset="-122"/>
              </a:rPr>
              <a:t>方法和</a:t>
            </a:r>
            <a:r>
              <a:rPr lang="zh-CN" altLang="en-US" dirty="0" smtClean="0">
                <a:latin typeface="仿宋" panose="02010609060101010101" pitchFamily="49" charset="-122"/>
                <a:ea typeface="仿宋" panose="02010609060101010101" pitchFamily="49" charset="-122"/>
              </a:rPr>
              <a:t>实验技术直接应用于系统研究，</a:t>
            </a:r>
            <a:r>
              <a:rPr lang="zh-CN" altLang="en-US" dirty="0">
                <a:latin typeface="仿宋" panose="02010609060101010101" pitchFamily="49" charset="-122"/>
                <a:ea typeface="仿宋" panose="02010609060101010101" pitchFamily="49" charset="-122"/>
              </a:rPr>
              <a:t>是</a:t>
            </a:r>
            <a:r>
              <a:rPr lang="zh-CN" altLang="en-US" dirty="0" smtClean="0">
                <a:latin typeface="仿宋" panose="02010609060101010101" pitchFamily="49" charset="-122"/>
                <a:ea typeface="仿宋" panose="02010609060101010101" pitchFamily="49" charset="-122"/>
              </a:rPr>
              <a:t>一种利用相似与类比的关系来间接研究事物的方法。</a:t>
            </a:r>
            <a:r>
              <a:rPr lang="zh-CN" altLang="en-US" dirty="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系统仿真过程包括</a:t>
            </a:r>
            <a:r>
              <a:rPr lang="zh-CN" altLang="en-US" dirty="0">
                <a:latin typeface="仿宋" panose="02010609060101010101" pitchFamily="49" charset="-122"/>
                <a:ea typeface="仿宋" panose="02010609060101010101" pitchFamily="49" charset="-122"/>
              </a:rPr>
              <a:t>三</a:t>
            </a:r>
            <a:r>
              <a:rPr lang="zh-CN" altLang="en-US" dirty="0" smtClean="0">
                <a:latin typeface="仿宋" panose="02010609060101010101" pitchFamily="49" charset="-122"/>
                <a:ea typeface="仿宋" panose="02010609060101010101" pitchFamily="49" charset="-122"/>
              </a:rPr>
              <a:t>个要素：建模、</a:t>
            </a:r>
            <a:r>
              <a:rPr lang="zh-CN" altLang="en-US" dirty="0">
                <a:latin typeface="仿宋" panose="02010609060101010101" pitchFamily="49" charset="-122"/>
                <a:ea typeface="仿宋" panose="02010609060101010101" pitchFamily="49" charset="-122"/>
              </a:rPr>
              <a:t>建立</a:t>
            </a:r>
            <a:r>
              <a:rPr lang="zh-CN" altLang="en-US" dirty="0" smtClean="0">
                <a:latin typeface="仿宋" panose="02010609060101010101" pitchFamily="49" charset="-122"/>
                <a:ea typeface="仿宋" panose="02010609060101010101" pitchFamily="49" charset="-122"/>
              </a:rPr>
              <a:t>仿真模型和仿真实验。</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思考：系统仿真软件有哪些？ </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2629052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176463" y="304801"/>
            <a:ext cx="4146550" cy="747713"/>
          </a:xfrm>
        </p:spPr>
        <p:txBody>
          <a:bodyPr/>
          <a:lstStyle/>
          <a:p>
            <a:r>
              <a:rPr lang="en-US" altLang="zh-CN" sz="3400"/>
              <a:t>IDEF0</a:t>
            </a:r>
            <a:r>
              <a:rPr lang="zh-CN" altLang="en-US" sz="3400"/>
              <a:t>分解说明</a:t>
            </a:r>
          </a:p>
        </p:txBody>
      </p:sp>
      <p:sp>
        <p:nvSpPr>
          <p:cNvPr id="24579" name="Rectangle 3"/>
          <p:cNvSpPr>
            <a:spLocks noGrp="1" noChangeArrowheads="1"/>
          </p:cNvSpPr>
          <p:nvPr>
            <p:ph type="body" idx="1"/>
          </p:nvPr>
        </p:nvSpPr>
        <p:spPr>
          <a:xfrm>
            <a:off x="1146110" y="1553548"/>
            <a:ext cx="4495800" cy="4572000"/>
          </a:xfrm>
        </p:spPr>
        <p:txBody>
          <a:bodyPr/>
          <a:lstStyle/>
          <a:p>
            <a:pPr>
              <a:lnSpc>
                <a:spcPct val="90000"/>
              </a:lnSpc>
            </a:pPr>
            <a:r>
              <a:rPr lang="zh-CN" altLang="en-US" sz="2600" dirty="0"/>
              <a:t>无论如何分解，在每一层和每个模块上下左右的</a:t>
            </a:r>
            <a:r>
              <a:rPr lang="en-US" altLang="zh-CN" sz="2600" dirty="0"/>
              <a:t>ICOM</a:t>
            </a:r>
            <a:r>
              <a:rPr lang="zh-CN" altLang="en-US" sz="2600" dirty="0"/>
              <a:t>必须一致 。即有开端的边界箭头一定与父图中父盒户的箭头一致。</a:t>
            </a:r>
          </a:p>
          <a:p>
            <a:pPr>
              <a:lnSpc>
                <a:spcPct val="90000"/>
              </a:lnSpc>
            </a:pPr>
            <a:r>
              <a:rPr lang="zh-CN" altLang="en-US" sz="2600" dirty="0"/>
              <a:t>把子图中每个边界箭头的开端分别用字母</a:t>
            </a:r>
            <a:r>
              <a:rPr lang="en-US" altLang="zh-CN" sz="2600" dirty="0"/>
              <a:t>I,C,O,M</a:t>
            </a:r>
            <a:r>
              <a:rPr lang="zh-CN" altLang="en-US" sz="2600" dirty="0"/>
              <a:t>来标明是父盒子的输入、控制、输出及机制。再用一数字表示父盒子上箭头的相对位置，见右图</a:t>
            </a:r>
            <a:r>
              <a:rPr lang="en-US" altLang="zh-CN" sz="2600" dirty="0"/>
              <a:t>C1</a:t>
            </a:r>
          </a:p>
        </p:txBody>
      </p:sp>
      <p:graphicFrame>
        <p:nvGraphicFramePr>
          <p:cNvPr id="24624" name="Object 48"/>
          <p:cNvGraphicFramePr>
            <a:graphicFrameLocks noChangeAspect="1"/>
          </p:cNvGraphicFramePr>
          <p:nvPr/>
        </p:nvGraphicFramePr>
        <p:xfrm>
          <a:off x="6172201" y="381001"/>
          <a:ext cx="4278313" cy="5986463"/>
        </p:xfrm>
        <a:graphic>
          <a:graphicData uri="http://schemas.openxmlformats.org/presentationml/2006/ole">
            <mc:AlternateContent xmlns:mc="http://schemas.openxmlformats.org/markup-compatibility/2006">
              <mc:Choice xmlns:v="urn:schemas-microsoft-com:vml" Requires="v">
                <p:oleObj spid="_x0000_s1123" name="位图图像" r:id="rId4" imgW="3219899" imgH="4505954" progId="Paint.Picture">
                  <p:embed/>
                </p:oleObj>
              </mc:Choice>
              <mc:Fallback>
                <p:oleObj name="位图图像" r:id="rId4" imgW="3219899" imgH="4505954" progId="Paint.Picture">
                  <p:embed/>
                  <p:pic>
                    <p:nvPicPr>
                      <p:cNvPr id="24624"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381001"/>
                        <a:ext cx="4278313" cy="598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980674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结点树：</a:t>
            </a:r>
          </a:p>
        </p:txBody>
      </p:sp>
      <p:graphicFrame>
        <p:nvGraphicFramePr>
          <p:cNvPr id="28677" name="Object 5"/>
          <p:cNvGraphicFramePr>
            <a:graphicFrameLocks noChangeAspect="1"/>
          </p:cNvGraphicFramePr>
          <p:nvPr/>
        </p:nvGraphicFramePr>
        <p:xfrm>
          <a:off x="1752600" y="1981201"/>
          <a:ext cx="7543800" cy="4360863"/>
        </p:xfrm>
        <a:graphic>
          <a:graphicData uri="http://schemas.openxmlformats.org/presentationml/2006/ole">
            <mc:AlternateContent xmlns:mc="http://schemas.openxmlformats.org/markup-compatibility/2006">
              <mc:Choice xmlns:v="urn:schemas-microsoft-com:vml" Requires="v">
                <p:oleObj spid="_x0000_s2147" name="位图图像" r:id="rId3" imgW="5485714" imgH="3172268" progId="Paint.Picture">
                  <p:embed/>
                </p:oleObj>
              </mc:Choice>
              <mc:Fallback>
                <p:oleObj name="位图图像" r:id="rId3" imgW="5485714" imgH="3172268" progId="Paint.Picture">
                  <p:embed/>
                  <p:pic>
                    <p:nvPicPr>
                      <p:cNvPr id="2867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81201"/>
                        <a:ext cx="7543800" cy="436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6"/>
          <p:cNvSpPr>
            <a:spLocks noChangeArrowheads="1"/>
          </p:cNvSpPr>
          <p:nvPr/>
        </p:nvSpPr>
        <p:spPr bwMode="auto">
          <a:xfrm>
            <a:off x="5943601" y="304800"/>
            <a:ext cx="549063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dirty="0">
                <a:latin typeface="Tahoma" panose="020B0604030504040204" pitchFamily="34" charset="0"/>
              </a:rPr>
              <a:t>结点号是由盒子的编号推导出来的。活动图的所有结点号都用字母</a:t>
            </a:r>
            <a:r>
              <a:rPr kumimoji="1" lang="en-US" altLang="zh-CN" sz="2400" dirty="0">
                <a:latin typeface="Tahoma" panose="020B0604030504040204" pitchFamily="34" charset="0"/>
              </a:rPr>
              <a:t>A</a:t>
            </a:r>
            <a:r>
              <a:rPr kumimoji="1" lang="zh-CN" altLang="en-US" sz="2400" dirty="0">
                <a:latin typeface="Tahoma" panose="020B0604030504040204" pitchFamily="34" charset="0"/>
              </a:rPr>
              <a:t>开头。最顶层图形为</a:t>
            </a:r>
            <a:r>
              <a:rPr kumimoji="1" lang="en-US" altLang="zh-CN" sz="2400" dirty="0">
                <a:latin typeface="Tahoma" panose="020B0604030504040204" pitchFamily="34" charset="0"/>
              </a:rPr>
              <a:t>A0</a:t>
            </a:r>
            <a:r>
              <a:rPr kumimoji="1" lang="zh-CN" altLang="en-US" sz="2400" dirty="0">
                <a:latin typeface="Tahoma" panose="020B0604030504040204" pitchFamily="34" charset="0"/>
              </a:rPr>
              <a:t>图，在</a:t>
            </a:r>
            <a:r>
              <a:rPr kumimoji="1" lang="en-US" altLang="zh-CN" sz="2400" dirty="0">
                <a:latin typeface="Tahoma" panose="020B0604030504040204" pitchFamily="34" charset="0"/>
              </a:rPr>
              <a:t>A0</a:t>
            </a:r>
            <a:r>
              <a:rPr kumimoji="1" lang="zh-CN" altLang="en-US" sz="2400" dirty="0">
                <a:latin typeface="Tahoma" panose="020B0604030504040204" pitchFamily="34" charset="0"/>
              </a:rPr>
              <a:t>以上只用一个盒子来代表系统内外关系的图，编号为</a:t>
            </a:r>
            <a:r>
              <a:rPr kumimoji="1" lang="en-US" altLang="zh-CN" sz="2400" dirty="0">
                <a:latin typeface="Tahoma" panose="020B0604030504040204" pitchFamily="34" charset="0"/>
              </a:rPr>
              <a:t>A</a:t>
            </a:r>
            <a:r>
              <a:rPr kumimoji="1" lang="en-US" altLang="zh-CN" sz="2400" dirty="0">
                <a:latin typeface="Times New Roman" panose="02020603050405020304" pitchFamily="18" charset="0"/>
              </a:rPr>
              <a:t>—</a:t>
            </a:r>
            <a:r>
              <a:rPr kumimoji="1" lang="en-US" altLang="zh-CN" sz="2400" dirty="0">
                <a:latin typeface="Tahoma" panose="020B0604030504040204" pitchFamily="34" charset="0"/>
              </a:rPr>
              <a:t>0</a:t>
            </a:r>
            <a:r>
              <a:rPr kumimoji="1" lang="zh-CN" altLang="en-US" sz="2400" dirty="0">
                <a:latin typeface="Tahoma" panose="020B0604030504040204" pitchFamily="34" charset="0"/>
              </a:rPr>
              <a:t>。</a:t>
            </a:r>
            <a:r>
              <a:rPr kumimoji="1" lang="en-US" altLang="zh-CN" sz="2400" dirty="0">
                <a:latin typeface="Tahoma" panose="020B0604030504040204" pitchFamily="34" charset="0"/>
              </a:rPr>
              <a:t>(</a:t>
            </a:r>
            <a:r>
              <a:rPr kumimoji="1" lang="zh-CN" altLang="en-US" sz="2400" dirty="0">
                <a:latin typeface="Tahoma" panose="020B0604030504040204" pitchFamily="34" charset="0"/>
              </a:rPr>
              <a:t>读作</a:t>
            </a:r>
            <a:r>
              <a:rPr kumimoji="1" lang="zh-CN" altLang="en-US" sz="2400" dirty="0">
                <a:latin typeface="Times New Roman" panose="02020603050405020304" pitchFamily="18" charset="0"/>
              </a:rPr>
              <a:t>“</a:t>
            </a:r>
            <a:r>
              <a:rPr kumimoji="1" lang="en-US" altLang="zh-CN" sz="2400" dirty="0">
                <a:latin typeface="Tahoma" panose="020B0604030504040204" pitchFamily="34" charset="0"/>
              </a:rPr>
              <a:t>A</a:t>
            </a:r>
            <a:r>
              <a:rPr kumimoji="1" lang="zh-CN" altLang="en-US" sz="2400" dirty="0">
                <a:latin typeface="Tahoma" panose="020B0604030504040204" pitchFamily="34" charset="0"/>
              </a:rPr>
              <a:t>减</a:t>
            </a:r>
            <a:r>
              <a:rPr kumimoji="1" lang="en-US" altLang="zh-CN" sz="2400" dirty="0">
                <a:latin typeface="Tahoma" panose="020B0604030504040204" pitchFamily="34" charset="0"/>
              </a:rPr>
              <a:t>0</a:t>
            </a:r>
            <a:r>
              <a:rPr kumimoji="1" lang="en-US" altLang="zh-CN" sz="2400" dirty="0">
                <a:latin typeface="Times New Roman" panose="02020603050405020304" pitchFamily="18" charset="0"/>
              </a:rPr>
              <a:t>”</a:t>
            </a:r>
            <a:r>
              <a:rPr kumimoji="1" lang="zh-CN" altLang="en-US" sz="2400" dirty="0">
                <a:latin typeface="Tahoma" panose="020B0604030504040204" pitchFamily="34" charset="0"/>
              </a:rPr>
              <a:t>，必要时还可有</a:t>
            </a:r>
            <a:r>
              <a:rPr kumimoji="1" lang="en-US" altLang="zh-CN" sz="2400" dirty="0">
                <a:latin typeface="Tahoma" panose="020B0604030504040204" pitchFamily="34" charset="0"/>
              </a:rPr>
              <a:t>A</a:t>
            </a:r>
            <a:r>
              <a:rPr kumimoji="1" lang="zh-CN" altLang="en-US" sz="2400" dirty="0">
                <a:latin typeface="Tahoma" panose="020B0604030504040204" pitchFamily="34" charset="0"/>
              </a:rPr>
              <a:t>一</a:t>
            </a:r>
            <a:r>
              <a:rPr kumimoji="1" lang="en-US" altLang="zh-CN" sz="2400" dirty="0">
                <a:latin typeface="Tahoma" panose="020B0604030504040204" pitchFamily="34" charset="0"/>
              </a:rPr>
              <a:t>1</a:t>
            </a:r>
            <a:r>
              <a:rPr kumimoji="1" lang="zh-CN" altLang="en-US" sz="2400" dirty="0">
                <a:latin typeface="Tahoma" panose="020B0604030504040204" pitchFamily="34" charset="0"/>
              </a:rPr>
              <a:t>，</a:t>
            </a:r>
            <a:r>
              <a:rPr kumimoji="1" lang="en-US" altLang="zh-CN" sz="2400" dirty="0">
                <a:latin typeface="Tahoma" panose="020B0604030504040204" pitchFamily="34" charset="0"/>
              </a:rPr>
              <a:t>A</a:t>
            </a:r>
            <a:r>
              <a:rPr kumimoji="1" lang="zh-CN" altLang="en-US" sz="2400" dirty="0">
                <a:latin typeface="Tahoma" panose="020B0604030504040204" pitchFamily="34" charset="0"/>
              </a:rPr>
              <a:t>一</a:t>
            </a:r>
            <a:r>
              <a:rPr kumimoji="1" lang="en-US" altLang="zh-CN" sz="2400" dirty="0">
                <a:latin typeface="Tahoma" panose="020B0604030504040204" pitchFamily="34" charset="0"/>
              </a:rPr>
              <a:t>2</a:t>
            </a:r>
            <a:r>
              <a:rPr kumimoji="1" lang="zh-CN" altLang="en-US" sz="2400" dirty="0">
                <a:latin typeface="Tahoma" panose="020B0604030504040204" pitchFamily="34" charset="0"/>
              </a:rPr>
              <a:t>）。</a:t>
            </a:r>
          </a:p>
        </p:txBody>
      </p:sp>
    </p:spTree>
    <p:extLst>
      <p:ext uri="{BB962C8B-B14F-4D97-AF65-F5344CB8AC3E}">
        <p14:creationId xmlns:p14="http://schemas.microsoft.com/office/powerpoint/2010/main" val="42652784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362200" y="381000"/>
            <a:ext cx="7793038" cy="1143000"/>
          </a:xfrm>
        </p:spPr>
        <p:txBody>
          <a:bodyPr/>
          <a:lstStyle/>
          <a:p>
            <a:r>
              <a:rPr lang="zh-CN" altLang="en-US"/>
              <a:t>应用举例：</a:t>
            </a:r>
            <a:br>
              <a:rPr lang="zh-CN" altLang="en-US"/>
            </a:br>
            <a:r>
              <a:rPr lang="zh-CN" altLang="en-US" sz="2500">
                <a:latin typeface="黑体" panose="02010609060101010101" pitchFamily="49" charset="-122"/>
              </a:rPr>
              <a:t>基于</a:t>
            </a:r>
            <a:r>
              <a:rPr lang="en-US" altLang="zh-CN" sz="2500">
                <a:latin typeface="黑体" panose="02010609060101010101" pitchFamily="49" charset="-122"/>
              </a:rPr>
              <a:t>ASP</a:t>
            </a:r>
            <a:r>
              <a:rPr lang="zh-CN" altLang="en-US" sz="2500">
                <a:latin typeface="黑体" panose="02010609060101010101" pitchFamily="49" charset="-122"/>
              </a:rPr>
              <a:t>虚拟企业构建过程的</a:t>
            </a:r>
            <a:r>
              <a:rPr lang="en-US" altLang="zh-CN" sz="2500">
                <a:latin typeface="黑体" panose="02010609060101010101" pitchFamily="49" charset="-122"/>
              </a:rPr>
              <a:t>IDEFO</a:t>
            </a:r>
            <a:r>
              <a:rPr lang="zh-CN" altLang="en-US" sz="2500">
                <a:latin typeface="黑体" panose="02010609060101010101" pitchFamily="49" charset="-122"/>
              </a:rPr>
              <a:t>模型</a:t>
            </a:r>
          </a:p>
        </p:txBody>
      </p:sp>
      <p:pic>
        <p:nvPicPr>
          <p:cNvPr id="27653"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38401" y="2743200"/>
            <a:ext cx="7356475" cy="41148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7655" name="Rectangle 7"/>
          <p:cNvSpPr>
            <a:spLocks noChangeArrowheads="1"/>
          </p:cNvSpPr>
          <p:nvPr/>
        </p:nvSpPr>
        <p:spPr bwMode="auto">
          <a:xfrm>
            <a:off x="2743200" y="1768476"/>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黑体" panose="02010609060101010101" pitchFamily="49" charset="-122"/>
                <a:ea typeface="黑体" panose="02010609060101010101" pitchFamily="49" charset="-122"/>
              </a:rPr>
              <a:t>IDEFO</a:t>
            </a:r>
            <a:r>
              <a:rPr kumimoji="1" lang="zh-CN" altLang="en-US" sz="2400">
                <a:latin typeface="黑体" panose="02010609060101010101" pitchFamily="49" charset="-122"/>
                <a:ea typeface="黑体" panose="02010609060101010101" pitchFamily="49" charset="-122"/>
              </a:rPr>
              <a:t>在建模的开始，先定义系统的内外关系和来龙去脉。用一个盒子及其接口箭头来表示，确定了系统范围。</a:t>
            </a:r>
          </a:p>
        </p:txBody>
      </p:sp>
    </p:spTree>
    <p:extLst>
      <p:ext uri="{BB962C8B-B14F-4D97-AF65-F5344CB8AC3E}">
        <p14:creationId xmlns:p14="http://schemas.microsoft.com/office/powerpoint/2010/main" val="8654003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p:cNvPicPr>
            <a:picLocks noGrp="1" noChangeAspect="1" noChangeArrowheads="1"/>
          </p:cNvPicPr>
          <p:nvPr>
            <p:ph type="dgm" idx="1"/>
          </p:nvPr>
        </p:nvPicPr>
        <p:blipFill>
          <a:blip r:embed="rId2">
            <a:extLst>
              <a:ext uri="{28A0092B-C50C-407E-A947-70E740481C1C}">
                <a14:useLocalDpi xmlns:a14="http://schemas.microsoft.com/office/drawing/2010/main" val="0"/>
              </a:ext>
            </a:extLst>
          </a:blip>
          <a:srcRect/>
          <a:stretch>
            <a:fillRect/>
          </a:stretch>
        </p:blipFill>
        <p:spPr>
          <a:xfrm>
            <a:off x="1524000" y="0"/>
            <a:ext cx="8991600" cy="68087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9704" name="AutoShape 8"/>
          <p:cNvSpPr>
            <a:spLocks noChangeArrowheads="1"/>
          </p:cNvSpPr>
          <p:nvPr/>
        </p:nvSpPr>
        <p:spPr bwMode="auto">
          <a:xfrm>
            <a:off x="1905000" y="4191000"/>
            <a:ext cx="1752600" cy="990600"/>
          </a:xfrm>
          <a:prstGeom prst="wedgeRoundRectCallout">
            <a:avLst>
              <a:gd name="adj1" fmla="val 157606"/>
              <a:gd name="adj2" fmla="val 19406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a:solidFill>
                  <a:schemeClr val="tx2"/>
                </a:solidFill>
                <a:latin typeface="黑体" panose="02010609060101010101" pitchFamily="49" charset="-122"/>
                <a:ea typeface="黑体" panose="02010609060101010101" pitchFamily="49" charset="-122"/>
              </a:rPr>
              <a:t>基于</a:t>
            </a:r>
            <a:r>
              <a:rPr kumimoji="1" lang="en-US" altLang="zh-CN" sz="2400" b="1">
                <a:solidFill>
                  <a:schemeClr val="tx2"/>
                </a:solidFill>
                <a:latin typeface="黑体" panose="02010609060101010101" pitchFamily="49" charset="-122"/>
                <a:ea typeface="黑体" panose="02010609060101010101" pitchFamily="49" charset="-122"/>
              </a:rPr>
              <a:t>ASP</a:t>
            </a:r>
            <a:r>
              <a:rPr kumimoji="1" lang="zh-CN" altLang="en-US" sz="2400" b="1">
                <a:solidFill>
                  <a:schemeClr val="tx2"/>
                </a:solidFill>
                <a:latin typeface="黑体" panose="02010609060101010101" pitchFamily="49" charset="-122"/>
                <a:ea typeface="黑体" panose="02010609060101010101" pitchFamily="49" charset="-122"/>
              </a:rPr>
              <a:t>的虚拟企业</a:t>
            </a:r>
            <a:endParaRPr kumimoji="1" lang="zh-CN" altLang="en-US" sz="2400" b="1">
              <a:solidFill>
                <a:schemeClr val="tx2"/>
              </a:solidFill>
              <a:latin typeface="Tahoma" panose="020B0604030504040204" pitchFamily="34" charset="0"/>
            </a:endParaRPr>
          </a:p>
        </p:txBody>
      </p:sp>
    </p:spTree>
    <p:extLst>
      <p:ext uri="{BB962C8B-B14F-4D97-AF65-F5344CB8AC3E}">
        <p14:creationId xmlns:p14="http://schemas.microsoft.com/office/powerpoint/2010/main" val="10842933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9238"/>
            <a:ext cx="8839200" cy="648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AutoShape 3"/>
          <p:cNvSpPr>
            <a:spLocks noChangeArrowheads="1"/>
          </p:cNvSpPr>
          <p:nvPr/>
        </p:nvSpPr>
        <p:spPr bwMode="auto">
          <a:xfrm>
            <a:off x="2743200" y="4572000"/>
            <a:ext cx="3124200" cy="990600"/>
          </a:xfrm>
          <a:prstGeom prst="wedgeRoundRectCallout">
            <a:avLst>
              <a:gd name="adj1" fmla="val 30032"/>
              <a:gd name="adj2" fmla="val 14599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000">
                <a:latin typeface="黑体" panose="02010609060101010101" pitchFamily="49" charset="-122"/>
                <a:ea typeface="黑体" panose="02010609060101010101" pitchFamily="49" charset="-122"/>
              </a:rPr>
              <a:t>通过</a:t>
            </a:r>
            <a:r>
              <a:rPr kumimoji="1" lang="en-US" altLang="zh-CN" sz="2000">
                <a:latin typeface="黑体" panose="02010609060101010101" pitchFamily="49" charset="-122"/>
                <a:ea typeface="黑体" panose="02010609060101010101" pitchFamily="49" charset="-122"/>
              </a:rPr>
              <a:t>ASP</a:t>
            </a:r>
            <a:r>
              <a:rPr kumimoji="1" lang="zh-CN" altLang="en-US" sz="2000">
                <a:latin typeface="黑体" panose="02010609060101010101" pitchFamily="49" charset="-122"/>
                <a:ea typeface="黑体" panose="02010609060101010101" pitchFamily="49" charset="-122"/>
              </a:rPr>
              <a:t>寻求伙伴及其虚拟企业框架的初步建立</a:t>
            </a:r>
            <a:endParaRPr kumimoji="1" lang="zh-CN" altLang="en-US" sz="2000">
              <a:latin typeface="Tahoma" panose="020B0604030504040204" pitchFamily="34" charset="0"/>
            </a:endParaRPr>
          </a:p>
        </p:txBody>
      </p:sp>
    </p:spTree>
    <p:extLst>
      <p:ext uri="{BB962C8B-B14F-4D97-AF65-F5344CB8AC3E}">
        <p14:creationId xmlns:p14="http://schemas.microsoft.com/office/powerpoint/2010/main" val="36242153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ChangeArrowheads="1"/>
          </p:cNvSpPr>
          <p:nvPr/>
        </p:nvSpPr>
        <p:spPr bwMode="auto">
          <a:xfrm>
            <a:off x="1919289" y="188913"/>
            <a:ext cx="604678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1pPr>
            <a:lvl2pPr>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fontAlgn="base">
              <a:spcBef>
                <a:spcPct val="0"/>
              </a:spcBef>
              <a:spcAft>
                <a:spcPct val="0"/>
              </a:spcAft>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fontAlgn="base">
              <a:spcBef>
                <a:spcPct val="0"/>
              </a:spcBef>
              <a:spcAft>
                <a:spcPct val="0"/>
              </a:spcAft>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fontAlgn="base">
              <a:spcBef>
                <a:spcPct val="0"/>
              </a:spcBef>
              <a:spcAft>
                <a:spcPct val="0"/>
              </a:spcAft>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fontAlgn="base">
              <a:spcBef>
                <a:spcPct val="0"/>
              </a:spcBef>
              <a:spcAft>
                <a:spcPct val="0"/>
              </a:spcAft>
              <a:defRPr sz="3800" b="1">
                <a:solidFill>
                  <a:srgbClr val="000099"/>
                </a:solidFill>
                <a:effectLst>
                  <a:outerShdw blurRad="38100" dist="38100" dir="2700000" algn="tl">
                    <a:srgbClr val="C0C0C0"/>
                  </a:outerShdw>
                </a:effectLst>
                <a:latin typeface="Verdana" panose="020B0604030504040204" pitchFamily="34" charset="0"/>
                <a:ea typeface="宋体" panose="02010600030101010101" pitchFamily="2" charset="-122"/>
              </a:defRPr>
            </a:lvl9pPr>
          </a:lstStyle>
          <a:p>
            <a:r>
              <a:rPr lang="en-US" altLang="zh-CN" sz="3000" b="0"/>
              <a:t>IDEF0</a:t>
            </a:r>
            <a:r>
              <a:rPr lang="zh-CN" altLang="en-US" sz="3000" b="0"/>
              <a:t>应用举例</a:t>
            </a:r>
            <a:r>
              <a:rPr lang="en-US" altLang="zh-CN" sz="3000" b="0"/>
              <a:t>2</a:t>
            </a:r>
          </a:p>
        </p:txBody>
      </p:sp>
      <p:grpSp>
        <p:nvGrpSpPr>
          <p:cNvPr id="32782" name="Group 14"/>
          <p:cNvGrpSpPr>
            <a:grpSpLocks/>
          </p:cNvGrpSpPr>
          <p:nvPr/>
        </p:nvGrpSpPr>
        <p:grpSpPr bwMode="auto">
          <a:xfrm>
            <a:off x="2078039" y="1438276"/>
            <a:ext cx="8124825" cy="5008563"/>
            <a:chOff x="349" y="906"/>
            <a:chExt cx="5118" cy="3155"/>
          </a:xfrm>
        </p:grpSpPr>
        <p:grpSp>
          <p:nvGrpSpPr>
            <p:cNvPr id="32783" name="Group 15"/>
            <p:cNvGrpSpPr>
              <a:grpSpLocks/>
            </p:cNvGrpSpPr>
            <p:nvPr/>
          </p:nvGrpSpPr>
          <p:grpSpPr bwMode="auto">
            <a:xfrm>
              <a:off x="519" y="1020"/>
              <a:ext cx="4722" cy="3041"/>
              <a:chOff x="519" y="1020"/>
              <a:chExt cx="4722" cy="3041"/>
            </a:xfrm>
          </p:grpSpPr>
          <p:grpSp>
            <p:nvGrpSpPr>
              <p:cNvPr id="32784" name="Group 16"/>
              <p:cNvGrpSpPr>
                <a:grpSpLocks/>
              </p:cNvGrpSpPr>
              <p:nvPr/>
            </p:nvGrpSpPr>
            <p:grpSpPr bwMode="auto">
              <a:xfrm>
                <a:off x="519" y="1646"/>
                <a:ext cx="4722" cy="1847"/>
                <a:chOff x="859" y="1514"/>
                <a:chExt cx="4722" cy="1847"/>
              </a:xfrm>
            </p:grpSpPr>
            <p:grpSp>
              <p:nvGrpSpPr>
                <p:cNvPr id="32785" name="Group 17"/>
                <p:cNvGrpSpPr>
                  <a:grpSpLocks/>
                </p:cNvGrpSpPr>
                <p:nvPr/>
              </p:nvGrpSpPr>
              <p:grpSpPr bwMode="auto">
                <a:xfrm>
                  <a:off x="1349" y="1514"/>
                  <a:ext cx="1120" cy="434"/>
                  <a:chOff x="1349" y="1514"/>
                  <a:chExt cx="1120" cy="434"/>
                </a:xfrm>
              </p:grpSpPr>
              <p:sp>
                <p:nvSpPr>
                  <p:cNvPr id="32786" name="Text Box 18"/>
                  <p:cNvSpPr txBox="1">
                    <a:spLocks noChangeArrowheads="1"/>
                  </p:cNvSpPr>
                  <p:nvPr/>
                </p:nvSpPr>
                <p:spPr bwMode="auto">
                  <a:xfrm>
                    <a:off x="1473" y="1514"/>
                    <a:ext cx="8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概念设计</a:t>
                    </a:r>
                  </a:p>
                </p:txBody>
              </p:sp>
              <p:sp>
                <p:nvSpPr>
                  <p:cNvPr id="32787" name="Rectangle 19"/>
                  <p:cNvSpPr>
                    <a:spLocks noChangeArrowheads="1"/>
                  </p:cNvSpPr>
                  <p:nvPr/>
                </p:nvSpPr>
                <p:spPr bwMode="auto">
                  <a:xfrm>
                    <a:off x="1349" y="1534"/>
                    <a:ext cx="116" cy="233"/>
                  </a:xfrm>
                  <a:prstGeom prst="rect">
                    <a:avLst/>
                  </a:prstGeom>
                  <a:noFill/>
                  <a:ln w="9525" algn="ctr">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88" name="Text Box 20"/>
                  <p:cNvSpPr txBox="1">
                    <a:spLocks noChangeArrowheads="1"/>
                  </p:cNvSpPr>
                  <p:nvPr/>
                </p:nvSpPr>
                <p:spPr bwMode="auto">
                  <a:xfrm>
                    <a:off x="2033" y="1736"/>
                    <a:ext cx="4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600">
                        <a:latin typeface="Times New Roman" panose="02020603050405020304" pitchFamily="18" charset="0"/>
                      </a:rPr>
                      <a:t>A1</a:t>
                    </a:r>
                  </a:p>
                </p:txBody>
              </p:sp>
              <p:sp>
                <p:nvSpPr>
                  <p:cNvPr id="32789" name="Line 21"/>
                  <p:cNvSpPr>
                    <a:spLocks noChangeShapeType="1"/>
                  </p:cNvSpPr>
                  <p:nvPr/>
                </p:nvSpPr>
                <p:spPr bwMode="auto">
                  <a:xfrm flipV="1">
                    <a:off x="2032" y="1613"/>
                    <a:ext cx="313" cy="288"/>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32790" name="Group 22"/>
                <p:cNvGrpSpPr>
                  <a:grpSpLocks/>
                </p:cNvGrpSpPr>
                <p:nvPr/>
              </p:nvGrpSpPr>
              <p:grpSpPr bwMode="auto">
                <a:xfrm>
                  <a:off x="2795" y="2168"/>
                  <a:ext cx="1120" cy="434"/>
                  <a:chOff x="1349" y="1514"/>
                  <a:chExt cx="1120" cy="434"/>
                </a:xfrm>
              </p:grpSpPr>
              <p:sp>
                <p:nvSpPr>
                  <p:cNvPr id="32791" name="Text Box 23"/>
                  <p:cNvSpPr txBox="1">
                    <a:spLocks noChangeArrowheads="1"/>
                  </p:cNvSpPr>
                  <p:nvPr/>
                </p:nvSpPr>
                <p:spPr bwMode="auto">
                  <a:xfrm>
                    <a:off x="1473" y="1514"/>
                    <a:ext cx="8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结构设计</a:t>
                    </a:r>
                  </a:p>
                </p:txBody>
              </p:sp>
              <p:sp>
                <p:nvSpPr>
                  <p:cNvPr id="32792" name="Rectangle 24"/>
                  <p:cNvSpPr>
                    <a:spLocks noChangeArrowheads="1"/>
                  </p:cNvSpPr>
                  <p:nvPr/>
                </p:nvSpPr>
                <p:spPr bwMode="auto">
                  <a:xfrm>
                    <a:off x="1349" y="1534"/>
                    <a:ext cx="116" cy="233"/>
                  </a:xfrm>
                  <a:prstGeom prst="rect">
                    <a:avLst/>
                  </a:prstGeom>
                  <a:noFill/>
                  <a:ln w="9525" algn="ctr">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93" name="Text Box 25"/>
                  <p:cNvSpPr txBox="1">
                    <a:spLocks noChangeArrowheads="1"/>
                  </p:cNvSpPr>
                  <p:nvPr/>
                </p:nvSpPr>
                <p:spPr bwMode="auto">
                  <a:xfrm>
                    <a:off x="2033" y="1736"/>
                    <a:ext cx="4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600">
                        <a:latin typeface="Times New Roman" panose="02020603050405020304" pitchFamily="18" charset="0"/>
                      </a:rPr>
                      <a:t>A2</a:t>
                    </a:r>
                  </a:p>
                </p:txBody>
              </p:sp>
              <p:sp>
                <p:nvSpPr>
                  <p:cNvPr id="32794" name="Line 26"/>
                  <p:cNvSpPr>
                    <a:spLocks noChangeShapeType="1"/>
                  </p:cNvSpPr>
                  <p:nvPr/>
                </p:nvSpPr>
                <p:spPr bwMode="auto">
                  <a:xfrm flipV="1">
                    <a:off x="2032" y="1613"/>
                    <a:ext cx="313" cy="288"/>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32795" name="Group 27"/>
                <p:cNvGrpSpPr>
                  <a:grpSpLocks/>
                </p:cNvGrpSpPr>
                <p:nvPr/>
              </p:nvGrpSpPr>
              <p:grpSpPr bwMode="auto">
                <a:xfrm>
                  <a:off x="4140" y="2927"/>
                  <a:ext cx="1120" cy="434"/>
                  <a:chOff x="1349" y="1514"/>
                  <a:chExt cx="1120" cy="434"/>
                </a:xfrm>
              </p:grpSpPr>
              <p:sp>
                <p:nvSpPr>
                  <p:cNvPr id="32796" name="Text Box 28"/>
                  <p:cNvSpPr txBox="1">
                    <a:spLocks noChangeArrowheads="1"/>
                  </p:cNvSpPr>
                  <p:nvPr/>
                </p:nvSpPr>
                <p:spPr bwMode="auto">
                  <a:xfrm>
                    <a:off x="1473" y="1514"/>
                    <a:ext cx="8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审核</a:t>
                    </a:r>
                  </a:p>
                </p:txBody>
              </p:sp>
              <p:sp>
                <p:nvSpPr>
                  <p:cNvPr id="32797" name="Rectangle 29"/>
                  <p:cNvSpPr>
                    <a:spLocks noChangeArrowheads="1"/>
                  </p:cNvSpPr>
                  <p:nvPr/>
                </p:nvSpPr>
                <p:spPr bwMode="auto">
                  <a:xfrm>
                    <a:off x="1349" y="1534"/>
                    <a:ext cx="116" cy="233"/>
                  </a:xfrm>
                  <a:prstGeom prst="rect">
                    <a:avLst/>
                  </a:prstGeom>
                  <a:noFill/>
                  <a:ln w="9525" algn="ctr">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98" name="Text Box 30"/>
                  <p:cNvSpPr txBox="1">
                    <a:spLocks noChangeArrowheads="1"/>
                  </p:cNvSpPr>
                  <p:nvPr/>
                </p:nvSpPr>
                <p:spPr bwMode="auto">
                  <a:xfrm>
                    <a:off x="2033" y="1736"/>
                    <a:ext cx="4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600">
                        <a:latin typeface="Times New Roman" panose="02020603050405020304" pitchFamily="18" charset="0"/>
                      </a:rPr>
                      <a:t>A3</a:t>
                    </a:r>
                  </a:p>
                </p:txBody>
              </p:sp>
              <p:sp>
                <p:nvSpPr>
                  <p:cNvPr id="32799" name="Line 31"/>
                  <p:cNvSpPr>
                    <a:spLocks noChangeShapeType="1"/>
                  </p:cNvSpPr>
                  <p:nvPr/>
                </p:nvSpPr>
                <p:spPr bwMode="auto">
                  <a:xfrm flipV="1">
                    <a:off x="2032" y="1613"/>
                    <a:ext cx="313" cy="288"/>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32800" name="Line 32"/>
                <p:cNvSpPr>
                  <a:spLocks noChangeShapeType="1"/>
                </p:cNvSpPr>
                <p:nvPr/>
              </p:nvSpPr>
              <p:spPr bwMode="auto">
                <a:xfrm>
                  <a:off x="859" y="1671"/>
                  <a:ext cx="472"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1" name="Line 33"/>
                <p:cNvSpPr>
                  <a:spLocks noChangeShapeType="1"/>
                </p:cNvSpPr>
                <p:nvPr/>
              </p:nvSpPr>
              <p:spPr bwMode="auto">
                <a:xfrm>
                  <a:off x="2351" y="1643"/>
                  <a:ext cx="142" cy="0"/>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2" name="Line 34"/>
                <p:cNvSpPr>
                  <a:spLocks noChangeShapeType="1"/>
                </p:cNvSpPr>
                <p:nvPr/>
              </p:nvSpPr>
              <p:spPr bwMode="auto">
                <a:xfrm>
                  <a:off x="2493" y="1634"/>
                  <a:ext cx="0" cy="481"/>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3" name="Line 35"/>
                <p:cNvSpPr>
                  <a:spLocks noChangeShapeType="1"/>
                </p:cNvSpPr>
                <p:nvPr/>
              </p:nvSpPr>
              <p:spPr bwMode="auto">
                <a:xfrm>
                  <a:off x="2493" y="2115"/>
                  <a:ext cx="302"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4" name="Line 36"/>
                <p:cNvSpPr>
                  <a:spLocks noChangeShapeType="1"/>
                </p:cNvSpPr>
                <p:nvPr/>
              </p:nvSpPr>
              <p:spPr bwMode="auto">
                <a:xfrm>
                  <a:off x="1010" y="2247"/>
                  <a:ext cx="1776"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5" name="Line 37"/>
                <p:cNvSpPr>
                  <a:spLocks noChangeShapeType="1"/>
                </p:cNvSpPr>
                <p:nvPr/>
              </p:nvSpPr>
              <p:spPr bwMode="auto">
                <a:xfrm>
                  <a:off x="3796" y="2257"/>
                  <a:ext cx="1785"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6" name="Line 38"/>
                <p:cNvSpPr>
                  <a:spLocks noChangeShapeType="1"/>
                </p:cNvSpPr>
                <p:nvPr/>
              </p:nvSpPr>
              <p:spPr bwMode="auto">
                <a:xfrm flipH="1">
                  <a:off x="3956" y="2257"/>
                  <a:ext cx="10" cy="680"/>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7" name="Line 39"/>
                <p:cNvSpPr>
                  <a:spLocks noChangeShapeType="1"/>
                </p:cNvSpPr>
                <p:nvPr/>
              </p:nvSpPr>
              <p:spPr bwMode="auto">
                <a:xfrm>
                  <a:off x="3956" y="2946"/>
                  <a:ext cx="180"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8" name="Line 40"/>
                <p:cNvSpPr>
                  <a:spLocks noChangeShapeType="1"/>
                </p:cNvSpPr>
                <p:nvPr/>
              </p:nvSpPr>
              <p:spPr bwMode="auto">
                <a:xfrm>
                  <a:off x="1001" y="1671"/>
                  <a:ext cx="0" cy="1464"/>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9" name="Line 41"/>
                <p:cNvSpPr>
                  <a:spLocks noChangeShapeType="1"/>
                </p:cNvSpPr>
                <p:nvPr/>
              </p:nvSpPr>
              <p:spPr bwMode="auto">
                <a:xfrm>
                  <a:off x="1001" y="3145"/>
                  <a:ext cx="3125"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32810" name="Line 42"/>
              <p:cNvSpPr>
                <a:spLocks noChangeShapeType="1"/>
              </p:cNvSpPr>
              <p:nvPr/>
            </p:nvSpPr>
            <p:spPr bwMode="auto">
              <a:xfrm>
                <a:off x="4797" y="3277"/>
                <a:ext cx="217" cy="0"/>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1" name="Line 43"/>
              <p:cNvSpPr>
                <a:spLocks noChangeShapeType="1"/>
              </p:cNvSpPr>
              <p:nvPr/>
            </p:nvSpPr>
            <p:spPr bwMode="auto">
              <a:xfrm>
                <a:off x="5014" y="3277"/>
                <a:ext cx="0" cy="302"/>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2" name="Line 44"/>
              <p:cNvSpPr>
                <a:spLocks noChangeShapeType="1"/>
              </p:cNvSpPr>
              <p:nvPr/>
            </p:nvSpPr>
            <p:spPr bwMode="auto">
              <a:xfrm flipH="1">
                <a:off x="2068" y="3579"/>
                <a:ext cx="2946" cy="0"/>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3" name="Line 45"/>
              <p:cNvSpPr>
                <a:spLocks noChangeShapeType="1"/>
              </p:cNvSpPr>
              <p:nvPr/>
            </p:nvSpPr>
            <p:spPr bwMode="auto">
              <a:xfrm flipV="1">
                <a:off x="2068" y="2597"/>
                <a:ext cx="0" cy="982"/>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4" name="Line 46"/>
              <p:cNvSpPr>
                <a:spLocks noChangeShapeType="1"/>
              </p:cNvSpPr>
              <p:nvPr/>
            </p:nvSpPr>
            <p:spPr bwMode="auto">
              <a:xfrm>
                <a:off x="2068" y="2597"/>
                <a:ext cx="378"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5" name="Line 47"/>
              <p:cNvSpPr>
                <a:spLocks noChangeShapeType="1"/>
              </p:cNvSpPr>
              <p:nvPr/>
            </p:nvSpPr>
            <p:spPr bwMode="auto">
              <a:xfrm>
                <a:off x="1464" y="1020"/>
                <a:ext cx="0" cy="50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6" name="Line 48"/>
              <p:cNvSpPr>
                <a:spLocks noChangeShapeType="1"/>
              </p:cNvSpPr>
              <p:nvPr/>
            </p:nvSpPr>
            <p:spPr bwMode="auto">
              <a:xfrm>
                <a:off x="1464" y="1275"/>
                <a:ext cx="2795" cy="0"/>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7" name="Line 49"/>
              <p:cNvSpPr>
                <a:spLocks noChangeShapeType="1"/>
              </p:cNvSpPr>
              <p:nvPr/>
            </p:nvSpPr>
            <p:spPr bwMode="auto">
              <a:xfrm>
                <a:off x="2927" y="1275"/>
                <a:ext cx="0" cy="906"/>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8" name="Line 50"/>
              <p:cNvSpPr>
                <a:spLocks noChangeShapeType="1"/>
              </p:cNvSpPr>
              <p:nvPr/>
            </p:nvSpPr>
            <p:spPr bwMode="auto">
              <a:xfrm>
                <a:off x="4240" y="1275"/>
                <a:ext cx="0" cy="1652"/>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9" name="Line 51"/>
              <p:cNvSpPr>
                <a:spLocks noChangeShapeType="1"/>
              </p:cNvSpPr>
              <p:nvPr/>
            </p:nvSpPr>
            <p:spPr bwMode="auto">
              <a:xfrm flipV="1">
                <a:off x="1455" y="2021"/>
                <a:ext cx="0" cy="204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20" name="Line 52"/>
              <p:cNvSpPr>
                <a:spLocks noChangeShapeType="1"/>
              </p:cNvSpPr>
              <p:nvPr/>
            </p:nvSpPr>
            <p:spPr bwMode="auto">
              <a:xfrm flipV="1">
                <a:off x="2927" y="2691"/>
                <a:ext cx="0" cy="1284"/>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21" name="Line 53"/>
              <p:cNvSpPr>
                <a:spLocks noChangeShapeType="1"/>
              </p:cNvSpPr>
              <p:nvPr/>
            </p:nvSpPr>
            <p:spPr bwMode="auto">
              <a:xfrm flipV="1">
                <a:off x="4259" y="3447"/>
                <a:ext cx="0" cy="585"/>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22" name="Line 54"/>
              <p:cNvSpPr>
                <a:spLocks noChangeShapeType="1"/>
              </p:cNvSpPr>
              <p:nvPr/>
            </p:nvSpPr>
            <p:spPr bwMode="auto">
              <a:xfrm>
                <a:off x="4806" y="3050"/>
                <a:ext cx="170" cy="0"/>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23" name="Line 55"/>
              <p:cNvSpPr>
                <a:spLocks noChangeShapeType="1"/>
              </p:cNvSpPr>
              <p:nvPr/>
            </p:nvSpPr>
            <p:spPr bwMode="auto">
              <a:xfrm flipV="1">
                <a:off x="4976" y="2389"/>
                <a:ext cx="0" cy="661"/>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32824" name="Text Box 56"/>
            <p:cNvSpPr txBox="1">
              <a:spLocks noChangeArrowheads="1"/>
            </p:cNvSpPr>
            <p:nvPr/>
          </p:nvSpPr>
          <p:spPr bwMode="auto">
            <a:xfrm>
              <a:off x="1454" y="906"/>
              <a:ext cx="8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设计原则</a:t>
              </a:r>
            </a:p>
          </p:txBody>
        </p:sp>
        <p:sp>
          <p:nvSpPr>
            <p:cNvPr id="32825" name="Text Box 57"/>
            <p:cNvSpPr txBox="1">
              <a:spLocks noChangeArrowheads="1"/>
            </p:cNvSpPr>
            <p:nvPr/>
          </p:nvSpPr>
          <p:spPr bwMode="auto">
            <a:xfrm>
              <a:off x="349" y="1407"/>
              <a:ext cx="7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原始数据</a:t>
              </a:r>
            </a:p>
          </p:txBody>
        </p:sp>
        <p:sp>
          <p:nvSpPr>
            <p:cNvPr id="32826" name="Text Box 58"/>
            <p:cNvSpPr txBox="1">
              <a:spLocks noChangeArrowheads="1"/>
            </p:cNvSpPr>
            <p:nvPr/>
          </p:nvSpPr>
          <p:spPr bwMode="auto">
            <a:xfrm>
              <a:off x="1936" y="1548"/>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方案</a:t>
              </a:r>
            </a:p>
          </p:txBody>
        </p:sp>
        <p:sp>
          <p:nvSpPr>
            <p:cNvPr id="32827" name="Text Box 59"/>
            <p:cNvSpPr txBox="1">
              <a:spLocks noChangeArrowheads="1"/>
            </p:cNvSpPr>
            <p:nvPr/>
          </p:nvSpPr>
          <p:spPr bwMode="auto">
            <a:xfrm>
              <a:off x="1304" y="3702"/>
              <a:ext cx="8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软件</a:t>
              </a:r>
            </a:p>
          </p:txBody>
        </p:sp>
        <p:sp>
          <p:nvSpPr>
            <p:cNvPr id="32828" name="Text Box 60"/>
            <p:cNvSpPr txBox="1">
              <a:spLocks noChangeArrowheads="1"/>
            </p:cNvSpPr>
            <p:nvPr/>
          </p:nvSpPr>
          <p:spPr bwMode="auto">
            <a:xfrm>
              <a:off x="2814" y="3702"/>
              <a:ext cx="6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软件</a:t>
              </a:r>
            </a:p>
          </p:txBody>
        </p:sp>
        <p:sp>
          <p:nvSpPr>
            <p:cNvPr id="32829" name="Text Box 61"/>
            <p:cNvSpPr txBox="1">
              <a:spLocks noChangeArrowheads="1"/>
            </p:cNvSpPr>
            <p:nvPr/>
          </p:nvSpPr>
          <p:spPr bwMode="auto">
            <a:xfrm>
              <a:off x="4174" y="3702"/>
              <a:ext cx="6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软件</a:t>
              </a:r>
            </a:p>
          </p:txBody>
        </p:sp>
        <p:sp>
          <p:nvSpPr>
            <p:cNvPr id="32830" name="Text Box 62"/>
            <p:cNvSpPr txBox="1">
              <a:spLocks noChangeArrowheads="1"/>
            </p:cNvSpPr>
            <p:nvPr/>
          </p:nvSpPr>
          <p:spPr bwMode="auto">
            <a:xfrm>
              <a:off x="4136" y="2068"/>
              <a:ext cx="13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CAD</a:t>
              </a:r>
              <a:r>
                <a:rPr kumimoji="1" lang="zh-CN" altLang="en-US">
                  <a:latin typeface="Times New Roman" panose="02020603050405020304" pitchFamily="18" charset="0"/>
                </a:rPr>
                <a:t>图纸、</a:t>
              </a:r>
              <a:r>
                <a:rPr kumimoji="1" lang="en-US" altLang="zh-CN">
                  <a:latin typeface="Times New Roman" panose="02020603050405020304" pitchFamily="18" charset="0"/>
                </a:rPr>
                <a:t>BOM</a:t>
              </a:r>
              <a:r>
                <a:rPr kumimoji="1" lang="zh-CN" altLang="en-US">
                  <a:latin typeface="Times New Roman" panose="02020603050405020304" pitchFamily="18" charset="0"/>
                </a:rPr>
                <a:t>表</a:t>
              </a:r>
            </a:p>
          </p:txBody>
        </p:sp>
        <p:sp>
          <p:nvSpPr>
            <p:cNvPr id="32831" name="Text Box 63"/>
            <p:cNvSpPr txBox="1">
              <a:spLocks noChangeArrowheads="1"/>
            </p:cNvSpPr>
            <p:nvPr/>
          </p:nvSpPr>
          <p:spPr bwMode="auto">
            <a:xfrm>
              <a:off x="4891" y="2625"/>
              <a:ext cx="5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结论</a:t>
              </a:r>
            </a:p>
          </p:txBody>
        </p:sp>
        <p:sp>
          <p:nvSpPr>
            <p:cNvPr id="32832" name="Text Box 64"/>
            <p:cNvSpPr txBox="1">
              <a:spLocks noChangeArrowheads="1"/>
            </p:cNvSpPr>
            <p:nvPr/>
          </p:nvSpPr>
          <p:spPr bwMode="auto">
            <a:xfrm>
              <a:off x="2040" y="2757"/>
              <a:ext cx="48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rPr>
                <a:t>修改意见</a:t>
              </a:r>
            </a:p>
          </p:txBody>
        </p:sp>
      </p:grpSp>
    </p:spTree>
    <p:extLst>
      <p:ext uri="{BB962C8B-B14F-4D97-AF65-F5344CB8AC3E}">
        <p14:creationId xmlns:p14="http://schemas.microsoft.com/office/powerpoint/2010/main" val="11954099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58371"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信息组成：</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          数据管理的着眼点应该放在与数据有关的含义上；</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          信息是为某个特定目的或在一定范围内聚合起来的数据集；</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          管理信息资源的策略应该放在管理数据被应用于事件的含义上。</a:t>
            </a:r>
          </a:p>
          <a:p>
            <a:pPr marL="0" indent="377825" eaLnBrk="0" hangingPunct="0">
              <a:spcBef>
                <a:spcPct val="0"/>
              </a:spcBef>
              <a:buNone/>
            </a:pPr>
            <a:endParaRPr lang="en-US" altLang="zh-CN" sz="1700" b="1" dirty="0">
              <a:latin typeface="Times New Roman" panose="02020603050405020304" pitchFamily="18" charset="0"/>
              <a:ea typeface="楷体_GB2312" pitchFamily="49" charset="-122"/>
            </a:endParaRPr>
          </a:p>
        </p:txBody>
      </p:sp>
      <p:grpSp>
        <p:nvGrpSpPr>
          <p:cNvPr id="58372" name="Group 4"/>
          <p:cNvGrpSpPr>
            <a:grpSpLocks/>
          </p:cNvGrpSpPr>
          <p:nvPr/>
        </p:nvGrpSpPr>
        <p:grpSpPr bwMode="auto">
          <a:xfrm>
            <a:off x="2209800" y="3810001"/>
            <a:ext cx="3124200" cy="2233613"/>
            <a:chOff x="432" y="2251"/>
            <a:chExt cx="1968" cy="1407"/>
          </a:xfrm>
        </p:grpSpPr>
        <p:sp>
          <p:nvSpPr>
            <p:cNvPr id="58373" name="Text Box 5"/>
            <p:cNvSpPr txBox="1">
              <a:spLocks noChangeArrowheads="1"/>
            </p:cNvSpPr>
            <p:nvPr/>
          </p:nvSpPr>
          <p:spPr bwMode="auto">
            <a:xfrm>
              <a:off x="528" y="2251"/>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kumimoji="1" lang="zh-CN" altLang="zh-CN" sz="2400">
                <a:latin typeface="Times New Roman" panose="02020603050405020304" pitchFamily="18" charset="0"/>
              </a:endParaRPr>
            </a:p>
          </p:txBody>
        </p:sp>
        <p:sp>
          <p:nvSpPr>
            <p:cNvPr id="58374" name="Text Box 6"/>
            <p:cNvSpPr txBox="1">
              <a:spLocks noChangeArrowheads="1"/>
            </p:cNvSpPr>
            <p:nvPr/>
          </p:nvSpPr>
          <p:spPr bwMode="auto">
            <a:xfrm>
              <a:off x="864" y="2256"/>
              <a:ext cx="1152" cy="2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zh-CN" altLang="en-US" sz="2000" b="1">
                  <a:latin typeface="Times New Roman" panose="02020603050405020304" pitchFamily="18" charset="0"/>
                </a:rPr>
                <a:t>信息</a:t>
              </a:r>
            </a:p>
          </p:txBody>
        </p:sp>
        <p:sp>
          <p:nvSpPr>
            <p:cNvPr id="58375" name="Text Box 7"/>
            <p:cNvSpPr txBox="1">
              <a:spLocks noChangeArrowheads="1"/>
            </p:cNvSpPr>
            <p:nvPr/>
          </p:nvSpPr>
          <p:spPr bwMode="auto">
            <a:xfrm>
              <a:off x="864" y="2736"/>
              <a:ext cx="1152" cy="2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zh-CN" altLang="en-US" sz="2000" b="1">
                  <a:latin typeface="Times New Roman" panose="02020603050405020304" pitchFamily="18" charset="0"/>
                </a:rPr>
                <a:t>数据</a:t>
              </a:r>
            </a:p>
          </p:txBody>
        </p:sp>
        <p:sp>
          <p:nvSpPr>
            <p:cNvPr id="58376" name="Text Box 8"/>
            <p:cNvSpPr txBox="1">
              <a:spLocks noChangeArrowheads="1"/>
            </p:cNvSpPr>
            <p:nvPr/>
          </p:nvSpPr>
          <p:spPr bwMode="auto">
            <a:xfrm>
              <a:off x="432" y="3408"/>
              <a:ext cx="720" cy="2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zh-CN" altLang="en-US" sz="2000" b="1">
                  <a:latin typeface="Times New Roman" panose="02020603050405020304" pitchFamily="18" charset="0"/>
                </a:rPr>
                <a:t>含义</a:t>
              </a:r>
            </a:p>
          </p:txBody>
        </p:sp>
        <p:sp>
          <p:nvSpPr>
            <p:cNvPr id="58377" name="Text Box 9"/>
            <p:cNvSpPr txBox="1">
              <a:spLocks noChangeArrowheads="1"/>
            </p:cNvSpPr>
            <p:nvPr/>
          </p:nvSpPr>
          <p:spPr bwMode="auto">
            <a:xfrm>
              <a:off x="1680" y="3408"/>
              <a:ext cx="720" cy="2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zh-CN" altLang="en-US" sz="2000" b="1">
                  <a:latin typeface="Times New Roman" panose="02020603050405020304" pitchFamily="18" charset="0"/>
                </a:rPr>
                <a:t>事实</a:t>
              </a:r>
            </a:p>
          </p:txBody>
        </p:sp>
        <p:sp>
          <p:nvSpPr>
            <p:cNvPr id="58378" name="Line 10"/>
            <p:cNvSpPr>
              <a:spLocks noChangeShapeType="1"/>
            </p:cNvSpPr>
            <p:nvPr/>
          </p:nvSpPr>
          <p:spPr bwMode="auto">
            <a:xfrm>
              <a:off x="1440" y="2496"/>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9" name="Line 11"/>
            <p:cNvSpPr>
              <a:spLocks noChangeShapeType="1"/>
            </p:cNvSpPr>
            <p:nvPr/>
          </p:nvSpPr>
          <p:spPr bwMode="auto">
            <a:xfrm flipH="1">
              <a:off x="912" y="2976"/>
              <a:ext cx="528"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0" name="Line 12"/>
            <p:cNvSpPr>
              <a:spLocks noChangeShapeType="1"/>
            </p:cNvSpPr>
            <p:nvPr/>
          </p:nvSpPr>
          <p:spPr bwMode="auto">
            <a:xfrm>
              <a:off x="1488" y="2976"/>
              <a:ext cx="528" cy="4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381" name="Group 13"/>
          <p:cNvGrpSpPr>
            <a:grpSpLocks/>
          </p:cNvGrpSpPr>
          <p:nvPr/>
        </p:nvGrpSpPr>
        <p:grpSpPr bwMode="auto">
          <a:xfrm>
            <a:off x="6248401" y="3276601"/>
            <a:ext cx="4081463" cy="3095625"/>
            <a:chOff x="2976" y="2064"/>
            <a:chExt cx="2571" cy="1950"/>
          </a:xfrm>
        </p:grpSpPr>
        <p:sp>
          <p:nvSpPr>
            <p:cNvPr id="58382" name="laptop"/>
            <p:cNvSpPr>
              <a:spLocks noEditPoints="1" noChangeArrowheads="1"/>
            </p:cNvSpPr>
            <p:nvPr/>
          </p:nvSpPr>
          <p:spPr bwMode="auto">
            <a:xfrm>
              <a:off x="2976" y="2112"/>
              <a:ext cx="720" cy="62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zh-CN" altLang="en-US"/>
            </a:p>
          </p:txBody>
        </p:sp>
        <p:pic>
          <p:nvPicPr>
            <p:cNvPr id="58383" name="Picture 15" descr="BS00554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6" y="2880"/>
              <a:ext cx="816" cy="712"/>
            </a:xfrm>
            <a:prstGeom prst="rect">
              <a:avLst/>
            </a:prstGeom>
            <a:noFill/>
            <a:extLst>
              <a:ext uri="{909E8E84-426E-40DD-AFC4-6F175D3DCCD1}">
                <a14:hiddenFill xmlns:a14="http://schemas.microsoft.com/office/drawing/2010/main">
                  <a:solidFill>
                    <a:srgbClr val="FFFFFF"/>
                  </a:solidFill>
                </a14:hiddenFill>
              </a:ext>
            </a:extLst>
          </p:spPr>
        </p:pic>
        <p:sp>
          <p:nvSpPr>
            <p:cNvPr id="58384" name="AutoShape 16"/>
            <p:cNvSpPr>
              <a:spLocks noChangeArrowheads="1"/>
            </p:cNvSpPr>
            <p:nvPr/>
          </p:nvSpPr>
          <p:spPr bwMode="auto">
            <a:xfrm>
              <a:off x="4608" y="2064"/>
              <a:ext cx="432" cy="48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AutoShape 17"/>
            <p:cNvSpPr>
              <a:spLocks noChangeArrowheads="1"/>
            </p:cNvSpPr>
            <p:nvPr/>
          </p:nvSpPr>
          <p:spPr bwMode="auto">
            <a:xfrm>
              <a:off x="4656" y="3024"/>
              <a:ext cx="528" cy="48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AutoShape 18"/>
            <p:cNvSpPr>
              <a:spLocks noChangeArrowheads="1"/>
            </p:cNvSpPr>
            <p:nvPr/>
          </p:nvSpPr>
          <p:spPr bwMode="auto">
            <a:xfrm>
              <a:off x="3744" y="2304"/>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AutoShape 19"/>
            <p:cNvSpPr>
              <a:spLocks noChangeArrowheads="1"/>
            </p:cNvSpPr>
            <p:nvPr/>
          </p:nvSpPr>
          <p:spPr bwMode="auto">
            <a:xfrm>
              <a:off x="3792" y="3168"/>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2976" y="3610"/>
              <a:ext cx="98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ea typeface="楷体_GB2312" pitchFamily="49" charset="-122"/>
                </a:rPr>
                <a:t>    </a:t>
              </a:r>
              <a:r>
                <a:rPr kumimoji="1" lang="zh-CN" altLang="en-US" b="1">
                  <a:latin typeface="Times New Roman" panose="02020603050405020304" pitchFamily="18" charset="0"/>
                  <a:ea typeface="楷体_GB2312" pitchFamily="49" charset="-122"/>
                </a:rPr>
                <a:t>外部模式</a:t>
              </a:r>
            </a:p>
            <a:p>
              <a:pPr eaLnBrk="0" hangingPunct="0"/>
              <a:r>
                <a:rPr kumimoji="1" lang="zh-CN" altLang="en-US" b="1">
                  <a:latin typeface="Times New Roman" panose="02020603050405020304" pitchFamily="18" charset="0"/>
                  <a:ea typeface="楷体_GB2312" pitchFamily="49" charset="-122"/>
                </a:rPr>
                <a:t>（用户视图）</a:t>
              </a:r>
            </a:p>
          </p:txBody>
        </p:sp>
        <p:sp>
          <p:nvSpPr>
            <p:cNvPr id="58389" name="Text Box 21"/>
            <p:cNvSpPr txBox="1">
              <a:spLocks noChangeArrowheads="1"/>
            </p:cNvSpPr>
            <p:nvPr/>
          </p:nvSpPr>
          <p:spPr bwMode="auto">
            <a:xfrm>
              <a:off x="4416" y="3600"/>
              <a:ext cx="11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ea typeface="楷体_GB2312" pitchFamily="49" charset="-122"/>
                </a:rPr>
                <a:t>      </a:t>
              </a:r>
              <a:r>
                <a:rPr kumimoji="1" lang="zh-CN" altLang="en-US" b="1">
                  <a:latin typeface="Times New Roman" panose="02020603050405020304" pitchFamily="18" charset="0"/>
                  <a:ea typeface="楷体_GB2312" pitchFamily="49" charset="-122"/>
                </a:rPr>
                <a:t>内部模式</a:t>
              </a:r>
            </a:p>
            <a:p>
              <a:pPr eaLnBrk="0" hangingPunct="0"/>
              <a:r>
                <a:rPr kumimoji="1" lang="zh-CN" altLang="en-US" b="1">
                  <a:latin typeface="Times New Roman" panose="02020603050405020304" pitchFamily="18" charset="0"/>
                  <a:ea typeface="楷体_GB2312" pitchFamily="49" charset="-122"/>
                </a:rPr>
                <a:t>（计算机视图）</a:t>
              </a:r>
            </a:p>
          </p:txBody>
        </p:sp>
      </p:grpSp>
    </p:spTree>
    <p:extLst>
      <p:ext uri="{BB962C8B-B14F-4D97-AF65-F5344CB8AC3E}">
        <p14:creationId xmlns:p14="http://schemas.microsoft.com/office/powerpoint/2010/main" val="24966580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59395"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数据三模式：</a:t>
            </a:r>
          </a:p>
        </p:txBody>
      </p:sp>
      <p:grpSp>
        <p:nvGrpSpPr>
          <p:cNvPr id="59396" name="Group 4"/>
          <p:cNvGrpSpPr>
            <a:grpSpLocks/>
          </p:cNvGrpSpPr>
          <p:nvPr/>
        </p:nvGrpSpPr>
        <p:grpSpPr bwMode="auto">
          <a:xfrm>
            <a:off x="2438401" y="2286000"/>
            <a:ext cx="7891463" cy="4146550"/>
            <a:chOff x="576" y="1440"/>
            <a:chExt cx="4971" cy="2612"/>
          </a:xfrm>
        </p:grpSpPr>
        <p:sp>
          <p:nvSpPr>
            <p:cNvPr id="59397" name="laptop"/>
            <p:cNvSpPr>
              <a:spLocks noEditPoints="1" noChangeArrowheads="1"/>
            </p:cNvSpPr>
            <p:nvPr/>
          </p:nvSpPr>
          <p:spPr bwMode="auto">
            <a:xfrm>
              <a:off x="624" y="1440"/>
              <a:ext cx="720" cy="62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zh-CN" altLang="en-US"/>
            </a:p>
          </p:txBody>
        </p:sp>
        <p:sp>
          <p:nvSpPr>
            <p:cNvPr id="59398" name="AutoShape 6"/>
            <p:cNvSpPr>
              <a:spLocks noChangeArrowheads="1"/>
            </p:cNvSpPr>
            <p:nvPr/>
          </p:nvSpPr>
          <p:spPr bwMode="auto">
            <a:xfrm>
              <a:off x="4800" y="1584"/>
              <a:ext cx="432" cy="48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AutoShape 7"/>
            <p:cNvSpPr>
              <a:spLocks noChangeArrowheads="1"/>
            </p:cNvSpPr>
            <p:nvPr/>
          </p:nvSpPr>
          <p:spPr bwMode="auto">
            <a:xfrm>
              <a:off x="4752" y="2208"/>
              <a:ext cx="528" cy="48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0" name="AutoShape 8"/>
            <p:cNvSpPr>
              <a:spLocks noChangeArrowheads="1"/>
            </p:cNvSpPr>
            <p:nvPr/>
          </p:nvSpPr>
          <p:spPr bwMode="auto">
            <a:xfrm>
              <a:off x="3888" y="2352"/>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1" name="AutoShape 9"/>
            <p:cNvSpPr>
              <a:spLocks noChangeArrowheads="1"/>
            </p:cNvSpPr>
            <p:nvPr/>
          </p:nvSpPr>
          <p:spPr bwMode="auto">
            <a:xfrm>
              <a:off x="1344" y="2352"/>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2" name="Text Box 10"/>
            <p:cNvSpPr txBox="1">
              <a:spLocks noChangeArrowheads="1"/>
            </p:cNvSpPr>
            <p:nvPr/>
          </p:nvSpPr>
          <p:spPr bwMode="auto">
            <a:xfrm>
              <a:off x="576" y="3648"/>
              <a:ext cx="98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ea typeface="楷体_GB2312" pitchFamily="49" charset="-122"/>
                </a:rPr>
                <a:t>    </a:t>
              </a:r>
              <a:r>
                <a:rPr kumimoji="1" lang="zh-CN" altLang="en-US" b="1">
                  <a:latin typeface="Times New Roman" panose="02020603050405020304" pitchFamily="18" charset="0"/>
                  <a:ea typeface="楷体_GB2312" pitchFamily="49" charset="-122"/>
                </a:rPr>
                <a:t>外部模式</a:t>
              </a:r>
            </a:p>
            <a:p>
              <a:pPr eaLnBrk="0" hangingPunct="0"/>
              <a:r>
                <a:rPr kumimoji="1" lang="zh-CN" altLang="en-US" b="1">
                  <a:latin typeface="Times New Roman" panose="02020603050405020304" pitchFamily="18" charset="0"/>
                  <a:ea typeface="楷体_GB2312" pitchFamily="49" charset="-122"/>
                </a:rPr>
                <a:t>（用户视图）</a:t>
              </a:r>
            </a:p>
          </p:txBody>
        </p:sp>
        <p:sp>
          <p:nvSpPr>
            <p:cNvPr id="59403" name="Text Box 11"/>
            <p:cNvSpPr txBox="1">
              <a:spLocks noChangeArrowheads="1"/>
            </p:cNvSpPr>
            <p:nvPr/>
          </p:nvSpPr>
          <p:spPr bwMode="auto">
            <a:xfrm>
              <a:off x="4416" y="3600"/>
              <a:ext cx="11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ea typeface="楷体_GB2312" pitchFamily="49" charset="-122"/>
                </a:rPr>
                <a:t>      </a:t>
              </a:r>
              <a:r>
                <a:rPr kumimoji="1" lang="zh-CN" altLang="en-US" b="1">
                  <a:latin typeface="Times New Roman" panose="02020603050405020304" pitchFamily="18" charset="0"/>
                  <a:ea typeface="楷体_GB2312" pitchFamily="49" charset="-122"/>
                </a:rPr>
                <a:t>内部模式</a:t>
              </a:r>
            </a:p>
            <a:p>
              <a:pPr eaLnBrk="0" hangingPunct="0"/>
              <a:r>
                <a:rPr kumimoji="1" lang="zh-CN" altLang="en-US" b="1">
                  <a:latin typeface="Times New Roman" panose="02020603050405020304" pitchFamily="18" charset="0"/>
                  <a:ea typeface="楷体_GB2312" pitchFamily="49" charset="-122"/>
                </a:rPr>
                <a:t>（计算机视图）</a:t>
              </a:r>
            </a:p>
          </p:txBody>
        </p:sp>
        <p:sp>
          <p:nvSpPr>
            <p:cNvPr id="59404" name="laptop"/>
            <p:cNvSpPr>
              <a:spLocks noEditPoints="1" noChangeArrowheads="1"/>
            </p:cNvSpPr>
            <p:nvPr/>
          </p:nvSpPr>
          <p:spPr bwMode="auto">
            <a:xfrm>
              <a:off x="576" y="2160"/>
              <a:ext cx="720" cy="62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zh-CN" altLang="en-US"/>
            </a:p>
          </p:txBody>
        </p:sp>
        <p:sp>
          <p:nvSpPr>
            <p:cNvPr id="59405" name="laptop"/>
            <p:cNvSpPr>
              <a:spLocks noEditPoints="1" noChangeArrowheads="1"/>
            </p:cNvSpPr>
            <p:nvPr/>
          </p:nvSpPr>
          <p:spPr bwMode="auto">
            <a:xfrm>
              <a:off x="576" y="2880"/>
              <a:ext cx="720" cy="62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zh-CN" altLang="en-US"/>
            </a:p>
          </p:txBody>
        </p:sp>
        <p:sp>
          <p:nvSpPr>
            <p:cNvPr id="59406" name="AutoShape 14"/>
            <p:cNvSpPr>
              <a:spLocks noChangeArrowheads="1"/>
            </p:cNvSpPr>
            <p:nvPr/>
          </p:nvSpPr>
          <p:spPr bwMode="auto">
            <a:xfrm>
              <a:off x="4704" y="2976"/>
              <a:ext cx="528" cy="48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407" name="Group 15"/>
            <p:cNvGrpSpPr>
              <a:grpSpLocks/>
            </p:cNvGrpSpPr>
            <p:nvPr/>
          </p:nvGrpSpPr>
          <p:grpSpPr bwMode="auto">
            <a:xfrm>
              <a:off x="2112" y="1536"/>
              <a:ext cx="624" cy="432"/>
              <a:chOff x="2208" y="2112"/>
              <a:chExt cx="624" cy="432"/>
            </a:xfrm>
          </p:grpSpPr>
          <p:sp>
            <p:nvSpPr>
              <p:cNvPr id="59408" name="AutoShape 16"/>
              <p:cNvSpPr>
                <a:spLocks noChangeArrowheads="1"/>
              </p:cNvSpPr>
              <p:nvPr/>
            </p:nvSpPr>
            <p:spPr bwMode="auto">
              <a:xfrm>
                <a:off x="2208" y="2112"/>
                <a:ext cx="624" cy="144"/>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9" name="AutoShape 17"/>
              <p:cNvSpPr>
                <a:spLocks noChangeArrowheads="1"/>
              </p:cNvSpPr>
              <p:nvPr/>
            </p:nvSpPr>
            <p:spPr bwMode="auto">
              <a:xfrm>
                <a:off x="2208" y="2256"/>
                <a:ext cx="624" cy="288"/>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10" name="Group 18"/>
            <p:cNvGrpSpPr>
              <a:grpSpLocks/>
            </p:cNvGrpSpPr>
            <p:nvPr/>
          </p:nvGrpSpPr>
          <p:grpSpPr bwMode="auto">
            <a:xfrm>
              <a:off x="2112" y="2256"/>
              <a:ext cx="624" cy="384"/>
              <a:chOff x="1920" y="2256"/>
              <a:chExt cx="624" cy="384"/>
            </a:xfrm>
          </p:grpSpPr>
          <p:sp>
            <p:nvSpPr>
              <p:cNvPr id="59411" name="AutoShape 19"/>
              <p:cNvSpPr>
                <a:spLocks noChangeArrowheads="1"/>
              </p:cNvSpPr>
              <p:nvPr/>
            </p:nvSpPr>
            <p:spPr bwMode="auto">
              <a:xfrm>
                <a:off x="1920" y="2256"/>
                <a:ext cx="624" cy="384"/>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2" name="Line 20"/>
              <p:cNvSpPr>
                <a:spLocks noChangeShapeType="1"/>
              </p:cNvSpPr>
              <p:nvPr/>
            </p:nvSpPr>
            <p:spPr bwMode="auto">
              <a:xfrm>
                <a:off x="1920" y="2400"/>
                <a:ext cx="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413" name="Group 21"/>
            <p:cNvGrpSpPr>
              <a:grpSpLocks/>
            </p:cNvGrpSpPr>
            <p:nvPr/>
          </p:nvGrpSpPr>
          <p:grpSpPr bwMode="auto">
            <a:xfrm>
              <a:off x="3168" y="2256"/>
              <a:ext cx="624" cy="384"/>
              <a:chOff x="1920" y="2256"/>
              <a:chExt cx="624" cy="384"/>
            </a:xfrm>
          </p:grpSpPr>
          <p:sp>
            <p:nvSpPr>
              <p:cNvPr id="59414" name="AutoShape 22"/>
              <p:cNvSpPr>
                <a:spLocks noChangeArrowheads="1"/>
              </p:cNvSpPr>
              <p:nvPr/>
            </p:nvSpPr>
            <p:spPr bwMode="auto">
              <a:xfrm>
                <a:off x="1920" y="2256"/>
                <a:ext cx="624" cy="384"/>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5" name="Line 23"/>
              <p:cNvSpPr>
                <a:spLocks noChangeShapeType="1"/>
              </p:cNvSpPr>
              <p:nvPr/>
            </p:nvSpPr>
            <p:spPr bwMode="auto">
              <a:xfrm>
                <a:off x="1920" y="2400"/>
                <a:ext cx="6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416" name="Group 24"/>
            <p:cNvGrpSpPr>
              <a:grpSpLocks/>
            </p:cNvGrpSpPr>
            <p:nvPr/>
          </p:nvGrpSpPr>
          <p:grpSpPr bwMode="auto">
            <a:xfrm>
              <a:off x="2112" y="2928"/>
              <a:ext cx="624" cy="432"/>
              <a:chOff x="2208" y="2112"/>
              <a:chExt cx="624" cy="432"/>
            </a:xfrm>
          </p:grpSpPr>
          <p:sp>
            <p:nvSpPr>
              <p:cNvPr id="59417" name="AutoShape 25"/>
              <p:cNvSpPr>
                <a:spLocks noChangeArrowheads="1"/>
              </p:cNvSpPr>
              <p:nvPr/>
            </p:nvSpPr>
            <p:spPr bwMode="auto">
              <a:xfrm>
                <a:off x="2208" y="2112"/>
                <a:ext cx="624" cy="144"/>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8" name="AutoShape 26"/>
              <p:cNvSpPr>
                <a:spLocks noChangeArrowheads="1"/>
              </p:cNvSpPr>
              <p:nvPr/>
            </p:nvSpPr>
            <p:spPr bwMode="auto">
              <a:xfrm>
                <a:off x="2208" y="2256"/>
                <a:ext cx="624" cy="288"/>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19" name="Group 27"/>
            <p:cNvGrpSpPr>
              <a:grpSpLocks/>
            </p:cNvGrpSpPr>
            <p:nvPr/>
          </p:nvGrpSpPr>
          <p:grpSpPr bwMode="auto">
            <a:xfrm>
              <a:off x="3168" y="2928"/>
              <a:ext cx="624" cy="432"/>
              <a:chOff x="2208" y="2112"/>
              <a:chExt cx="624" cy="432"/>
            </a:xfrm>
          </p:grpSpPr>
          <p:sp>
            <p:nvSpPr>
              <p:cNvPr id="59420" name="AutoShape 28"/>
              <p:cNvSpPr>
                <a:spLocks noChangeArrowheads="1"/>
              </p:cNvSpPr>
              <p:nvPr/>
            </p:nvSpPr>
            <p:spPr bwMode="auto">
              <a:xfrm>
                <a:off x="2208" y="2112"/>
                <a:ext cx="624" cy="144"/>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1" name="AutoShape 29"/>
              <p:cNvSpPr>
                <a:spLocks noChangeArrowheads="1"/>
              </p:cNvSpPr>
              <p:nvPr/>
            </p:nvSpPr>
            <p:spPr bwMode="auto">
              <a:xfrm>
                <a:off x="2208" y="2256"/>
                <a:ext cx="624" cy="288"/>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22" name="Line 30"/>
            <p:cNvSpPr>
              <a:spLocks noChangeShapeType="1"/>
            </p:cNvSpPr>
            <p:nvPr/>
          </p:nvSpPr>
          <p:spPr bwMode="auto">
            <a:xfrm>
              <a:off x="2400" y="1968"/>
              <a:ext cx="0" cy="24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3" name="Line 31"/>
            <p:cNvSpPr>
              <a:spLocks noChangeShapeType="1"/>
            </p:cNvSpPr>
            <p:nvPr/>
          </p:nvSpPr>
          <p:spPr bwMode="auto">
            <a:xfrm flipH="1" flipV="1">
              <a:off x="2400" y="2688"/>
              <a:ext cx="0" cy="24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4" name="Line 32"/>
            <p:cNvSpPr>
              <a:spLocks noChangeShapeType="1"/>
            </p:cNvSpPr>
            <p:nvPr/>
          </p:nvSpPr>
          <p:spPr bwMode="auto">
            <a:xfrm>
              <a:off x="2736" y="1776"/>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5" name="Line 33"/>
            <p:cNvSpPr>
              <a:spLocks noChangeShapeType="1"/>
            </p:cNvSpPr>
            <p:nvPr/>
          </p:nvSpPr>
          <p:spPr bwMode="auto">
            <a:xfrm>
              <a:off x="3408" y="1776"/>
              <a:ext cx="0" cy="384"/>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6" name="Line 34"/>
            <p:cNvSpPr>
              <a:spLocks noChangeShapeType="1"/>
            </p:cNvSpPr>
            <p:nvPr/>
          </p:nvSpPr>
          <p:spPr bwMode="auto">
            <a:xfrm flipH="1" flipV="1">
              <a:off x="3408" y="2688"/>
              <a:ext cx="0" cy="24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7" name="Line 35"/>
            <p:cNvSpPr>
              <a:spLocks noChangeShapeType="1"/>
            </p:cNvSpPr>
            <p:nvPr/>
          </p:nvSpPr>
          <p:spPr bwMode="auto">
            <a:xfrm flipV="1">
              <a:off x="2736" y="3120"/>
              <a:ext cx="384" cy="0"/>
            </a:xfrm>
            <a:prstGeom prst="line">
              <a:avLst/>
            </a:prstGeom>
            <a:noFill/>
            <a:ln w="28575">
              <a:solidFill>
                <a:schemeClr val="tx1"/>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8" name="Text Box 36"/>
            <p:cNvSpPr txBox="1">
              <a:spLocks noChangeArrowheads="1"/>
            </p:cNvSpPr>
            <p:nvPr/>
          </p:nvSpPr>
          <p:spPr bwMode="auto">
            <a:xfrm>
              <a:off x="2496" y="3552"/>
              <a:ext cx="98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b="1">
                  <a:latin typeface="Times New Roman" panose="02020603050405020304" pitchFamily="18" charset="0"/>
                  <a:ea typeface="楷体_GB2312" pitchFamily="49" charset="-122"/>
                </a:rPr>
                <a:t>    </a:t>
              </a:r>
              <a:r>
                <a:rPr kumimoji="1" lang="zh-CN" altLang="en-US" b="1">
                  <a:latin typeface="Times New Roman" panose="02020603050405020304" pitchFamily="18" charset="0"/>
                  <a:ea typeface="楷体_GB2312" pitchFamily="49" charset="-122"/>
                </a:rPr>
                <a:t>概念模式</a:t>
              </a:r>
            </a:p>
            <a:p>
              <a:pPr eaLnBrk="0" hangingPunct="0"/>
              <a:r>
                <a:rPr kumimoji="1" lang="zh-CN" altLang="en-US" b="1">
                  <a:latin typeface="Times New Roman" panose="02020603050405020304" pitchFamily="18" charset="0"/>
                  <a:ea typeface="楷体_GB2312" pitchFamily="49" charset="-122"/>
                </a:rPr>
                <a:t>（逻辑视图）</a:t>
              </a:r>
            </a:p>
          </p:txBody>
        </p:sp>
        <p:sp>
          <p:nvSpPr>
            <p:cNvPr id="59429" name="AutoShape 37"/>
            <p:cNvSpPr>
              <a:spLocks noChangeArrowheads="1"/>
            </p:cNvSpPr>
            <p:nvPr/>
          </p:nvSpPr>
          <p:spPr bwMode="auto">
            <a:xfrm rot="20400000">
              <a:off x="1248" y="2976"/>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0" name="AutoShape 38"/>
            <p:cNvSpPr>
              <a:spLocks noChangeArrowheads="1"/>
            </p:cNvSpPr>
            <p:nvPr/>
          </p:nvSpPr>
          <p:spPr bwMode="auto">
            <a:xfrm rot="20400000">
              <a:off x="3936" y="1872"/>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1" name="AutoShape 39"/>
            <p:cNvSpPr>
              <a:spLocks noChangeArrowheads="1"/>
            </p:cNvSpPr>
            <p:nvPr/>
          </p:nvSpPr>
          <p:spPr bwMode="auto">
            <a:xfrm rot="1200000">
              <a:off x="3888" y="3024"/>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2" name="AutoShape 40"/>
            <p:cNvSpPr>
              <a:spLocks noChangeArrowheads="1"/>
            </p:cNvSpPr>
            <p:nvPr/>
          </p:nvSpPr>
          <p:spPr bwMode="auto">
            <a:xfrm rot="1200000">
              <a:off x="1344" y="1680"/>
              <a:ext cx="720" cy="192"/>
            </a:xfrm>
            <a:prstGeom prst="leftRightArrow">
              <a:avLst>
                <a:gd name="adj1" fmla="val 50000"/>
                <a:gd name="adj2" fmla="val 7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7133817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0419"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实体：独立实体、从属实体</a:t>
            </a:r>
          </a:p>
          <a:p>
            <a:pPr marL="0" indent="377825" eaLnBrk="0" hangingPunct="0">
              <a:spcBef>
                <a:spcPct val="0"/>
              </a:spcBef>
              <a:buNone/>
            </a:pPr>
            <a:r>
              <a:rPr lang="zh-CN" altLang="en-US" sz="1900" b="1" dirty="0">
                <a:latin typeface="Times New Roman" panose="02020603050405020304" pitchFamily="18" charset="0"/>
                <a:ea typeface="楷体_GB2312" pitchFamily="49" charset="-122"/>
              </a:rPr>
              <a:t>           联系：可标定联系、非标定联系、分类联系、非确定联系     </a:t>
            </a:r>
          </a:p>
          <a:p>
            <a:pPr marL="0" indent="377825" eaLnBrk="0" hangingPunct="0">
              <a:spcBef>
                <a:spcPct val="0"/>
              </a:spcBef>
              <a:buNone/>
            </a:pPr>
            <a:endParaRPr lang="en-US" altLang="zh-CN" sz="1900" b="1" dirty="0">
              <a:latin typeface="Times New Roman" panose="02020603050405020304" pitchFamily="18" charset="0"/>
              <a:ea typeface="楷体_GB2312" pitchFamily="49" charset="-122"/>
            </a:endParaRPr>
          </a:p>
        </p:txBody>
      </p:sp>
      <p:grpSp>
        <p:nvGrpSpPr>
          <p:cNvPr id="60420" name="Group 4"/>
          <p:cNvGrpSpPr>
            <a:grpSpLocks/>
          </p:cNvGrpSpPr>
          <p:nvPr/>
        </p:nvGrpSpPr>
        <p:grpSpPr bwMode="auto">
          <a:xfrm>
            <a:off x="3429000" y="3048000"/>
            <a:ext cx="4419600" cy="2971800"/>
            <a:chOff x="816" y="1728"/>
            <a:chExt cx="2784" cy="1872"/>
          </a:xfrm>
        </p:grpSpPr>
        <p:grpSp>
          <p:nvGrpSpPr>
            <p:cNvPr id="60421" name="Group 5"/>
            <p:cNvGrpSpPr>
              <a:grpSpLocks/>
            </p:cNvGrpSpPr>
            <p:nvPr/>
          </p:nvGrpSpPr>
          <p:grpSpPr bwMode="auto">
            <a:xfrm>
              <a:off x="912" y="2016"/>
              <a:ext cx="672" cy="576"/>
              <a:chOff x="912" y="1920"/>
              <a:chExt cx="672" cy="576"/>
            </a:xfrm>
          </p:grpSpPr>
          <p:sp>
            <p:nvSpPr>
              <p:cNvPr id="60422" name="Rectangle 6"/>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Rectangle 7"/>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24" name="Group 8"/>
            <p:cNvGrpSpPr>
              <a:grpSpLocks/>
            </p:cNvGrpSpPr>
            <p:nvPr/>
          </p:nvGrpSpPr>
          <p:grpSpPr bwMode="auto">
            <a:xfrm>
              <a:off x="912" y="2976"/>
              <a:ext cx="720" cy="576"/>
              <a:chOff x="912" y="2832"/>
              <a:chExt cx="720" cy="576"/>
            </a:xfrm>
          </p:grpSpPr>
          <p:sp>
            <p:nvSpPr>
              <p:cNvPr id="60425" name="AutoShape 9"/>
              <p:cNvSpPr>
                <a:spLocks noChangeArrowheads="1"/>
              </p:cNvSpPr>
              <p:nvPr/>
            </p:nvSpPr>
            <p:spPr bwMode="auto">
              <a:xfrm>
                <a:off x="912" y="2832"/>
                <a:ext cx="720"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0"/>
              <p:cNvSpPr>
                <a:spLocks noChangeShapeType="1"/>
              </p:cNvSpPr>
              <p:nvPr/>
            </p:nvSpPr>
            <p:spPr bwMode="auto">
              <a:xfrm>
                <a:off x="912" y="3024"/>
                <a:ext cx="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27" name="Text Box 11"/>
            <p:cNvSpPr txBox="1">
              <a:spLocks noChangeArrowheads="1"/>
            </p:cNvSpPr>
            <p:nvPr/>
          </p:nvSpPr>
          <p:spPr bwMode="auto">
            <a:xfrm>
              <a:off x="816" y="1776"/>
              <a:ext cx="8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实体名 </a:t>
              </a:r>
              <a:r>
                <a:rPr kumimoji="1" lang="en-US" altLang="zh-CN" sz="1400" b="1">
                  <a:latin typeface="Times New Roman" panose="02020603050405020304" pitchFamily="18" charset="0"/>
                </a:rPr>
                <a:t>/ </a:t>
              </a:r>
              <a:r>
                <a:rPr kumimoji="1" lang="zh-CN" altLang="en-US" sz="1400" b="1">
                  <a:latin typeface="Times New Roman" panose="02020603050405020304" pitchFamily="18" charset="0"/>
                </a:rPr>
                <a:t>实体号</a:t>
              </a:r>
            </a:p>
          </p:txBody>
        </p:sp>
        <p:sp>
          <p:nvSpPr>
            <p:cNvPr id="60428" name="Text Box 12"/>
            <p:cNvSpPr txBox="1">
              <a:spLocks noChangeArrowheads="1"/>
            </p:cNvSpPr>
            <p:nvPr/>
          </p:nvSpPr>
          <p:spPr bwMode="auto">
            <a:xfrm>
              <a:off x="816" y="2736"/>
              <a:ext cx="88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实体名 </a:t>
              </a:r>
              <a:r>
                <a:rPr kumimoji="1" lang="en-US" altLang="zh-CN" sz="1400" b="1">
                  <a:latin typeface="Times New Roman" panose="02020603050405020304" pitchFamily="18" charset="0"/>
                </a:rPr>
                <a:t>/ </a:t>
              </a:r>
              <a:r>
                <a:rPr kumimoji="1" lang="zh-CN" altLang="en-US" sz="1400" b="1">
                  <a:latin typeface="Times New Roman" panose="02020603050405020304" pitchFamily="18" charset="0"/>
                </a:rPr>
                <a:t>实体号</a:t>
              </a:r>
            </a:p>
          </p:txBody>
        </p:sp>
        <p:grpSp>
          <p:nvGrpSpPr>
            <p:cNvPr id="60429" name="Group 13"/>
            <p:cNvGrpSpPr>
              <a:grpSpLocks/>
            </p:cNvGrpSpPr>
            <p:nvPr/>
          </p:nvGrpSpPr>
          <p:grpSpPr bwMode="auto">
            <a:xfrm>
              <a:off x="2880" y="2016"/>
              <a:ext cx="672" cy="576"/>
              <a:chOff x="912" y="1920"/>
              <a:chExt cx="672" cy="576"/>
            </a:xfrm>
          </p:grpSpPr>
          <p:sp>
            <p:nvSpPr>
              <p:cNvPr id="60430" name="Rectangle 14"/>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Rectangle 15"/>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32" name="Group 16"/>
            <p:cNvGrpSpPr>
              <a:grpSpLocks/>
            </p:cNvGrpSpPr>
            <p:nvPr/>
          </p:nvGrpSpPr>
          <p:grpSpPr bwMode="auto">
            <a:xfrm>
              <a:off x="2880" y="3024"/>
              <a:ext cx="720" cy="576"/>
              <a:chOff x="912" y="2832"/>
              <a:chExt cx="720" cy="576"/>
            </a:xfrm>
          </p:grpSpPr>
          <p:sp>
            <p:nvSpPr>
              <p:cNvPr id="60433" name="AutoShape 17"/>
              <p:cNvSpPr>
                <a:spLocks noChangeArrowheads="1"/>
              </p:cNvSpPr>
              <p:nvPr/>
            </p:nvSpPr>
            <p:spPr bwMode="auto">
              <a:xfrm>
                <a:off x="912" y="2832"/>
                <a:ext cx="720"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4" name="Line 18"/>
              <p:cNvSpPr>
                <a:spLocks noChangeShapeType="1"/>
              </p:cNvSpPr>
              <p:nvPr/>
            </p:nvSpPr>
            <p:spPr bwMode="auto">
              <a:xfrm>
                <a:off x="912" y="3024"/>
                <a:ext cx="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35" name="Text Box 19"/>
            <p:cNvSpPr txBox="1">
              <a:spLocks noChangeArrowheads="1"/>
            </p:cNvSpPr>
            <p:nvPr/>
          </p:nvSpPr>
          <p:spPr bwMode="auto">
            <a:xfrm>
              <a:off x="2832" y="1728"/>
              <a:ext cx="6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 </a:t>
              </a:r>
              <a:r>
                <a:rPr kumimoji="1" lang="en-US" altLang="zh-CN" sz="1400" b="1">
                  <a:latin typeface="Times New Roman" panose="02020603050405020304" pitchFamily="18" charset="0"/>
                </a:rPr>
                <a:t>/ N01</a:t>
              </a:r>
            </a:p>
          </p:txBody>
        </p:sp>
        <p:sp>
          <p:nvSpPr>
            <p:cNvPr id="60436" name="Text Box 20"/>
            <p:cNvSpPr txBox="1">
              <a:spLocks noChangeArrowheads="1"/>
            </p:cNvSpPr>
            <p:nvPr/>
          </p:nvSpPr>
          <p:spPr bwMode="auto">
            <a:xfrm>
              <a:off x="2880" y="2736"/>
              <a:ext cx="6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工艺 </a:t>
              </a:r>
              <a:r>
                <a:rPr kumimoji="1" lang="en-US" altLang="zh-CN" sz="1400" b="1">
                  <a:latin typeface="Times New Roman" panose="02020603050405020304" pitchFamily="18" charset="0"/>
                </a:rPr>
                <a:t>/ N04</a:t>
              </a:r>
            </a:p>
          </p:txBody>
        </p:sp>
      </p:grpSp>
    </p:spTree>
    <p:extLst>
      <p:ext uri="{BB962C8B-B14F-4D97-AF65-F5344CB8AC3E}">
        <p14:creationId xmlns:p14="http://schemas.microsoft.com/office/powerpoint/2010/main" val="281511228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1443"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可标定联系</a:t>
            </a:r>
          </a:p>
        </p:txBody>
      </p:sp>
      <p:grpSp>
        <p:nvGrpSpPr>
          <p:cNvPr id="61444" name="Group 4"/>
          <p:cNvGrpSpPr>
            <a:grpSpLocks/>
          </p:cNvGrpSpPr>
          <p:nvPr/>
        </p:nvGrpSpPr>
        <p:grpSpPr bwMode="auto">
          <a:xfrm>
            <a:off x="2286000" y="2514600"/>
            <a:ext cx="7391400" cy="3875088"/>
            <a:chOff x="192" y="1584"/>
            <a:chExt cx="4656" cy="2441"/>
          </a:xfrm>
        </p:grpSpPr>
        <p:grpSp>
          <p:nvGrpSpPr>
            <p:cNvPr id="61445" name="Group 5"/>
            <p:cNvGrpSpPr>
              <a:grpSpLocks/>
            </p:cNvGrpSpPr>
            <p:nvPr/>
          </p:nvGrpSpPr>
          <p:grpSpPr bwMode="auto">
            <a:xfrm>
              <a:off x="192" y="1584"/>
              <a:ext cx="2784" cy="2441"/>
              <a:chOff x="192" y="1584"/>
              <a:chExt cx="2784" cy="2441"/>
            </a:xfrm>
          </p:grpSpPr>
          <p:grpSp>
            <p:nvGrpSpPr>
              <p:cNvPr id="61446" name="Group 6"/>
              <p:cNvGrpSpPr>
                <a:grpSpLocks/>
              </p:cNvGrpSpPr>
              <p:nvPr/>
            </p:nvGrpSpPr>
            <p:grpSpPr bwMode="auto">
              <a:xfrm>
                <a:off x="1536" y="1824"/>
                <a:ext cx="912" cy="576"/>
                <a:chOff x="912" y="1920"/>
                <a:chExt cx="672" cy="576"/>
              </a:xfrm>
            </p:grpSpPr>
            <p:sp>
              <p:nvSpPr>
                <p:cNvPr id="61447" name="Rectangle 7"/>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8" name="Rectangle 8"/>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49" name="AutoShape 9"/>
              <p:cNvSpPr>
                <a:spLocks noChangeArrowheads="1"/>
              </p:cNvSpPr>
              <p:nvPr/>
            </p:nvSpPr>
            <p:spPr bwMode="auto">
              <a:xfrm>
                <a:off x="1344" y="2928"/>
                <a:ext cx="1200" cy="81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0"/>
              <p:cNvSpPr>
                <a:spLocks noChangeShapeType="1"/>
              </p:cNvSpPr>
              <p:nvPr/>
            </p:nvSpPr>
            <p:spPr bwMode="auto">
              <a:xfrm>
                <a:off x="1344" y="3360"/>
                <a:ext cx="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1" name="Text Box 11"/>
              <p:cNvSpPr txBox="1">
                <a:spLocks noChangeArrowheads="1"/>
              </p:cNvSpPr>
              <p:nvPr/>
            </p:nvSpPr>
            <p:spPr bwMode="auto">
              <a:xfrm>
                <a:off x="1584" y="1584"/>
                <a:ext cx="6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-A / 1</a:t>
                </a:r>
              </a:p>
            </p:txBody>
          </p:sp>
          <p:sp>
            <p:nvSpPr>
              <p:cNvPr id="61452" name="Text Box 12"/>
              <p:cNvSpPr txBox="1">
                <a:spLocks noChangeArrowheads="1"/>
              </p:cNvSpPr>
              <p:nvPr/>
            </p:nvSpPr>
            <p:spPr bwMode="auto">
              <a:xfrm>
                <a:off x="1296" y="2736"/>
                <a:ext cx="5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-B / 2</a:t>
                </a:r>
              </a:p>
            </p:txBody>
          </p:sp>
          <p:sp>
            <p:nvSpPr>
              <p:cNvPr id="61453" name="Text Box 13"/>
              <p:cNvSpPr txBox="1">
                <a:spLocks noChangeArrowheads="1"/>
              </p:cNvSpPr>
              <p:nvPr/>
            </p:nvSpPr>
            <p:spPr bwMode="auto">
              <a:xfrm>
                <a:off x="1536" y="1824"/>
                <a:ext cx="8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p>
            </p:txBody>
          </p:sp>
          <p:sp>
            <p:nvSpPr>
              <p:cNvPr id="61454" name="Text Box 14"/>
              <p:cNvSpPr txBox="1">
                <a:spLocks noChangeArrowheads="1"/>
              </p:cNvSpPr>
              <p:nvPr/>
            </p:nvSpPr>
            <p:spPr bwMode="auto">
              <a:xfrm>
                <a:off x="1344" y="2976"/>
                <a:ext cx="125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r>
                  <a:rPr kumimoji="1" lang="zh-CN" altLang="en-US" sz="1400" b="1">
                    <a:latin typeface="Times New Roman" panose="02020603050405020304" pitchFamily="18" charset="0"/>
                  </a:rPr>
                  <a:t>（</a:t>
                </a:r>
                <a:r>
                  <a:rPr kumimoji="1" lang="en-US" altLang="zh-CN" sz="1400" b="1">
                    <a:latin typeface="Times New Roman" panose="02020603050405020304" pitchFamily="18" charset="0"/>
                  </a:rPr>
                  <a:t>FK</a:t>
                </a:r>
                <a:r>
                  <a:rPr kumimoji="1" lang="zh-CN" altLang="en-US" sz="1400" b="1">
                    <a:latin typeface="Times New Roman" panose="02020603050405020304" pitchFamily="18" charset="0"/>
                  </a:rPr>
                  <a:t>）</a:t>
                </a:r>
              </a:p>
              <a:p>
                <a:pPr eaLnBrk="0" hangingPunct="0"/>
                <a:r>
                  <a:rPr kumimoji="1" lang="zh-CN" altLang="en-US" sz="1400" b="1">
                    <a:latin typeface="Times New Roman" panose="02020603050405020304" pitchFamily="18" charset="0"/>
                  </a:rPr>
                  <a:t>关键字属性</a:t>
                </a:r>
              </a:p>
            </p:txBody>
          </p:sp>
          <p:sp>
            <p:nvSpPr>
              <p:cNvPr id="61455" name="Line 15"/>
              <p:cNvSpPr>
                <a:spLocks noChangeShapeType="1"/>
              </p:cNvSpPr>
              <p:nvPr/>
            </p:nvSpPr>
            <p:spPr bwMode="auto">
              <a:xfrm>
                <a:off x="1920" y="2400"/>
                <a:ext cx="0" cy="432"/>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6" name="Text Box 16"/>
              <p:cNvSpPr txBox="1">
                <a:spLocks noChangeArrowheads="1"/>
              </p:cNvSpPr>
              <p:nvPr/>
            </p:nvSpPr>
            <p:spPr bwMode="auto">
              <a:xfrm>
                <a:off x="1296" y="2400"/>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关系名</a:t>
                </a:r>
              </a:p>
            </p:txBody>
          </p:sp>
          <p:sp>
            <p:nvSpPr>
              <p:cNvPr id="61457" name="AutoShape 17"/>
              <p:cNvSpPr>
                <a:spLocks/>
              </p:cNvSpPr>
              <p:nvPr/>
            </p:nvSpPr>
            <p:spPr bwMode="auto">
              <a:xfrm>
                <a:off x="480" y="1824"/>
                <a:ext cx="576" cy="240"/>
              </a:xfrm>
              <a:prstGeom prst="accentCallout1">
                <a:avLst>
                  <a:gd name="adj1" fmla="val 30000"/>
                  <a:gd name="adj2" fmla="val 108333"/>
                  <a:gd name="adj3" fmla="val 115417"/>
                  <a:gd name="adj4" fmla="val 180903"/>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b="1">
                    <a:latin typeface="Times New Roman" panose="02020603050405020304" pitchFamily="18" charset="0"/>
                    <a:ea typeface="楷体_GB2312" pitchFamily="49" charset="-122"/>
                  </a:rPr>
                  <a:t>父实体</a:t>
                </a:r>
              </a:p>
            </p:txBody>
          </p:sp>
          <p:sp>
            <p:nvSpPr>
              <p:cNvPr id="61458" name="AutoShape 18"/>
              <p:cNvSpPr>
                <a:spLocks/>
              </p:cNvSpPr>
              <p:nvPr/>
            </p:nvSpPr>
            <p:spPr bwMode="auto">
              <a:xfrm>
                <a:off x="297" y="3785"/>
                <a:ext cx="576" cy="240"/>
              </a:xfrm>
              <a:prstGeom prst="accentCallout1">
                <a:avLst>
                  <a:gd name="adj1" fmla="val 30000"/>
                  <a:gd name="adj2" fmla="val 108333"/>
                  <a:gd name="adj3" fmla="val -101667"/>
                  <a:gd name="adj4" fmla="val 179343"/>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b="1">
                    <a:latin typeface="Times New Roman" panose="02020603050405020304" pitchFamily="18" charset="0"/>
                    <a:ea typeface="楷体_GB2312" pitchFamily="49" charset="-122"/>
                  </a:rPr>
                  <a:t>子实体</a:t>
                </a:r>
              </a:p>
            </p:txBody>
          </p:sp>
          <p:sp>
            <p:nvSpPr>
              <p:cNvPr id="61459" name="AutoShape 19"/>
              <p:cNvSpPr>
                <a:spLocks/>
              </p:cNvSpPr>
              <p:nvPr/>
            </p:nvSpPr>
            <p:spPr bwMode="auto">
              <a:xfrm>
                <a:off x="192" y="2496"/>
                <a:ext cx="720" cy="528"/>
              </a:xfrm>
              <a:prstGeom prst="accentCallout1">
                <a:avLst>
                  <a:gd name="adj1" fmla="val 13634"/>
                  <a:gd name="adj2" fmla="val 106667"/>
                  <a:gd name="adj3" fmla="val 8333"/>
                  <a:gd name="adj4" fmla="val 163472"/>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sz="1600" b="1">
                    <a:latin typeface="Times New Roman" panose="02020603050405020304" pitchFamily="18" charset="0"/>
                    <a:ea typeface="楷体_GB2312" pitchFamily="49" charset="-122"/>
                  </a:rPr>
                  <a:t>从父实体到子实体的关系名</a:t>
                </a:r>
              </a:p>
            </p:txBody>
          </p:sp>
          <p:sp>
            <p:nvSpPr>
              <p:cNvPr id="61460" name="AutoShape 20"/>
              <p:cNvSpPr>
                <a:spLocks/>
              </p:cNvSpPr>
              <p:nvPr/>
            </p:nvSpPr>
            <p:spPr bwMode="auto">
              <a:xfrm>
                <a:off x="2274" y="2558"/>
                <a:ext cx="702" cy="240"/>
              </a:xfrm>
              <a:prstGeom prst="accentCallout1">
                <a:avLst>
                  <a:gd name="adj1" fmla="val 30000"/>
                  <a:gd name="adj2" fmla="val -6838"/>
                  <a:gd name="adj3" fmla="val 65833"/>
                  <a:gd name="adj4" fmla="val -47435"/>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sz="1600" b="1">
                    <a:latin typeface="Times New Roman" panose="02020603050405020304" pitchFamily="18" charset="0"/>
                    <a:ea typeface="楷体_GB2312" pitchFamily="49" charset="-122"/>
                  </a:rPr>
                  <a:t>确定关系</a:t>
                </a:r>
              </a:p>
            </p:txBody>
          </p:sp>
        </p:grpSp>
        <p:grpSp>
          <p:nvGrpSpPr>
            <p:cNvPr id="61461" name="Group 21"/>
            <p:cNvGrpSpPr>
              <a:grpSpLocks/>
            </p:cNvGrpSpPr>
            <p:nvPr/>
          </p:nvGrpSpPr>
          <p:grpSpPr bwMode="auto">
            <a:xfrm>
              <a:off x="3600" y="1584"/>
              <a:ext cx="1248" cy="2160"/>
              <a:chOff x="3600" y="1584"/>
              <a:chExt cx="1248" cy="2160"/>
            </a:xfrm>
          </p:grpSpPr>
          <p:grpSp>
            <p:nvGrpSpPr>
              <p:cNvPr id="61462" name="Group 22"/>
              <p:cNvGrpSpPr>
                <a:grpSpLocks/>
              </p:cNvGrpSpPr>
              <p:nvPr/>
            </p:nvGrpSpPr>
            <p:grpSpPr bwMode="auto">
              <a:xfrm>
                <a:off x="3840" y="1824"/>
                <a:ext cx="912" cy="576"/>
                <a:chOff x="912" y="1920"/>
                <a:chExt cx="672" cy="576"/>
              </a:xfrm>
            </p:grpSpPr>
            <p:sp>
              <p:nvSpPr>
                <p:cNvPr id="61463" name="Rectangle 23"/>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4" name="Rectangle 24"/>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65" name="AutoShape 25"/>
              <p:cNvSpPr>
                <a:spLocks noChangeArrowheads="1"/>
              </p:cNvSpPr>
              <p:nvPr/>
            </p:nvSpPr>
            <p:spPr bwMode="auto">
              <a:xfrm>
                <a:off x="3648" y="2928"/>
                <a:ext cx="1200" cy="81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6" name="Line 26"/>
              <p:cNvSpPr>
                <a:spLocks noChangeShapeType="1"/>
              </p:cNvSpPr>
              <p:nvPr/>
            </p:nvSpPr>
            <p:spPr bwMode="auto">
              <a:xfrm>
                <a:off x="3648" y="3360"/>
                <a:ext cx="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7" name="Text Box 27"/>
              <p:cNvSpPr txBox="1">
                <a:spLocks noChangeArrowheads="1"/>
              </p:cNvSpPr>
              <p:nvPr/>
            </p:nvSpPr>
            <p:spPr bwMode="auto">
              <a:xfrm>
                <a:off x="3888" y="1584"/>
                <a:ext cx="48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 </a:t>
                </a:r>
                <a:r>
                  <a:rPr kumimoji="1" lang="en-US" altLang="zh-CN" sz="1400" b="1">
                    <a:latin typeface="Times New Roman" panose="02020603050405020304" pitchFamily="18" charset="0"/>
                  </a:rPr>
                  <a:t>/ 1</a:t>
                </a:r>
              </a:p>
            </p:txBody>
          </p:sp>
          <p:sp>
            <p:nvSpPr>
              <p:cNvPr id="61468" name="Text Box 28"/>
              <p:cNvSpPr txBox="1">
                <a:spLocks noChangeArrowheads="1"/>
              </p:cNvSpPr>
              <p:nvPr/>
            </p:nvSpPr>
            <p:spPr bwMode="auto">
              <a:xfrm>
                <a:off x="3600" y="2736"/>
                <a:ext cx="48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工艺 </a:t>
                </a:r>
                <a:r>
                  <a:rPr kumimoji="1" lang="en-US" altLang="zh-CN" sz="1400" b="1">
                    <a:latin typeface="Times New Roman" panose="02020603050405020304" pitchFamily="18" charset="0"/>
                  </a:rPr>
                  <a:t>/ 2</a:t>
                </a:r>
              </a:p>
            </p:txBody>
          </p:sp>
          <p:sp>
            <p:nvSpPr>
              <p:cNvPr id="61469" name="Text Box 29"/>
              <p:cNvSpPr txBox="1">
                <a:spLocks noChangeArrowheads="1"/>
              </p:cNvSpPr>
              <p:nvPr/>
            </p:nvSpPr>
            <p:spPr bwMode="auto">
              <a:xfrm>
                <a:off x="3840" y="1817"/>
                <a:ext cx="5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零件代码</a:t>
                </a:r>
              </a:p>
            </p:txBody>
          </p:sp>
          <p:sp>
            <p:nvSpPr>
              <p:cNvPr id="61470" name="Text Box 30"/>
              <p:cNvSpPr txBox="1">
                <a:spLocks noChangeArrowheads="1"/>
              </p:cNvSpPr>
              <p:nvPr/>
            </p:nvSpPr>
            <p:spPr bwMode="auto">
              <a:xfrm>
                <a:off x="3648" y="2976"/>
                <a:ext cx="95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零件代码（</a:t>
                </a:r>
                <a:r>
                  <a:rPr kumimoji="1" lang="en-US" altLang="zh-CN" sz="1400" b="1">
                    <a:latin typeface="Times New Roman" panose="02020603050405020304" pitchFamily="18" charset="0"/>
                  </a:rPr>
                  <a:t>FK</a:t>
                </a:r>
                <a:r>
                  <a:rPr kumimoji="1" lang="zh-CN" altLang="en-US" sz="1400" b="1">
                    <a:latin typeface="Times New Roman" panose="02020603050405020304" pitchFamily="18" charset="0"/>
                  </a:rPr>
                  <a:t>）</a:t>
                </a:r>
              </a:p>
              <a:p>
                <a:pPr eaLnBrk="0" hangingPunct="0"/>
                <a:r>
                  <a:rPr kumimoji="1" lang="zh-CN" altLang="en-US" sz="1400" b="1">
                    <a:latin typeface="Times New Roman" panose="02020603050405020304" pitchFamily="18" charset="0"/>
                  </a:rPr>
                  <a:t>工序号</a:t>
                </a:r>
              </a:p>
            </p:txBody>
          </p:sp>
          <p:sp>
            <p:nvSpPr>
              <p:cNvPr id="61471" name="Line 31"/>
              <p:cNvSpPr>
                <a:spLocks noChangeShapeType="1"/>
              </p:cNvSpPr>
              <p:nvPr/>
            </p:nvSpPr>
            <p:spPr bwMode="auto">
              <a:xfrm>
                <a:off x="4224" y="2400"/>
                <a:ext cx="0" cy="432"/>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72" name="Text Box 32"/>
              <p:cNvSpPr txBox="1">
                <a:spLocks noChangeArrowheads="1"/>
              </p:cNvSpPr>
              <p:nvPr/>
            </p:nvSpPr>
            <p:spPr bwMode="auto">
              <a:xfrm>
                <a:off x="3888" y="2496"/>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有</a:t>
                </a:r>
              </a:p>
            </p:txBody>
          </p:sp>
        </p:grpSp>
      </p:grpSp>
    </p:spTree>
    <p:extLst>
      <p:ext uri="{BB962C8B-B14F-4D97-AF65-F5344CB8AC3E}">
        <p14:creationId xmlns:p14="http://schemas.microsoft.com/office/powerpoint/2010/main" val="3246651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1.1.6 </a:t>
            </a:r>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模型建立的</a:t>
            </a:r>
            <a:r>
              <a:rPr lang="zh-CN" altLang="en-US"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基本原则</a:t>
            </a:r>
            <a:endPar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fontScale="92500" lnSpcReduction="20000"/>
          </a:bodyPr>
          <a:lstStyle/>
          <a:p>
            <a:pPr>
              <a:lnSpc>
                <a:spcPct val="120000"/>
              </a:lnSpc>
              <a:spcBef>
                <a:spcPts val="200"/>
              </a:spcBef>
            </a:pPr>
            <a:r>
              <a:rPr lang="zh-CN" altLang="en-US" b="1" dirty="0">
                <a:latin typeface="仿宋" panose="02010609060101010101" pitchFamily="49" charset="-122"/>
                <a:ea typeface="仿宋" panose="02010609060101010101" pitchFamily="49" charset="-122"/>
              </a:rPr>
              <a:t>相似性　</a:t>
            </a:r>
            <a:r>
              <a:rPr lang="zh-CN" altLang="en-US" dirty="0">
                <a:latin typeface="仿宋" panose="02010609060101010101" pitchFamily="49" charset="-122"/>
                <a:ea typeface="仿宋" panose="02010609060101010101" pitchFamily="49" charset="-122"/>
              </a:rPr>
              <a:t> </a:t>
            </a:r>
          </a:p>
          <a:p>
            <a:pPr>
              <a:lnSpc>
                <a:spcPct val="120000"/>
              </a:lnSpc>
              <a:spcBef>
                <a:spcPts val="200"/>
              </a:spcBef>
            </a:pPr>
            <a:r>
              <a:rPr lang="zh-CN" altLang="en-US" dirty="0">
                <a:latin typeface="仿宋" panose="02010609060101010101" pitchFamily="49" charset="-122"/>
                <a:ea typeface="仿宋" panose="02010609060101010101" pitchFamily="49" charset="-122"/>
              </a:rPr>
              <a:t>模型与所研究系统在属性上应具有相似的特性和变化规律，这就是说，“原型”与“替身”之间具有相似的物理属性或数学描述。</a:t>
            </a:r>
          </a:p>
          <a:p>
            <a:pPr>
              <a:lnSpc>
                <a:spcPct val="120000"/>
              </a:lnSpc>
              <a:spcBef>
                <a:spcPts val="200"/>
              </a:spcBef>
            </a:pPr>
            <a:r>
              <a:rPr lang="zh-CN" altLang="en-US" b="1" dirty="0">
                <a:latin typeface="仿宋" panose="02010609060101010101" pitchFamily="49" charset="-122"/>
                <a:ea typeface="仿宋" panose="02010609060101010101" pitchFamily="49" charset="-122"/>
              </a:rPr>
              <a:t>切题性</a:t>
            </a:r>
            <a:r>
              <a:rPr lang="zh-CN" altLang="en-US" dirty="0">
                <a:latin typeface="仿宋" panose="02010609060101010101" pitchFamily="49" charset="-122"/>
                <a:ea typeface="仿宋" panose="02010609060101010101" pitchFamily="49" charset="-122"/>
              </a:rPr>
              <a:t>　</a:t>
            </a:r>
          </a:p>
          <a:p>
            <a:pPr>
              <a:lnSpc>
                <a:spcPct val="120000"/>
              </a:lnSpc>
              <a:spcBef>
                <a:spcPts val="200"/>
              </a:spcBef>
            </a:pPr>
            <a:r>
              <a:rPr lang="zh-CN" altLang="en-US" dirty="0">
                <a:latin typeface="仿宋" panose="02010609060101010101" pitchFamily="49" charset="-122"/>
                <a:ea typeface="仿宋" panose="02010609060101010101" pitchFamily="49" charset="-122"/>
              </a:rPr>
              <a:t>模型只应该针对与研究目的有关的方面，而不是一切方面。这是因为对于同一个系统，其模型不是惟一的，模型的选择应针对研究目的。　</a:t>
            </a:r>
          </a:p>
          <a:p>
            <a:pPr>
              <a:lnSpc>
                <a:spcPct val="120000"/>
              </a:lnSpc>
              <a:spcBef>
                <a:spcPts val="200"/>
              </a:spcBef>
            </a:pPr>
            <a:r>
              <a:rPr lang="zh-CN" altLang="en-US" b="1" dirty="0">
                <a:latin typeface="仿宋" panose="02010609060101010101" pitchFamily="49" charset="-122"/>
                <a:ea typeface="仿宋" panose="02010609060101010101" pitchFamily="49" charset="-122"/>
              </a:rPr>
              <a:t>吻合性</a:t>
            </a:r>
            <a:r>
              <a:rPr lang="zh-CN" altLang="en-US" dirty="0">
                <a:latin typeface="仿宋" panose="02010609060101010101" pitchFamily="49" charset="-122"/>
                <a:ea typeface="仿宋" panose="02010609060101010101" pitchFamily="49" charset="-122"/>
              </a:rPr>
              <a:t>　 </a:t>
            </a:r>
          </a:p>
          <a:p>
            <a:pPr>
              <a:lnSpc>
                <a:spcPct val="120000"/>
              </a:lnSpc>
              <a:spcBef>
                <a:spcPts val="200"/>
              </a:spcBef>
            </a:pPr>
            <a:r>
              <a:rPr lang="zh-CN" altLang="en-US" dirty="0">
                <a:latin typeface="仿宋" panose="02010609060101010101" pitchFamily="49" charset="-122"/>
                <a:ea typeface="仿宋" panose="02010609060101010101" pitchFamily="49" charset="-122"/>
              </a:rPr>
              <a:t>模型结构的选择，应尽可能对可利用的数据作合理的描述。通常，其实验数据应尽可能由模型来解释。可辨识性模型结构必须选择</a:t>
            </a:r>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可辨识</a:t>
            </a:r>
            <a:r>
              <a:rPr lang="zh-CN" altLang="en-US" dirty="0">
                <a:latin typeface="仿宋" panose="02010609060101010101" pitchFamily="49" charset="-122"/>
                <a:ea typeface="仿宋" panose="02010609060101010101" pitchFamily="49" charset="-122"/>
              </a:rPr>
              <a:t>的形式。若一个结构具有无法估计的参数，则此结构就无实用价值。　</a:t>
            </a:r>
          </a:p>
        </p:txBody>
      </p:sp>
    </p:spTree>
    <p:extLst>
      <p:ext uri="{BB962C8B-B14F-4D97-AF65-F5344CB8AC3E}">
        <p14:creationId xmlns:p14="http://schemas.microsoft.com/office/powerpoint/2010/main" val="162418448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2467"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非标定联系</a:t>
            </a:r>
          </a:p>
        </p:txBody>
      </p:sp>
      <p:grpSp>
        <p:nvGrpSpPr>
          <p:cNvPr id="62468" name="Group 4"/>
          <p:cNvGrpSpPr>
            <a:grpSpLocks/>
          </p:cNvGrpSpPr>
          <p:nvPr/>
        </p:nvGrpSpPr>
        <p:grpSpPr bwMode="auto">
          <a:xfrm>
            <a:off x="1828800" y="2514600"/>
            <a:ext cx="8458200" cy="3886200"/>
            <a:chOff x="96" y="1584"/>
            <a:chExt cx="5328" cy="2448"/>
          </a:xfrm>
        </p:grpSpPr>
        <p:sp>
          <p:nvSpPr>
            <p:cNvPr id="62469" name="AutoShape 5"/>
            <p:cNvSpPr>
              <a:spLocks noChangeArrowheads="1"/>
            </p:cNvSpPr>
            <p:nvPr/>
          </p:nvSpPr>
          <p:spPr bwMode="auto">
            <a:xfrm>
              <a:off x="1200" y="2928"/>
              <a:ext cx="1200" cy="81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0" name="Line 6"/>
            <p:cNvSpPr>
              <a:spLocks noChangeShapeType="1"/>
            </p:cNvSpPr>
            <p:nvPr/>
          </p:nvSpPr>
          <p:spPr bwMode="auto">
            <a:xfrm>
              <a:off x="1200" y="3360"/>
              <a:ext cx="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1" name="Text Box 7"/>
            <p:cNvSpPr txBox="1">
              <a:spLocks noChangeArrowheads="1"/>
            </p:cNvSpPr>
            <p:nvPr/>
          </p:nvSpPr>
          <p:spPr bwMode="auto">
            <a:xfrm>
              <a:off x="1440" y="1584"/>
              <a:ext cx="6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-A / 1</a:t>
              </a:r>
            </a:p>
          </p:txBody>
        </p:sp>
        <p:sp>
          <p:nvSpPr>
            <p:cNvPr id="62472" name="Text Box 8"/>
            <p:cNvSpPr txBox="1">
              <a:spLocks noChangeArrowheads="1"/>
            </p:cNvSpPr>
            <p:nvPr/>
          </p:nvSpPr>
          <p:spPr bwMode="auto">
            <a:xfrm>
              <a:off x="1152" y="2736"/>
              <a:ext cx="5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-B / 2</a:t>
              </a:r>
            </a:p>
          </p:txBody>
        </p:sp>
        <p:grpSp>
          <p:nvGrpSpPr>
            <p:cNvPr id="62473" name="Group 9"/>
            <p:cNvGrpSpPr>
              <a:grpSpLocks/>
            </p:cNvGrpSpPr>
            <p:nvPr/>
          </p:nvGrpSpPr>
          <p:grpSpPr bwMode="auto">
            <a:xfrm>
              <a:off x="1392" y="1824"/>
              <a:ext cx="912" cy="576"/>
              <a:chOff x="1392" y="1824"/>
              <a:chExt cx="912" cy="576"/>
            </a:xfrm>
          </p:grpSpPr>
          <p:grpSp>
            <p:nvGrpSpPr>
              <p:cNvPr id="62474" name="Group 10"/>
              <p:cNvGrpSpPr>
                <a:grpSpLocks/>
              </p:cNvGrpSpPr>
              <p:nvPr/>
            </p:nvGrpSpPr>
            <p:grpSpPr bwMode="auto">
              <a:xfrm>
                <a:off x="1392" y="1824"/>
                <a:ext cx="912" cy="576"/>
                <a:chOff x="912" y="1920"/>
                <a:chExt cx="672" cy="576"/>
              </a:xfrm>
            </p:grpSpPr>
            <p:sp>
              <p:nvSpPr>
                <p:cNvPr id="62475" name="Rectangle 11"/>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6" name="Rectangle 12"/>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477" name="Text Box 13"/>
              <p:cNvSpPr txBox="1">
                <a:spLocks noChangeArrowheads="1"/>
              </p:cNvSpPr>
              <p:nvPr/>
            </p:nvSpPr>
            <p:spPr bwMode="auto">
              <a:xfrm>
                <a:off x="1392" y="1824"/>
                <a:ext cx="8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p>
            </p:txBody>
          </p:sp>
        </p:grpSp>
        <p:sp>
          <p:nvSpPr>
            <p:cNvPr id="62478" name="Text Box 14"/>
            <p:cNvSpPr txBox="1">
              <a:spLocks noChangeArrowheads="1"/>
            </p:cNvSpPr>
            <p:nvPr/>
          </p:nvSpPr>
          <p:spPr bwMode="auto">
            <a:xfrm>
              <a:off x="1200" y="2976"/>
              <a:ext cx="125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r>
                <a:rPr kumimoji="1" lang="zh-CN" altLang="en-US" sz="1400" b="1">
                  <a:latin typeface="Times New Roman" panose="02020603050405020304" pitchFamily="18" charset="0"/>
                </a:rPr>
                <a:t>（</a:t>
              </a:r>
              <a:r>
                <a:rPr kumimoji="1" lang="en-US" altLang="zh-CN" sz="1400" b="1">
                  <a:latin typeface="Times New Roman" panose="02020603050405020304" pitchFamily="18" charset="0"/>
                </a:rPr>
                <a:t>FK</a:t>
              </a:r>
              <a:r>
                <a:rPr kumimoji="1" lang="zh-CN" altLang="en-US" sz="1400" b="1">
                  <a:latin typeface="Times New Roman" panose="02020603050405020304" pitchFamily="18" charset="0"/>
                </a:rPr>
                <a:t>）</a:t>
              </a:r>
            </a:p>
            <a:p>
              <a:pPr eaLnBrk="0" hangingPunct="0"/>
              <a:r>
                <a:rPr kumimoji="1" lang="zh-CN" altLang="en-US" sz="1400" b="1">
                  <a:latin typeface="Times New Roman" panose="02020603050405020304" pitchFamily="18" charset="0"/>
                </a:rPr>
                <a:t>关键字属性</a:t>
              </a:r>
            </a:p>
          </p:txBody>
        </p:sp>
        <p:sp>
          <p:nvSpPr>
            <p:cNvPr id="62479" name="Line 15"/>
            <p:cNvSpPr>
              <a:spLocks noChangeShapeType="1"/>
            </p:cNvSpPr>
            <p:nvPr/>
          </p:nvSpPr>
          <p:spPr bwMode="auto">
            <a:xfrm>
              <a:off x="1776" y="2400"/>
              <a:ext cx="0" cy="432"/>
            </a:xfrm>
            <a:prstGeom prst="line">
              <a:avLst/>
            </a:prstGeom>
            <a:noFill/>
            <a:ln w="28575">
              <a:solidFill>
                <a:schemeClr val="tx1"/>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0" name="Text Box 16"/>
            <p:cNvSpPr txBox="1">
              <a:spLocks noChangeArrowheads="1"/>
            </p:cNvSpPr>
            <p:nvPr/>
          </p:nvSpPr>
          <p:spPr bwMode="auto">
            <a:xfrm>
              <a:off x="1152" y="2400"/>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关系名</a:t>
              </a:r>
            </a:p>
          </p:txBody>
        </p:sp>
        <p:sp>
          <p:nvSpPr>
            <p:cNvPr id="62481" name="AutoShape 17"/>
            <p:cNvSpPr>
              <a:spLocks/>
            </p:cNvSpPr>
            <p:nvPr/>
          </p:nvSpPr>
          <p:spPr bwMode="auto">
            <a:xfrm>
              <a:off x="192" y="1776"/>
              <a:ext cx="576" cy="240"/>
            </a:xfrm>
            <a:prstGeom prst="accentCallout1">
              <a:avLst>
                <a:gd name="adj1" fmla="val 30000"/>
                <a:gd name="adj2" fmla="val 108333"/>
                <a:gd name="adj3" fmla="val 135417"/>
                <a:gd name="adj4" fmla="val 202259"/>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b="1">
                  <a:latin typeface="Times New Roman" panose="02020603050405020304" pitchFamily="18" charset="0"/>
                  <a:ea typeface="楷体_GB2312" pitchFamily="49" charset="-122"/>
                </a:rPr>
                <a:t>父实体</a:t>
              </a:r>
            </a:p>
          </p:txBody>
        </p:sp>
        <p:sp>
          <p:nvSpPr>
            <p:cNvPr id="62482" name="AutoShape 18"/>
            <p:cNvSpPr>
              <a:spLocks/>
            </p:cNvSpPr>
            <p:nvPr/>
          </p:nvSpPr>
          <p:spPr bwMode="auto">
            <a:xfrm>
              <a:off x="192" y="3792"/>
              <a:ext cx="576" cy="240"/>
            </a:xfrm>
            <a:prstGeom prst="accentCallout1">
              <a:avLst>
                <a:gd name="adj1" fmla="val 30000"/>
                <a:gd name="adj2" fmla="val 108333"/>
                <a:gd name="adj3" fmla="val -66250"/>
                <a:gd name="adj4" fmla="val 175347"/>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b="1">
                  <a:latin typeface="Times New Roman" panose="02020603050405020304" pitchFamily="18" charset="0"/>
                  <a:ea typeface="楷体_GB2312" pitchFamily="49" charset="-122"/>
                </a:rPr>
                <a:t>子实体</a:t>
              </a:r>
            </a:p>
          </p:txBody>
        </p:sp>
        <p:sp>
          <p:nvSpPr>
            <p:cNvPr id="62483" name="AutoShape 19"/>
            <p:cNvSpPr>
              <a:spLocks/>
            </p:cNvSpPr>
            <p:nvPr/>
          </p:nvSpPr>
          <p:spPr bwMode="auto">
            <a:xfrm>
              <a:off x="96" y="2496"/>
              <a:ext cx="720" cy="528"/>
            </a:xfrm>
            <a:prstGeom prst="accentCallout1">
              <a:avLst>
                <a:gd name="adj1" fmla="val 13634"/>
                <a:gd name="adj2" fmla="val 106667"/>
                <a:gd name="adj3" fmla="val 8333"/>
                <a:gd name="adj4" fmla="val 150139"/>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sz="1600" b="1">
                  <a:latin typeface="Times New Roman" panose="02020603050405020304" pitchFamily="18" charset="0"/>
                  <a:ea typeface="楷体_GB2312" pitchFamily="49" charset="-122"/>
                </a:rPr>
                <a:t>从父实体到子实体的关系名</a:t>
              </a:r>
            </a:p>
          </p:txBody>
        </p:sp>
        <p:sp>
          <p:nvSpPr>
            <p:cNvPr id="62484" name="AutoShape 20"/>
            <p:cNvSpPr>
              <a:spLocks/>
            </p:cNvSpPr>
            <p:nvPr/>
          </p:nvSpPr>
          <p:spPr bwMode="auto">
            <a:xfrm>
              <a:off x="2016" y="2544"/>
              <a:ext cx="816" cy="240"/>
            </a:xfrm>
            <a:prstGeom prst="accentCallout1">
              <a:avLst>
                <a:gd name="adj1" fmla="val 30000"/>
                <a:gd name="adj2" fmla="val -5884"/>
                <a:gd name="adj3" fmla="val 65833"/>
                <a:gd name="adj4" fmla="val -26838"/>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sz="1600" b="1">
                  <a:latin typeface="Times New Roman" panose="02020603050405020304" pitchFamily="18" charset="0"/>
                  <a:ea typeface="楷体_GB2312" pitchFamily="49" charset="-122"/>
                </a:rPr>
                <a:t>非标定关系</a:t>
              </a:r>
            </a:p>
          </p:txBody>
        </p:sp>
        <p:grpSp>
          <p:nvGrpSpPr>
            <p:cNvPr id="62485" name="Group 21"/>
            <p:cNvGrpSpPr>
              <a:grpSpLocks/>
            </p:cNvGrpSpPr>
            <p:nvPr/>
          </p:nvGrpSpPr>
          <p:grpSpPr bwMode="auto">
            <a:xfrm>
              <a:off x="3360" y="1824"/>
              <a:ext cx="768" cy="576"/>
              <a:chOff x="912" y="1920"/>
              <a:chExt cx="672" cy="576"/>
            </a:xfrm>
          </p:grpSpPr>
          <p:sp>
            <p:nvSpPr>
              <p:cNvPr id="62486" name="Rectangle 22"/>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7" name="Rectangle 23"/>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488" name="Text Box 24"/>
            <p:cNvSpPr txBox="1">
              <a:spLocks noChangeArrowheads="1"/>
            </p:cNvSpPr>
            <p:nvPr/>
          </p:nvSpPr>
          <p:spPr bwMode="auto">
            <a:xfrm>
              <a:off x="3408" y="1584"/>
              <a:ext cx="48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 </a:t>
              </a:r>
              <a:r>
                <a:rPr kumimoji="1" lang="en-US" altLang="zh-CN" sz="1400" b="1">
                  <a:latin typeface="Times New Roman" panose="02020603050405020304" pitchFamily="18" charset="0"/>
                </a:rPr>
                <a:t>/ 1</a:t>
              </a:r>
            </a:p>
          </p:txBody>
        </p:sp>
        <p:sp>
          <p:nvSpPr>
            <p:cNvPr id="62489" name="Text Box 25"/>
            <p:cNvSpPr txBox="1">
              <a:spLocks noChangeArrowheads="1"/>
            </p:cNvSpPr>
            <p:nvPr/>
          </p:nvSpPr>
          <p:spPr bwMode="auto">
            <a:xfrm>
              <a:off x="3120" y="2736"/>
              <a:ext cx="48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工艺 </a:t>
              </a:r>
              <a:r>
                <a:rPr kumimoji="1" lang="en-US" altLang="zh-CN" sz="1400" b="1">
                  <a:latin typeface="Times New Roman" panose="02020603050405020304" pitchFamily="18" charset="0"/>
                </a:rPr>
                <a:t>/ 2</a:t>
              </a:r>
            </a:p>
          </p:txBody>
        </p:sp>
        <p:sp>
          <p:nvSpPr>
            <p:cNvPr id="62490" name="Text Box 26"/>
            <p:cNvSpPr txBox="1">
              <a:spLocks noChangeArrowheads="1"/>
            </p:cNvSpPr>
            <p:nvPr/>
          </p:nvSpPr>
          <p:spPr bwMode="auto">
            <a:xfrm>
              <a:off x="3360" y="1817"/>
              <a:ext cx="5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零件代码</a:t>
              </a:r>
            </a:p>
          </p:txBody>
        </p:sp>
        <p:grpSp>
          <p:nvGrpSpPr>
            <p:cNvPr id="62491" name="Group 27"/>
            <p:cNvGrpSpPr>
              <a:grpSpLocks/>
            </p:cNvGrpSpPr>
            <p:nvPr/>
          </p:nvGrpSpPr>
          <p:grpSpPr bwMode="auto">
            <a:xfrm>
              <a:off x="3312" y="2928"/>
              <a:ext cx="951" cy="768"/>
              <a:chOff x="3792" y="2928"/>
              <a:chExt cx="951" cy="768"/>
            </a:xfrm>
          </p:grpSpPr>
          <p:grpSp>
            <p:nvGrpSpPr>
              <p:cNvPr id="62492" name="Group 28"/>
              <p:cNvGrpSpPr>
                <a:grpSpLocks/>
              </p:cNvGrpSpPr>
              <p:nvPr/>
            </p:nvGrpSpPr>
            <p:grpSpPr bwMode="auto">
              <a:xfrm>
                <a:off x="3792" y="2928"/>
                <a:ext cx="912" cy="768"/>
                <a:chOff x="3648" y="2928"/>
                <a:chExt cx="1200" cy="816"/>
              </a:xfrm>
            </p:grpSpPr>
            <p:sp>
              <p:nvSpPr>
                <p:cNvPr id="62493" name="AutoShape 29"/>
                <p:cNvSpPr>
                  <a:spLocks noChangeArrowheads="1"/>
                </p:cNvSpPr>
                <p:nvPr/>
              </p:nvSpPr>
              <p:spPr bwMode="auto">
                <a:xfrm>
                  <a:off x="3648" y="2928"/>
                  <a:ext cx="1200" cy="81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4" name="Line 30"/>
                <p:cNvSpPr>
                  <a:spLocks noChangeShapeType="1"/>
                </p:cNvSpPr>
                <p:nvPr/>
              </p:nvSpPr>
              <p:spPr bwMode="auto">
                <a:xfrm>
                  <a:off x="3648" y="3360"/>
                  <a:ext cx="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495" name="Text Box 31"/>
              <p:cNvSpPr txBox="1">
                <a:spLocks noChangeArrowheads="1"/>
              </p:cNvSpPr>
              <p:nvPr/>
            </p:nvSpPr>
            <p:spPr bwMode="auto">
              <a:xfrm>
                <a:off x="3792" y="2976"/>
                <a:ext cx="95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零件代码（</a:t>
                </a:r>
                <a:r>
                  <a:rPr kumimoji="1" lang="en-US" altLang="zh-CN" sz="1400" b="1">
                    <a:latin typeface="Times New Roman" panose="02020603050405020304" pitchFamily="18" charset="0"/>
                  </a:rPr>
                  <a:t>FK</a:t>
                </a:r>
                <a:r>
                  <a:rPr kumimoji="1" lang="zh-CN" altLang="en-US" sz="1400" b="1">
                    <a:latin typeface="Times New Roman" panose="02020603050405020304" pitchFamily="18" charset="0"/>
                  </a:rPr>
                  <a:t>）</a:t>
                </a:r>
              </a:p>
              <a:p>
                <a:pPr eaLnBrk="0" hangingPunct="0"/>
                <a:r>
                  <a:rPr kumimoji="1" lang="zh-CN" altLang="en-US" sz="1400" b="1">
                    <a:latin typeface="Times New Roman" panose="02020603050405020304" pitchFamily="18" charset="0"/>
                  </a:rPr>
                  <a:t>工序号</a:t>
                </a:r>
              </a:p>
            </p:txBody>
          </p:sp>
        </p:grpSp>
        <p:sp>
          <p:nvSpPr>
            <p:cNvPr id="62496" name="Line 32"/>
            <p:cNvSpPr>
              <a:spLocks noChangeShapeType="1"/>
            </p:cNvSpPr>
            <p:nvPr/>
          </p:nvSpPr>
          <p:spPr bwMode="auto">
            <a:xfrm>
              <a:off x="3744" y="2400"/>
              <a:ext cx="0" cy="432"/>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7" name="Text Box 33"/>
            <p:cNvSpPr txBox="1">
              <a:spLocks noChangeArrowheads="1"/>
            </p:cNvSpPr>
            <p:nvPr/>
          </p:nvSpPr>
          <p:spPr bwMode="auto">
            <a:xfrm>
              <a:off x="3408" y="2496"/>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有</a:t>
              </a:r>
            </a:p>
          </p:txBody>
        </p:sp>
        <p:grpSp>
          <p:nvGrpSpPr>
            <p:cNvPr id="62498" name="Group 34"/>
            <p:cNvGrpSpPr>
              <a:grpSpLocks/>
            </p:cNvGrpSpPr>
            <p:nvPr/>
          </p:nvGrpSpPr>
          <p:grpSpPr bwMode="auto">
            <a:xfrm>
              <a:off x="4656" y="1824"/>
              <a:ext cx="768" cy="576"/>
              <a:chOff x="912" y="1920"/>
              <a:chExt cx="672" cy="576"/>
            </a:xfrm>
          </p:grpSpPr>
          <p:sp>
            <p:nvSpPr>
              <p:cNvPr id="62499" name="Rectangle 35"/>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0" name="Rectangle 36"/>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501" name="Text Box 37"/>
            <p:cNvSpPr txBox="1">
              <a:spLocks noChangeArrowheads="1"/>
            </p:cNvSpPr>
            <p:nvPr/>
          </p:nvSpPr>
          <p:spPr bwMode="auto">
            <a:xfrm>
              <a:off x="4704" y="1824"/>
              <a:ext cx="5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设备代码</a:t>
              </a:r>
            </a:p>
          </p:txBody>
        </p:sp>
        <p:sp>
          <p:nvSpPr>
            <p:cNvPr id="62502" name="Line 38"/>
            <p:cNvSpPr>
              <a:spLocks noChangeShapeType="1"/>
            </p:cNvSpPr>
            <p:nvPr/>
          </p:nvSpPr>
          <p:spPr bwMode="auto">
            <a:xfrm>
              <a:off x="4992" y="2400"/>
              <a:ext cx="0" cy="100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03" name="Line 39"/>
            <p:cNvSpPr>
              <a:spLocks noChangeShapeType="1"/>
            </p:cNvSpPr>
            <p:nvPr/>
          </p:nvSpPr>
          <p:spPr bwMode="auto">
            <a:xfrm flipH="1">
              <a:off x="4320" y="3360"/>
              <a:ext cx="672" cy="0"/>
            </a:xfrm>
            <a:prstGeom prst="line">
              <a:avLst/>
            </a:prstGeom>
            <a:noFill/>
            <a:ln w="28575">
              <a:solidFill>
                <a:schemeClr val="tx1"/>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04" name="Text Box 40"/>
            <p:cNvSpPr txBox="1">
              <a:spLocks noChangeArrowheads="1"/>
            </p:cNvSpPr>
            <p:nvPr/>
          </p:nvSpPr>
          <p:spPr bwMode="auto">
            <a:xfrm>
              <a:off x="4656" y="2688"/>
              <a:ext cx="28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使用</a:t>
              </a:r>
            </a:p>
          </p:txBody>
        </p:sp>
        <p:sp>
          <p:nvSpPr>
            <p:cNvPr id="62505" name="Text Box 41"/>
            <p:cNvSpPr txBox="1">
              <a:spLocks noChangeArrowheads="1"/>
            </p:cNvSpPr>
            <p:nvPr/>
          </p:nvSpPr>
          <p:spPr bwMode="auto">
            <a:xfrm>
              <a:off x="4656" y="1584"/>
              <a:ext cx="48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设备 </a:t>
              </a:r>
              <a:r>
                <a:rPr kumimoji="1" lang="en-US" altLang="zh-CN" sz="1400" b="1">
                  <a:latin typeface="Times New Roman" panose="02020603050405020304" pitchFamily="18" charset="0"/>
                </a:rPr>
                <a:t>/ 3</a:t>
              </a:r>
            </a:p>
          </p:txBody>
        </p:sp>
      </p:grpSp>
    </p:spTree>
    <p:extLst>
      <p:ext uri="{BB962C8B-B14F-4D97-AF65-F5344CB8AC3E}">
        <p14:creationId xmlns:p14="http://schemas.microsoft.com/office/powerpoint/2010/main" val="357534850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3491"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分类联系：</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grpSp>
        <p:nvGrpSpPr>
          <p:cNvPr id="63492" name="Group 4"/>
          <p:cNvGrpSpPr>
            <a:grpSpLocks/>
          </p:cNvGrpSpPr>
          <p:nvPr/>
        </p:nvGrpSpPr>
        <p:grpSpPr bwMode="auto">
          <a:xfrm>
            <a:off x="1981200" y="2362200"/>
            <a:ext cx="8153400" cy="3581400"/>
            <a:chOff x="192" y="1488"/>
            <a:chExt cx="5136" cy="2256"/>
          </a:xfrm>
        </p:grpSpPr>
        <p:grpSp>
          <p:nvGrpSpPr>
            <p:cNvPr id="63493" name="Group 5"/>
            <p:cNvGrpSpPr>
              <a:grpSpLocks/>
            </p:cNvGrpSpPr>
            <p:nvPr/>
          </p:nvGrpSpPr>
          <p:grpSpPr bwMode="auto">
            <a:xfrm>
              <a:off x="192" y="1488"/>
              <a:ext cx="2496" cy="2256"/>
              <a:chOff x="192" y="1488"/>
              <a:chExt cx="2496" cy="2256"/>
            </a:xfrm>
          </p:grpSpPr>
          <p:grpSp>
            <p:nvGrpSpPr>
              <p:cNvPr id="63494" name="Group 6"/>
              <p:cNvGrpSpPr>
                <a:grpSpLocks/>
              </p:cNvGrpSpPr>
              <p:nvPr/>
            </p:nvGrpSpPr>
            <p:grpSpPr bwMode="auto">
              <a:xfrm>
                <a:off x="1008" y="1728"/>
                <a:ext cx="816" cy="576"/>
                <a:chOff x="912" y="1920"/>
                <a:chExt cx="672" cy="576"/>
              </a:xfrm>
            </p:grpSpPr>
            <p:sp>
              <p:nvSpPr>
                <p:cNvPr id="63495" name="Rectangle 7"/>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6" name="Rectangle 8"/>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497" name="Group 9"/>
              <p:cNvGrpSpPr>
                <a:grpSpLocks/>
              </p:cNvGrpSpPr>
              <p:nvPr/>
            </p:nvGrpSpPr>
            <p:grpSpPr bwMode="auto">
              <a:xfrm>
                <a:off x="240" y="3168"/>
                <a:ext cx="672" cy="576"/>
                <a:chOff x="1200" y="3168"/>
                <a:chExt cx="672" cy="576"/>
              </a:xfrm>
            </p:grpSpPr>
            <p:sp>
              <p:nvSpPr>
                <p:cNvPr id="63498" name="AutoShape 10"/>
                <p:cNvSpPr>
                  <a:spLocks noChangeArrowheads="1"/>
                </p:cNvSpPr>
                <p:nvPr/>
              </p:nvSpPr>
              <p:spPr bwMode="auto">
                <a:xfrm>
                  <a:off x="1200" y="3168"/>
                  <a:ext cx="672"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9" name="Line 11"/>
                <p:cNvSpPr>
                  <a:spLocks noChangeShapeType="1"/>
                </p:cNvSpPr>
                <p:nvPr/>
              </p:nvSpPr>
              <p:spPr bwMode="auto">
                <a:xfrm>
                  <a:off x="1200" y="336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00" name="Text Box 12"/>
              <p:cNvSpPr txBox="1">
                <a:spLocks noChangeArrowheads="1"/>
              </p:cNvSpPr>
              <p:nvPr/>
            </p:nvSpPr>
            <p:spPr bwMode="auto">
              <a:xfrm>
                <a:off x="1056" y="1488"/>
                <a:ext cx="6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-A / 1</a:t>
                </a:r>
              </a:p>
            </p:txBody>
          </p:sp>
          <p:sp>
            <p:nvSpPr>
              <p:cNvPr id="63501" name="Text Box 13"/>
              <p:cNvSpPr txBox="1">
                <a:spLocks noChangeArrowheads="1"/>
              </p:cNvSpPr>
              <p:nvPr/>
            </p:nvSpPr>
            <p:spPr bwMode="auto">
              <a:xfrm>
                <a:off x="192" y="2976"/>
                <a:ext cx="5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-B / 2</a:t>
                </a:r>
              </a:p>
            </p:txBody>
          </p:sp>
          <p:sp>
            <p:nvSpPr>
              <p:cNvPr id="63502" name="Text Box 14"/>
              <p:cNvSpPr txBox="1">
                <a:spLocks noChangeArrowheads="1"/>
              </p:cNvSpPr>
              <p:nvPr/>
            </p:nvSpPr>
            <p:spPr bwMode="auto">
              <a:xfrm>
                <a:off x="1008" y="1728"/>
                <a:ext cx="8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p>
            </p:txBody>
          </p:sp>
          <p:sp>
            <p:nvSpPr>
              <p:cNvPr id="63503" name="Line 15"/>
              <p:cNvSpPr>
                <a:spLocks noChangeShapeType="1"/>
              </p:cNvSpPr>
              <p:nvPr/>
            </p:nvSpPr>
            <p:spPr bwMode="auto">
              <a:xfrm>
                <a:off x="1392" y="2304"/>
                <a:ext cx="0" cy="24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4" name="Text Box 16"/>
              <p:cNvSpPr txBox="1">
                <a:spLocks noChangeArrowheads="1"/>
              </p:cNvSpPr>
              <p:nvPr/>
            </p:nvSpPr>
            <p:spPr bwMode="auto">
              <a:xfrm>
                <a:off x="720" y="2352"/>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关系名</a:t>
                </a:r>
              </a:p>
            </p:txBody>
          </p:sp>
          <p:sp>
            <p:nvSpPr>
              <p:cNvPr id="63505" name="AutoShape 17"/>
              <p:cNvSpPr>
                <a:spLocks/>
              </p:cNvSpPr>
              <p:nvPr/>
            </p:nvSpPr>
            <p:spPr bwMode="auto">
              <a:xfrm>
                <a:off x="1872" y="2400"/>
                <a:ext cx="816" cy="240"/>
              </a:xfrm>
              <a:prstGeom prst="accentCallout1">
                <a:avLst>
                  <a:gd name="adj1" fmla="val 30000"/>
                  <a:gd name="adj2" fmla="val -5884"/>
                  <a:gd name="adj3" fmla="val 19167"/>
                  <a:gd name="adj4" fmla="val -57106"/>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kumimoji="1" lang="zh-CN" altLang="en-US" sz="1600" b="1">
                    <a:latin typeface="Times New Roman" panose="02020603050405020304" pitchFamily="18" charset="0"/>
                    <a:ea typeface="楷体_GB2312" pitchFamily="49" charset="-122"/>
                  </a:rPr>
                  <a:t>分类关系</a:t>
                </a:r>
              </a:p>
            </p:txBody>
          </p:sp>
          <p:grpSp>
            <p:nvGrpSpPr>
              <p:cNvPr id="63506" name="Group 18"/>
              <p:cNvGrpSpPr>
                <a:grpSpLocks/>
              </p:cNvGrpSpPr>
              <p:nvPr/>
            </p:nvGrpSpPr>
            <p:grpSpPr bwMode="auto">
              <a:xfrm>
                <a:off x="1056" y="3168"/>
                <a:ext cx="672" cy="576"/>
                <a:chOff x="1200" y="3168"/>
                <a:chExt cx="672" cy="576"/>
              </a:xfrm>
            </p:grpSpPr>
            <p:sp>
              <p:nvSpPr>
                <p:cNvPr id="63507" name="AutoShape 19"/>
                <p:cNvSpPr>
                  <a:spLocks noChangeArrowheads="1"/>
                </p:cNvSpPr>
                <p:nvPr/>
              </p:nvSpPr>
              <p:spPr bwMode="auto">
                <a:xfrm>
                  <a:off x="1200" y="3168"/>
                  <a:ext cx="672"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8" name="Line 20"/>
                <p:cNvSpPr>
                  <a:spLocks noChangeShapeType="1"/>
                </p:cNvSpPr>
                <p:nvPr/>
              </p:nvSpPr>
              <p:spPr bwMode="auto">
                <a:xfrm>
                  <a:off x="1200" y="336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509" name="Group 21"/>
              <p:cNvGrpSpPr>
                <a:grpSpLocks/>
              </p:cNvGrpSpPr>
              <p:nvPr/>
            </p:nvGrpSpPr>
            <p:grpSpPr bwMode="auto">
              <a:xfrm>
                <a:off x="1920" y="3168"/>
                <a:ext cx="672" cy="576"/>
                <a:chOff x="1200" y="3168"/>
                <a:chExt cx="672" cy="576"/>
              </a:xfrm>
            </p:grpSpPr>
            <p:sp>
              <p:nvSpPr>
                <p:cNvPr id="63510" name="AutoShape 22"/>
                <p:cNvSpPr>
                  <a:spLocks noChangeArrowheads="1"/>
                </p:cNvSpPr>
                <p:nvPr/>
              </p:nvSpPr>
              <p:spPr bwMode="auto">
                <a:xfrm>
                  <a:off x="1200" y="3168"/>
                  <a:ext cx="672"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1" name="Line 23"/>
                <p:cNvSpPr>
                  <a:spLocks noChangeShapeType="1"/>
                </p:cNvSpPr>
                <p:nvPr/>
              </p:nvSpPr>
              <p:spPr bwMode="auto">
                <a:xfrm>
                  <a:off x="1200" y="336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12" name="Text Box 24"/>
              <p:cNvSpPr txBox="1">
                <a:spLocks noChangeArrowheads="1"/>
              </p:cNvSpPr>
              <p:nvPr/>
            </p:nvSpPr>
            <p:spPr bwMode="auto">
              <a:xfrm>
                <a:off x="960" y="2976"/>
                <a:ext cx="57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-C/ 3</a:t>
                </a:r>
              </a:p>
            </p:txBody>
          </p:sp>
          <p:sp>
            <p:nvSpPr>
              <p:cNvPr id="63513" name="Text Box 25"/>
              <p:cNvSpPr txBox="1">
                <a:spLocks noChangeArrowheads="1"/>
              </p:cNvSpPr>
              <p:nvPr/>
            </p:nvSpPr>
            <p:spPr bwMode="auto">
              <a:xfrm>
                <a:off x="1824" y="2976"/>
                <a:ext cx="6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-D / 4</a:t>
                </a:r>
              </a:p>
            </p:txBody>
          </p:sp>
          <p:sp>
            <p:nvSpPr>
              <p:cNvPr id="63514" name="Line 26"/>
              <p:cNvSpPr>
                <a:spLocks noChangeShapeType="1"/>
              </p:cNvSpPr>
              <p:nvPr/>
            </p:nvSpPr>
            <p:spPr bwMode="auto">
              <a:xfrm>
                <a:off x="1248" y="2592"/>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5" name="Line 27"/>
              <p:cNvSpPr>
                <a:spLocks noChangeShapeType="1"/>
              </p:cNvSpPr>
              <p:nvPr/>
            </p:nvSpPr>
            <p:spPr bwMode="auto">
              <a:xfrm>
                <a:off x="1248" y="26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6" name="Line 28"/>
              <p:cNvSpPr>
                <a:spLocks noChangeShapeType="1"/>
              </p:cNvSpPr>
              <p:nvPr/>
            </p:nvSpPr>
            <p:spPr bwMode="auto">
              <a:xfrm>
                <a:off x="1392" y="2640"/>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7" name="Line 29"/>
              <p:cNvSpPr>
                <a:spLocks noChangeShapeType="1"/>
              </p:cNvSpPr>
              <p:nvPr/>
            </p:nvSpPr>
            <p:spPr bwMode="auto">
              <a:xfrm>
                <a:off x="1440"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8" name="Line 30"/>
              <p:cNvSpPr>
                <a:spLocks noChangeShapeType="1"/>
              </p:cNvSpPr>
              <p:nvPr/>
            </p:nvSpPr>
            <p:spPr bwMode="auto">
              <a:xfrm>
                <a:off x="1440" y="2736"/>
                <a:ext cx="7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9" name="Line 31"/>
              <p:cNvSpPr>
                <a:spLocks noChangeShapeType="1"/>
              </p:cNvSpPr>
              <p:nvPr/>
            </p:nvSpPr>
            <p:spPr bwMode="auto">
              <a:xfrm>
                <a:off x="2208" y="2736"/>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0" name="Line 32"/>
              <p:cNvSpPr>
                <a:spLocks noChangeShapeType="1"/>
              </p:cNvSpPr>
              <p:nvPr/>
            </p:nvSpPr>
            <p:spPr bwMode="auto">
              <a:xfrm>
                <a:off x="1296"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1" name="Line 33"/>
              <p:cNvSpPr>
                <a:spLocks noChangeShapeType="1"/>
              </p:cNvSpPr>
              <p:nvPr/>
            </p:nvSpPr>
            <p:spPr bwMode="auto">
              <a:xfrm>
                <a:off x="528" y="2736"/>
                <a:ext cx="7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2" name="Line 34"/>
              <p:cNvSpPr>
                <a:spLocks noChangeShapeType="1"/>
              </p:cNvSpPr>
              <p:nvPr/>
            </p:nvSpPr>
            <p:spPr bwMode="auto">
              <a:xfrm>
                <a:off x="528" y="2736"/>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523" name="Group 35"/>
            <p:cNvGrpSpPr>
              <a:grpSpLocks/>
            </p:cNvGrpSpPr>
            <p:nvPr/>
          </p:nvGrpSpPr>
          <p:grpSpPr bwMode="auto">
            <a:xfrm>
              <a:off x="2928" y="1488"/>
              <a:ext cx="2400" cy="2256"/>
              <a:chOff x="2928" y="1488"/>
              <a:chExt cx="2400" cy="2256"/>
            </a:xfrm>
          </p:grpSpPr>
          <p:grpSp>
            <p:nvGrpSpPr>
              <p:cNvPr id="63524" name="Group 36"/>
              <p:cNvGrpSpPr>
                <a:grpSpLocks/>
              </p:cNvGrpSpPr>
              <p:nvPr/>
            </p:nvGrpSpPr>
            <p:grpSpPr bwMode="auto">
              <a:xfrm>
                <a:off x="3744" y="1728"/>
                <a:ext cx="816" cy="576"/>
                <a:chOff x="912" y="1920"/>
                <a:chExt cx="672" cy="576"/>
              </a:xfrm>
            </p:grpSpPr>
            <p:sp>
              <p:nvSpPr>
                <p:cNvPr id="63525" name="Rectangle 37"/>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6" name="Rectangle 38"/>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527" name="Group 39"/>
              <p:cNvGrpSpPr>
                <a:grpSpLocks/>
              </p:cNvGrpSpPr>
              <p:nvPr/>
            </p:nvGrpSpPr>
            <p:grpSpPr bwMode="auto">
              <a:xfrm>
                <a:off x="2976" y="3168"/>
                <a:ext cx="672" cy="576"/>
                <a:chOff x="1200" y="3168"/>
                <a:chExt cx="672" cy="576"/>
              </a:xfrm>
            </p:grpSpPr>
            <p:sp>
              <p:nvSpPr>
                <p:cNvPr id="63528" name="AutoShape 40"/>
                <p:cNvSpPr>
                  <a:spLocks noChangeArrowheads="1"/>
                </p:cNvSpPr>
                <p:nvPr/>
              </p:nvSpPr>
              <p:spPr bwMode="auto">
                <a:xfrm>
                  <a:off x="1200" y="3168"/>
                  <a:ext cx="672"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9" name="Line 41"/>
                <p:cNvSpPr>
                  <a:spLocks noChangeShapeType="1"/>
                </p:cNvSpPr>
                <p:nvPr/>
              </p:nvSpPr>
              <p:spPr bwMode="auto">
                <a:xfrm>
                  <a:off x="1200" y="336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30" name="Text Box 42"/>
              <p:cNvSpPr txBox="1">
                <a:spLocks noChangeArrowheads="1"/>
              </p:cNvSpPr>
              <p:nvPr/>
            </p:nvSpPr>
            <p:spPr bwMode="auto">
              <a:xfrm>
                <a:off x="3792" y="1488"/>
                <a:ext cx="71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产品对象 </a:t>
                </a:r>
                <a:r>
                  <a:rPr kumimoji="1" lang="en-US" altLang="zh-CN" sz="1400" b="1">
                    <a:latin typeface="Times New Roman" panose="02020603050405020304" pitchFamily="18" charset="0"/>
                  </a:rPr>
                  <a:t>/ 1</a:t>
                </a:r>
              </a:p>
            </p:txBody>
          </p:sp>
          <p:sp>
            <p:nvSpPr>
              <p:cNvPr id="63531" name="Text Box 43"/>
              <p:cNvSpPr txBox="1">
                <a:spLocks noChangeArrowheads="1"/>
              </p:cNvSpPr>
              <p:nvPr/>
            </p:nvSpPr>
            <p:spPr bwMode="auto">
              <a:xfrm>
                <a:off x="2928" y="2976"/>
                <a:ext cx="5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装配件 </a:t>
                </a:r>
                <a:r>
                  <a:rPr kumimoji="1" lang="en-US" altLang="zh-CN" sz="1400" b="1">
                    <a:latin typeface="Times New Roman" panose="02020603050405020304" pitchFamily="18" charset="0"/>
                  </a:rPr>
                  <a:t>/ 2</a:t>
                </a:r>
              </a:p>
            </p:txBody>
          </p:sp>
          <p:sp>
            <p:nvSpPr>
              <p:cNvPr id="63532" name="Text Box 44"/>
              <p:cNvSpPr txBox="1">
                <a:spLocks noChangeArrowheads="1"/>
              </p:cNvSpPr>
              <p:nvPr/>
            </p:nvSpPr>
            <p:spPr bwMode="auto">
              <a:xfrm>
                <a:off x="3744" y="1721"/>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kumimoji="1" lang="zh-CN" altLang="zh-CN" sz="1400" b="1">
                  <a:latin typeface="Times New Roman" panose="02020603050405020304" pitchFamily="18" charset="0"/>
                </a:endParaRPr>
              </a:p>
            </p:txBody>
          </p:sp>
          <p:sp>
            <p:nvSpPr>
              <p:cNvPr id="63533" name="Line 45"/>
              <p:cNvSpPr>
                <a:spLocks noChangeShapeType="1"/>
              </p:cNvSpPr>
              <p:nvPr/>
            </p:nvSpPr>
            <p:spPr bwMode="auto">
              <a:xfrm>
                <a:off x="4128" y="2304"/>
                <a:ext cx="0" cy="24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34" name="Text Box 46"/>
              <p:cNvSpPr txBox="1">
                <a:spLocks noChangeArrowheads="1"/>
              </p:cNvSpPr>
              <p:nvPr/>
            </p:nvSpPr>
            <p:spPr bwMode="auto">
              <a:xfrm>
                <a:off x="3456" y="2352"/>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a:latin typeface="Times New Roman" panose="02020603050405020304" pitchFamily="18" charset="0"/>
                  </a:rPr>
                  <a:t>分为</a:t>
                </a:r>
              </a:p>
            </p:txBody>
          </p:sp>
          <p:grpSp>
            <p:nvGrpSpPr>
              <p:cNvPr id="63535" name="Group 47"/>
              <p:cNvGrpSpPr>
                <a:grpSpLocks/>
              </p:cNvGrpSpPr>
              <p:nvPr/>
            </p:nvGrpSpPr>
            <p:grpSpPr bwMode="auto">
              <a:xfrm>
                <a:off x="3792" y="3168"/>
                <a:ext cx="672" cy="576"/>
                <a:chOff x="1200" y="3168"/>
                <a:chExt cx="672" cy="576"/>
              </a:xfrm>
            </p:grpSpPr>
            <p:sp>
              <p:nvSpPr>
                <p:cNvPr id="63536" name="AutoShape 48"/>
                <p:cNvSpPr>
                  <a:spLocks noChangeArrowheads="1"/>
                </p:cNvSpPr>
                <p:nvPr/>
              </p:nvSpPr>
              <p:spPr bwMode="auto">
                <a:xfrm>
                  <a:off x="1200" y="3168"/>
                  <a:ext cx="672"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37" name="Line 49"/>
                <p:cNvSpPr>
                  <a:spLocks noChangeShapeType="1"/>
                </p:cNvSpPr>
                <p:nvPr/>
              </p:nvSpPr>
              <p:spPr bwMode="auto">
                <a:xfrm>
                  <a:off x="1200" y="336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538" name="Group 50"/>
              <p:cNvGrpSpPr>
                <a:grpSpLocks/>
              </p:cNvGrpSpPr>
              <p:nvPr/>
            </p:nvGrpSpPr>
            <p:grpSpPr bwMode="auto">
              <a:xfrm>
                <a:off x="4656" y="3168"/>
                <a:ext cx="672" cy="576"/>
                <a:chOff x="1200" y="3168"/>
                <a:chExt cx="672" cy="576"/>
              </a:xfrm>
            </p:grpSpPr>
            <p:sp>
              <p:nvSpPr>
                <p:cNvPr id="63539" name="AutoShape 51"/>
                <p:cNvSpPr>
                  <a:spLocks noChangeArrowheads="1"/>
                </p:cNvSpPr>
                <p:nvPr/>
              </p:nvSpPr>
              <p:spPr bwMode="auto">
                <a:xfrm>
                  <a:off x="1200" y="3168"/>
                  <a:ext cx="672" cy="57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40" name="Line 52"/>
                <p:cNvSpPr>
                  <a:spLocks noChangeShapeType="1"/>
                </p:cNvSpPr>
                <p:nvPr/>
              </p:nvSpPr>
              <p:spPr bwMode="auto">
                <a:xfrm>
                  <a:off x="1200" y="336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41" name="Text Box 53"/>
              <p:cNvSpPr txBox="1">
                <a:spLocks noChangeArrowheads="1"/>
              </p:cNvSpPr>
              <p:nvPr/>
            </p:nvSpPr>
            <p:spPr bwMode="auto">
              <a:xfrm>
                <a:off x="3696" y="2976"/>
                <a:ext cx="45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零件</a:t>
                </a:r>
                <a:r>
                  <a:rPr kumimoji="1" lang="en-US" altLang="zh-CN" sz="1400" b="1">
                    <a:latin typeface="Times New Roman" panose="02020603050405020304" pitchFamily="18" charset="0"/>
                  </a:rPr>
                  <a:t>/ 3</a:t>
                </a:r>
              </a:p>
            </p:txBody>
          </p:sp>
          <p:sp>
            <p:nvSpPr>
              <p:cNvPr id="63542" name="Text Box 54"/>
              <p:cNvSpPr txBox="1">
                <a:spLocks noChangeArrowheads="1"/>
              </p:cNvSpPr>
              <p:nvPr/>
            </p:nvSpPr>
            <p:spPr bwMode="auto">
              <a:xfrm>
                <a:off x="4560" y="2976"/>
                <a:ext cx="5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标准件 </a:t>
                </a:r>
                <a:r>
                  <a:rPr kumimoji="1" lang="en-US" altLang="zh-CN" sz="1400" b="1">
                    <a:latin typeface="Times New Roman" panose="02020603050405020304" pitchFamily="18" charset="0"/>
                  </a:rPr>
                  <a:t>/ 4</a:t>
                </a:r>
              </a:p>
            </p:txBody>
          </p:sp>
          <p:sp>
            <p:nvSpPr>
              <p:cNvPr id="63543" name="Line 55"/>
              <p:cNvSpPr>
                <a:spLocks noChangeShapeType="1"/>
              </p:cNvSpPr>
              <p:nvPr/>
            </p:nvSpPr>
            <p:spPr bwMode="auto">
              <a:xfrm>
                <a:off x="3984" y="2592"/>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44" name="Line 56"/>
              <p:cNvSpPr>
                <a:spLocks noChangeShapeType="1"/>
              </p:cNvSpPr>
              <p:nvPr/>
            </p:nvSpPr>
            <p:spPr bwMode="auto">
              <a:xfrm>
                <a:off x="3984" y="26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45" name="Line 57"/>
              <p:cNvSpPr>
                <a:spLocks noChangeShapeType="1"/>
              </p:cNvSpPr>
              <p:nvPr/>
            </p:nvSpPr>
            <p:spPr bwMode="auto">
              <a:xfrm>
                <a:off x="4128" y="2640"/>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46" name="Line 58"/>
              <p:cNvSpPr>
                <a:spLocks noChangeShapeType="1"/>
              </p:cNvSpPr>
              <p:nvPr/>
            </p:nvSpPr>
            <p:spPr bwMode="auto">
              <a:xfrm>
                <a:off x="4176"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47" name="Line 59"/>
              <p:cNvSpPr>
                <a:spLocks noChangeShapeType="1"/>
              </p:cNvSpPr>
              <p:nvPr/>
            </p:nvSpPr>
            <p:spPr bwMode="auto">
              <a:xfrm>
                <a:off x="4176" y="2736"/>
                <a:ext cx="7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48" name="Line 60"/>
              <p:cNvSpPr>
                <a:spLocks noChangeShapeType="1"/>
              </p:cNvSpPr>
              <p:nvPr/>
            </p:nvSpPr>
            <p:spPr bwMode="auto">
              <a:xfrm>
                <a:off x="4944" y="2736"/>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49" name="Line 61"/>
              <p:cNvSpPr>
                <a:spLocks noChangeShapeType="1"/>
              </p:cNvSpPr>
              <p:nvPr/>
            </p:nvSpPr>
            <p:spPr bwMode="auto">
              <a:xfrm>
                <a:off x="4032"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50" name="Line 62"/>
              <p:cNvSpPr>
                <a:spLocks noChangeShapeType="1"/>
              </p:cNvSpPr>
              <p:nvPr/>
            </p:nvSpPr>
            <p:spPr bwMode="auto">
              <a:xfrm>
                <a:off x="3264" y="2736"/>
                <a:ext cx="7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51" name="Line 63"/>
              <p:cNvSpPr>
                <a:spLocks noChangeShapeType="1"/>
              </p:cNvSpPr>
              <p:nvPr/>
            </p:nvSpPr>
            <p:spPr bwMode="auto">
              <a:xfrm>
                <a:off x="3264" y="2736"/>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29325856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4515"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非确定联系：</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sp>
        <p:nvSpPr>
          <p:cNvPr id="64516" name="Text Box 4"/>
          <p:cNvSpPr txBox="1">
            <a:spLocks noChangeArrowheads="1"/>
          </p:cNvSpPr>
          <p:nvPr/>
        </p:nvSpPr>
        <p:spPr bwMode="auto">
          <a:xfrm>
            <a:off x="2819400" y="2514600"/>
            <a:ext cx="954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-A / 1</a:t>
            </a:r>
          </a:p>
        </p:txBody>
      </p:sp>
      <p:grpSp>
        <p:nvGrpSpPr>
          <p:cNvPr id="64517" name="Group 5"/>
          <p:cNvGrpSpPr>
            <a:grpSpLocks/>
          </p:cNvGrpSpPr>
          <p:nvPr/>
        </p:nvGrpSpPr>
        <p:grpSpPr bwMode="auto">
          <a:xfrm>
            <a:off x="2743200" y="2895600"/>
            <a:ext cx="1447800" cy="914400"/>
            <a:chOff x="1392" y="1824"/>
            <a:chExt cx="912" cy="576"/>
          </a:xfrm>
        </p:grpSpPr>
        <p:grpSp>
          <p:nvGrpSpPr>
            <p:cNvPr id="64518" name="Group 6"/>
            <p:cNvGrpSpPr>
              <a:grpSpLocks/>
            </p:cNvGrpSpPr>
            <p:nvPr/>
          </p:nvGrpSpPr>
          <p:grpSpPr bwMode="auto">
            <a:xfrm>
              <a:off x="1392" y="1824"/>
              <a:ext cx="912" cy="576"/>
              <a:chOff x="912" y="1920"/>
              <a:chExt cx="672" cy="576"/>
            </a:xfrm>
          </p:grpSpPr>
          <p:sp>
            <p:nvSpPr>
              <p:cNvPr id="64519" name="Rectangle 7"/>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0" name="Rectangle 8"/>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21" name="Text Box 9"/>
            <p:cNvSpPr txBox="1">
              <a:spLocks noChangeArrowheads="1"/>
            </p:cNvSpPr>
            <p:nvPr/>
          </p:nvSpPr>
          <p:spPr bwMode="auto">
            <a:xfrm>
              <a:off x="1392" y="1824"/>
              <a:ext cx="83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p>
          </p:txBody>
        </p:sp>
      </p:grpSp>
      <p:sp>
        <p:nvSpPr>
          <p:cNvPr id="64522" name="Text Box 10"/>
          <p:cNvSpPr txBox="1">
            <a:spLocks noChangeArrowheads="1"/>
          </p:cNvSpPr>
          <p:nvPr/>
        </p:nvSpPr>
        <p:spPr bwMode="auto">
          <a:xfrm>
            <a:off x="2133601" y="4648200"/>
            <a:ext cx="9445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实体</a:t>
            </a:r>
            <a:r>
              <a:rPr kumimoji="1" lang="en-US" altLang="zh-CN" sz="1400" b="1">
                <a:latin typeface="Times New Roman" panose="02020603050405020304" pitchFamily="18" charset="0"/>
              </a:rPr>
              <a:t>-B / 2</a:t>
            </a:r>
          </a:p>
        </p:txBody>
      </p:sp>
      <p:grpSp>
        <p:nvGrpSpPr>
          <p:cNvPr id="64523" name="Group 11"/>
          <p:cNvGrpSpPr>
            <a:grpSpLocks/>
          </p:cNvGrpSpPr>
          <p:nvPr/>
        </p:nvGrpSpPr>
        <p:grpSpPr bwMode="auto">
          <a:xfrm>
            <a:off x="2743200" y="5029200"/>
            <a:ext cx="1447800" cy="914400"/>
            <a:chOff x="1392" y="1824"/>
            <a:chExt cx="912" cy="576"/>
          </a:xfrm>
        </p:grpSpPr>
        <p:grpSp>
          <p:nvGrpSpPr>
            <p:cNvPr id="64524" name="Group 12"/>
            <p:cNvGrpSpPr>
              <a:grpSpLocks/>
            </p:cNvGrpSpPr>
            <p:nvPr/>
          </p:nvGrpSpPr>
          <p:grpSpPr bwMode="auto">
            <a:xfrm>
              <a:off x="1392" y="1824"/>
              <a:ext cx="912" cy="576"/>
              <a:chOff x="912" y="1920"/>
              <a:chExt cx="672" cy="576"/>
            </a:xfrm>
          </p:grpSpPr>
          <p:sp>
            <p:nvSpPr>
              <p:cNvPr id="64525" name="Rectangle 13"/>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6" name="Rectangle 14"/>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27" name="Text Box 15"/>
            <p:cNvSpPr txBox="1">
              <a:spLocks noChangeArrowheads="1"/>
            </p:cNvSpPr>
            <p:nvPr/>
          </p:nvSpPr>
          <p:spPr bwMode="auto">
            <a:xfrm>
              <a:off x="1392" y="1824"/>
              <a:ext cx="82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--B</a:t>
              </a:r>
            </a:p>
          </p:txBody>
        </p:sp>
      </p:grpSp>
      <p:sp>
        <p:nvSpPr>
          <p:cNvPr id="64528" name="Line 16"/>
          <p:cNvSpPr>
            <a:spLocks noChangeShapeType="1"/>
          </p:cNvSpPr>
          <p:nvPr/>
        </p:nvSpPr>
        <p:spPr bwMode="auto">
          <a:xfrm>
            <a:off x="3352800" y="3962400"/>
            <a:ext cx="0" cy="83820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9" name="Text Box 17"/>
          <p:cNvSpPr txBox="1">
            <a:spLocks noChangeArrowheads="1"/>
          </p:cNvSpPr>
          <p:nvPr/>
        </p:nvSpPr>
        <p:spPr bwMode="auto">
          <a:xfrm>
            <a:off x="5410201" y="2514600"/>
            <a:ext cx="766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银行 </a:t>
            </a:r>
            <a:r>
              <a:rPr kumimoji="1" lang="en-US" altLang="zh-CN" sz="1400" b="1">
                <a:latin typeface="Times New Roman" panose="02020603050405020304" pitchFamily="18" charset="0"/>
              </a:rPr>
              <a:t>/ 1</a:t>
            </a:r>
          </a:p>
        </p:txBody>
      </p:sp>
      <p:grpSp>
        <p:nvGrpSpPr>
          <p:cNvPr id="64530" name="Group 18"/>
          <p:cNvGrpSpPr>
            <a:grpSpLocks/>
          </p:cNvGrpSpPr>
          <p:nvPr/>
        </p:nvGrpSpPr>
        <p:grpSpPr bwMode="auto">
          <a:xfrm>
            <a:off x="5334000" y="2895600"/>
            <a:ext cx="1447800" cy="914400"/>
            <a:chOff x="1392" y="1824"/>
            <a:chExt cx="912" cy="576"/>
          </a:xfrm>
        </p:grpSpPr>
        <p:grpSp>
          <p:nvGrpSpPr>
            <p:cNvPr id="64531" name="Group 19"/>
            <p:cNvGrpSpPr>
              <a:grpSpLocks/>
            </p:cNvGrpSpPr>
            <p:nvPr/>
          </p:nvGrpSpPr>
          <p:grpSpPr bwMode="auto">
            <a:xfrm>
              <a:off x="1392" y="1824"/>
              <a:ext cx="912" cy="576"/>
              <a:chOff x="912" y="1920"/>
              <a:chExt cx="672" cy="576"/>
            </a:xfrm>
          </p:grpSpPr>
          <p:sp>
            <p:nvSpPr>
              <p:cNvPr id="64532" name="Rectangle 20"/>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3" name="Rectangle 21"/>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34" name="Text Box 22"/>
            <p:cNvSpPr txBox="1">
              <a:spLocks noChangeArrowheads="1"/>
            </p:cNvSpPr>
            <p:nvPr/>
          </p:nvSpPr>
          <p:spPr bwMode="auto">
            <a:xfrm>
              <a:off x="1392" y="1824"/>
              <a:ext cx="83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--A</a:t>
              </a:r>
            </a:p>
          </p:txBody>
        </p:sp>
      </p:grpSp>
      <p:sp>
        <p:nvSpPr>
          <p:cNvPr id="64535" name="Text Box 23"/>
          <p:cNvSpPr txBox="1">
            <a:spLocks noChangeArrowheads="1"/>
          </p:cNvSpPr>
          <p:nvPr/>
        </p:nvSpPr>
        <p:spPr bwMode="auto">
          <a:xfrm>
            <a:off x="5029201" y="4648200"/>
            <a:ext cx="766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强盗 </a:t>
            </a:r>
            <a:r>
              <a:rPr kumimoji="1" lang="en-US" altLang="zh-CN" sz="1400" b="1">
                <a:latin typeface="Times New Roman" panose="02020603050405020304" pitchFamily="18" charset="0"/>
              </a:rPr>
              <a:t>/ 2</a:t>
            </a:r>
          </a:p>
        </p:txBody>
      </p:sp>
      <p:grpSp>
        <p:nvGrpSpPr>
          <p:cNvPr id="64536" name="Group 24"/>
          <p:cNvGrpSpPr>
            <a:grpSpLocks/>
          </p:cNvGrpSpPr>
          <p:nvPr/>
        </p:nvGrpSpPr>
        <p:grpSpPr bwMode="auto">
          <a:xfrm>
            <a:off x="5334000" y="5029200"/>
            <a:ext cx="1447800" cy="914400"/>
            <a:chOff x="1392" y="1824"/>
            <a:chExt cx="912" cy="576"/>
          </a:xfrm>
        </p:grpSpPr>
        <p:grpSp>
          <p:nvGrpSpPr>
            <p:cNvPr id="64537" name="Group 25"/>
            <p:cNvGrpSpPr>
              <a:grpSpLocks/>
            </p:cNvGrpSpPr>
            <p:nvPr/>
          </p:nvGrpSpPr>
          <p:grpSpPr bwMode="auto">
            <a:xfrm>
              <a:off x="1392" y="1824"/>
              <a:ext cx="912" cy="576"/>
              <a:chOff x="912" y="1920"/>
              <a:chExt cx="672" cy="576"/>
            </a:xfrm>
          </p:grpSpPr>
          <p:sp>
            <p:nvSpPr>
              <p:cNvPr id="64538" name="Rectangle 26"/>
              <p:cNvSpPr>
                <a:spLocks noChangeArrowheads="1"/>
              </p:cNvSpPr>
              <p:nvPr/>
            </p:nvSpPr>
            <p:spPr bwMode="auto">
              <a:xfrm>
                <a:off x="912" y="1920"/>
                <a:ext cx="672" cy="1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9" name="Rectangle 27"/>
              <p:cNvSpPr>
                <a:spLocks noChangeArrowheads="1"/>
              </p:cNvSpPr>
              <p:nvPr/>
            </p:nvSpPr>
            <p:spPr bwMode="auto">
              <a:xfrm>
                <a:off x="912" y="2112"/>
                <a:ext cx="672" cy="3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40" name="Text Box 28"/>
            <p:cNvSpPr txBox="1">
              <a:spLocks noChangeArrowheads="1"/>
            </p:cNvSpPr>
            <p:nvPr/>
          </p:nvSpPr>
          <p:spPr bwMode="auto">
            <a:xfrm>
              <a:off x="1392" y="1824"/>
              <a:ext cx="82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关键字属性</a:t>
              </a:r>
              <a:r>
                <a:rPr kumimoji="1" lang="en-US" altLang="zh-CN" sz="1400" b="1">
                  <a:latin typeface="Times New Roman" panose="02020603050405020304" pitchFamily="18" charset="0"/>
                </a:rPr>
                <a:t>--B</a:t>
              </a:r>
            </a:p>
          </p:txBody>
        </p:sp>
      </p:grpSp>
      <p:sp>
        <p:nvSpPr>
          <p:cNvPr id="64541" name="Line 29"/>
          <p:cNvSpPr>
            <a:spLocks noChangeShapeType="1"/>
          </p:cNvSpPr>
          <p:nvPr/>
        </p:nvSpPr>
        <p:spPr bwMode="auto">
          <a:xfrm>
            <a:off x="5943600" y="3962400"/>
            <a:ext cx="0" cy="83820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4542" name="Group 30"/>
          <p:cNvGrpSpPr>
            <a:grpSpLocks/>
          </p:cNvGrpSpPr>
          <p:nvPr/>
        </p:nvGrpSpPr>
        <p:grpSpPr bwMode="auto">
          <a:xfrm>
            <a:off x="6781800" y="3352800"/>
            <a:ext cx="3048000" cy="2209800"/>
            <a:chOff x="3312" y="2112"/>
            <a:chExt cx="1920" cy="1392"/>
          </a:xfrm>
        </p:grpSpPr>
        <p:sp>
          <p:nvSpPr>
            <p:cNvPr id="64543" name="Text Box 31"/>
            <p:cNvSpPr txBox="1">
              <a:spLocks noChangeArrowheads="1"/>
            </p:cNvSpPr>
            <p:nvPr/>
          </p:nvSpPr>
          <p:spPr bwMode="auto">
            <a:xfrm>
              <a:off x="4128" y="2208"/>
              <a:ext cx="7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a:latin typeface="Times New Roman" panose="02020603050405020304" pitchFamily="18" charset="0"/>
                </a:rPr>
                <a:t>银行</a:t>
              </a:r>
              <a:r>
                <a:rPr kumimoji="1" lang="en-US" altLang="zh-CN" sz="1400" b="1">
                  <a:latin typeface="Times New Roman" panose="02020603050405020304" pitchFamily="18" charset="0"/>
                </a:rPr>
                <a:t>—</a:t>
              </a:r>
              <a:r>
                <a:rPr kumimoji="1" lang="zh-CN" altLang="en-US" sz="1400" b="1">
                  <a:latin typeface="Times New Roman" panose="02020603050405020304" pitchFamily="18" charset="0"/>
                </a:rPr>
                <a:t>抢劫</a:t>
              </a:r>
              <a:r>
                <a:rPr kumimoji="1" lang="en-US" altLang="zh-CN" sz="1400" b="1">
                  <a:latin typeface="Times New Roman" panose="02020603050405020304" pitchFamily="18" charset="0"/>
                </a:rPr>
                <a:t>/3</a:t>
              </a:r>
            </a:p>
          </p:txBody>
        </p:sp>
        <p:grpSp>
          <p:nvGrpSpPr>
            <p:cNvPr id="64544" name="Group 32"/>
            <p:cNvGrpSpPr>
              <a:grpSpLocks/>
            </p:cNvGrpSpPr>
            <p:nvPr/>
          </p:nvGrpSpPr>
          <p:grpSpPr bwMode="auto">
            <a:xfrm>
              <a:off x="4320" y="2400"/>
              <a:ext cx="912" cy="768"/>
              <a:chOff x="3792" y="2928"/>
              <a:chExt cx="912" cy="768"/>
            </a:xfrm>
          </p:grpSpPr>
          <p:grpSp>
            <p:nvGrpSpPr>
              <p:cNvPr id="64545" name="Group 33"/>
              <p:cNvGrpSpPr>
                <a:grpSpLocks/>
              </p:cNvGrpSpPr>
              <p:nvPr/>
            </p:nvGrpSpPr>
            <p:grpSpPr bwMode="auto">
              <a:xfrm>
                <a:off x="3792" y="2928"/>
                <a:ext cx="912" cy="768"/>
                <a:chOff x="3648" y="2928"/>
                <a:chExt cx="1200" cy="816"/>
              </a:xfrm>
            </p:grpSpPr>
            <p:sp>
              <p:nvSpPr>
                <p:cNvPr id="64546" name="AutoShape 34"/>
                <p:cNvSpPr>
                  <a:spLocks noChangeArrowheads="1"/>
                </p:cNvSpPr>
                <p:nvPr/>
              </p:nvSpPr>
              <p:spPr bwMode="auto">
                <a:xfrm>
                  <a:off x="3648" y="2928"/>
                  <a:ext cx="1200" cy="81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7" name="Line 35"/>
                <p:cNvSpPr>
                  <a:spLocks noChangeShapeType="1"/>
                </p:cNvSpPr>
                <p:nvPr/>
              </p:nvSpPr>
              <p:spPr bwMode="auto">
                <a:xfrm>
                  <a:off x="3648" y="3360"/>
                  <a:ext cx="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4548" name="Text Box 36"/>
              <p:cNvSpPr txBox="1">
                <a:spLocks noChangeArrowheads="1"/>
              </p:cNvSpPr>
              <p:nvPr/>
            </p:nvSpPr>
            <p:spPr bwMode="auto">
              <a:xfrm>
                <a:off x="3792" y="296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kumimoji="1" lang="zh-CN" altLang="zh-CN" sz="1400" b="1">
                  <a:latin typeface="Times New Roman" panose="02020603050405020304" pitchFamily="18" charset="0"/>
                </a:endParaRPr>
              </a:p>
            </p:txBody>
          </p:sp>
        </p:grpSp>
        <p:sp>
          <p:nvSpPr>
            <p:cNvPr id="64549" name="Line 37"/>
            <p:cNvSpPr>
              <a:spLocks noChangeShapeType="1"/>
            </p:cNvSpPr>
            <p:nvPr/>
          </p:nvSpPr>
          <p:spPr bwMode="auto">
            <a:xfrm>
              <a:off x="3312" y="2112"/>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0" name="Line 38"/>
            <p:cNvSpPr>
              <a:spLocks noChangeShapeType="1"/>
            </p:cNvSpPr>
            <p:nvPr/>
          </p:nvSpPr>
          <p:spPr bwMode="auto">
            <a:xfrm>
              <a:off x="3696" y="2112"/>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1" name="Line 39"/>
            <p:cNvSpPr>
              <a:spLocks noChangeShapeType="1"/>
            </p:cNvSpPr>
            <p:nvPr/>
          </p:nvSpPr>
          <p:spPr bwMode="auto">
            <a:xfrm>
              <a:off x="3696" y="2592"/>
              <a:ext cx="528" cy="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2" name="Line 40"/>
            <p:cNvSpPr>
              <a:spLocks noChangeShapeType="1"/>
            </p:cNvSpPr>
            <p:nvPr/>
          </p:nvSpPr>
          <p:spPr bwMode="auto">
            <a:xfrm>
              <a:off x="3312" y="350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1"/>
            <p:cNvSpPr>
              <a:spLocks noChangeShapeType="1"/>
            </p:cNvSpPr>
            <p:nvPr/>
          </p:nvSpPr>
          <p:spPr bwMode="auto">
            <a:xfrm>
              <a:off x="3696" y="3024"/>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2"/>
            <p:cNvSpPr>
              <a:spLocks noChangeShapeType="1"/>
            </p:cNvSpPr>
            <p:nvPr/>
          </p:nvSpPr>
          <p:spPr bwMode="auto">
            <a:xfrm>
              <a:off x="3696" y="3024"/>
              <a:ext cx="528" cy="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750213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41"/>
                                        </p:tgtEl>
                                        <p:attrNameLst>
                                          <p:attrName>style.visibility</p:attrName>
                                        </p:attrNameLst>
                                      </p:cBhvr>
                                      <p:to>
                                        <p:strVal val="visible"/>
                                      </p:to>
                                    </p:set>
                                  </p:childTnLst>
                                  <p:subTnLst>
                                    <p:set>
                                      <p:cBhvr override="childStyle">
                                        <p:cTn dur="1" fill="hold" display="0" masterRel="nextClick" afterEffect="1"/>
                                        <p:tgtEl>
                                          <p:spTgt spid="6454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5539"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应用</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grpSp>
        <p:nvGrpSpPr>
          <p:cNvPr id="65540" name="Group 4"/>
          <p:cNvGrpSpPr>
            <a:grpSpLocks/>
          </p:cNvGrpSpPr>
          <p:nvPr/>
        </p:nvGrpSpPr>
        <p:grpSpPr bwMode="auto">
          <a:xfrm>
            <a:off x="2444750" y="2222500"/>
            <a:ext cx="7004050" cy="4254500"/>
            <a:chOff x="580" y="1407"/>
            <a:chExt cx="3316" cy="2100"/>
          </a:xfrm>
        </p:grpSpPr>
        <p:sp>
          <p:nvSpPr>
            <p:cNvPr id="65541" name="Rectangle 5"/>
            <p:cNvSpPr>
              <a:spLocks noChangeArrowheads="1"/>
            </p:cNvSpPr>
            <p:nvPr/>
          </p:nvSpPr>
          <p:spPr bwMode="auto">
            <a:xfrm>
              <a:off x="1874" y="1539"/>
              <a:ext cx="624"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200" b="1">
                <a:latin typeface="楷体_GB2312" pitchFamily="49" charset="-122"/>
                <a:ea typeface="楷体_GB2312" pitchFamily="49" charset="-122"/>
              </a:endParaRPr>
            </a:p>
          </p:txBody>
        </p:sp>
        <p:sp>
          <p:nvSpPr>
            <p:cNvPr id="65542" name="Rectangle 6"/>
            <p:cNvSpPr>
              <a:spLocks noChangeArrowheads="1"/>
            </p:cNvSpPr>
            <p:nvPr/>
          </p:nvSpPr>
          <p:spPr bwMode="auto">
            <a:xfrm>
              <a:off x="1874" y="2307"/>
              <a:ext cx="62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Text Box 7"/>
            <p:cNvSpPr txBox="1">
              <a:spLocks noChangeArrowheads="1"/>
            </p:cNvSpPr>
            <p:nvPr/>
          </p:nvSpPr>
          <p:spPr bwMode="auto">
            <a:xfrm>
              <a:off x="1838" y="1407"/>
              <a:ext cx="597"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客户订单</a:t>
              </a:r>
            </a:p>
            <a:p>
              <a:r>
                <a:rPr kumimoji="1" lang="zh-CN" altLang="en-US" sz="1200" b="1">
                  <a:latin typeface="楷体_GB2312" pitchFamily="49" charset="-122"/>
                  <a:ea typeface="楷体_GB2312" pitchFamily="49" charset="-122"/>
                </a:rPr>
                <a:t>客户编号（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订单号（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产品名称</a:t>
              </a:r>
            </a:p>
            <a:p>
              <a:r>
                <a:rPr kumimoji="1" lang="zh-CN" altLang="en-US" sz="1200" b="1">
                  <a:latin typeface="楷体_GB2312" pitchFamily="49" charset="-122"/>
                  <a:ea typeface="楷体_GB2312" pitchFamily="49" charset="-122"/>
                </a:rPr>
                <a:t>订货数量</a:t>
              </a:r>
            </a:p>
          </p:txBody>
        </p:sp>
        <p:sp>
          <p:nvSpPr>
            <p:cNvPr id="65544" name="Line 8"/>
            <p:cNvSpPr>
              <a:spLocks noChangeShapeType="1"/>
            </p:cNvSpPr>
            <p:nvPr/>
          </p:nvSpPr>
          <p:spPr bwMode="auto">
            <a:xfrm>
              <a:off x="1874" y="1699"/>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Text Box 9"/>
            <p:cNvSpPr txBox="1">
              <a:spLocks noChangeArrowheads="1"/>
            </p:cNvSpPr>
            <p:nvPr/>
          </p:nvSpPr>
          <p:spPr bwMode="auto">
            <a:xfrm>
              <a:off x="1834" y="2174"/>
              <a:ext cx="525"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物料需求计划</a:t>
              </a:r>
            </a:p>
            <a:p>
              <a:r>
                <a:rPr kumimoji="1" lang="zh-CN" altLang="en-US" sz="1200" b="1">
                  <a:latin typeface="楷体_GB2312" pitchFamily="49" charset="-122"/>
                  <a:ea typeface="楷体_GB2312" pitchFamily="49" charset="-122"/>
                </a:rPr>
                <a:t>时间段（</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净需求计划</a:t>
              </a:r>
            </a:p>
          </p:txBody>
        </p:sp>
        <p:sp>
          <p:nvSpPr>
            <p:cNvPr id="65546" name="AutoShape 10"/>
            <p:cNvSpPr>
              <a:spLocks noChangeArrowheads="1"/>
            </p:cNvSpPr>
            <p:nvPr/>
          </p:nvSpPr>
          <p:spPr bwMode="auto">
            <a:xfrm>
              <a:off x="3218" y="1731"/>
              <a:ext cx="624" cy="384"/>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AutoShape 11"/>
            <p:cNvSpPr>
              <a:spLocks noChangeArrowheads="1"/>
            </p:cNvSpPr>
            <p:nvPr/>
          </p:nvSpPr>
          <p:spPr bwMode="auto">
            <a:xfrm>
              <a:off x="3218" y="2307"/>
              <a:ext cx="672" cy="378"/>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8" name="AutoShape 12"/>
            <p:cNvSpPr>
              <a:spLocks noChangeArrowheads="1"/>
            </p:cNvSpPr>
            <p:nvPr/>
          </p:nvSpPr>
          <p:spPr bwMode="auto">
            <a:xfrm>
              <a:off x="3224" y="2905"/>
              <a:ext cx="672" cy="43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AutoShape 13"/>
            <p:cNvSpPr>
              <a:spLocks noChangeArrowheads="1"/>
            </p:cNvSpPr>
            <p:nvPr/>
          </p:nvSpPr>
          <p:spPr bwMode="auto">
            <a:xfrm>
              <a:off x="1874" y="3027"/>
              <a:ext cx="62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0" name="Rectangle 14"/>
            <p:cNvSpPr>
              <a:spLocks noChangeArrowheads="1"/>
            </p:cNvSpPr>
            <p:nvPr/>
          </p:nvSpPr>
          <p:spPr bwMode="auto">
            <a:xfrm>
              <a:off x="626" y="1971"/>
              <a:ext cx="576"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1" name="AutoShape 15"/>
            <p:cNvSpPr>
              <a:spLocks noChangeArrowheads="1"/>
            </p:cNvSpPr>
            <p:nvPr/>
          </p:nvSpPr>
          <p:spPr bwMode="auto">
            <a:xfrm>
              <a:off x="626" y="2499"/>
              <a:ext cx="576" cy="43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2" name="AutoShape 16"/>
            <p:cNvSpPr>
              <a:spLocks noChangeArrowheads="1"/>
            </p:cNvSpPr>
            <p:nvPr/>
          </p:nvSpPr>
          <p:spPr bwMode="auto">
            <a:xfrm>
              <a:off x="626" y="3075"/>
              <a:ext cx="576" cy="43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3" name="Text Box 17"/>
            <p:cNvSpPr txBox="1">
              <a:spLocks noChangeArrowheads="1"/>
            </p:cNvSpPr>
            <p:nvPr/>
          </p:nvSpPr>
          <p:spPr bwMode="auto">
            <a:xfrm>
              <a:off x="1866" y="2895"/>
              <a:ext cx="597"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库存数据</a:t>
              </a:r>
            </a:p>
            <a:p>
              <a:r>
                <a:rPr kumimoji="1" lang="zh-CN" altLang="en-US" sz="1200" b="1">
                  <a:latin typeface="楷体_GB2312" pitchFamily="49" charset="-122"/>
                  <a:ea typeface="楷体_GB2312" pitchFamily="49" charset="-122"/>
                </a:rPr>
                <a:t>物料编号（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物料名称</a:t>
              </a:r>
            </a:p>
            <a:p>
              <a:r>
                <a:rPr kumimoji="1" lang="zh-CN" altLang="en-US" sz="1200" b="1">
                  <a:latin typeface="楷体_GB2312" pitchFamily="49" charset="-122"/>
                  <a:ea typeface="楷体_GB2312" pitchFamily="49" charset="-122"/>
                </a:rPr>
                <a:t>库存数量</a:t>
              </a:r>
            </a:p>
            <a:p>
              <a:r>
                <a:rPr kumimoji="1" lang="zh-CN" altLang="en-US" sz="1200" b="1">
                  <a:latin typeface="楷体_GB2312" pitchFamily="49" charset="-122"/>
                  <a:ea typeface="楷体_GB2312" pitchFamily="49" charset="-122"/>
                </a:rPr>
                <a:t>占用资金</a:t>
              </a:r>
            </a:p>
          </p:txBody>
        </p:sp>
        <p:sp>
          <p:nvSpPr>
            <p:cNvPr id="65554" name="Text Box 18"/>
            <p:cNvSpPr txBox="1">
              <a:spLocks noChangeArrowheads="1"/>
            </p:cNvSpPr>
            <p:nvPr/>
          </p:nvSpPr>
          <p:spPr bwMode="auto">
            <a:xfrm>
              <a:off x="3192" y="1599"/>
              <a:ext cx="525"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rPr>
                <a:t>BOM</a:t>
              </a:r>
              <a:r>
                <a:rPr kumimoji="1" lang="zh-CN" altLang="en-US" sz="1200" b="1">
                  <a:latin typeface="楷体_GB2312" pitchFamily="49" charset="-122"/>
                  <a:ea typeface="楷体_GB2312" pitchFamily="49" charset="-122"/>
                </a:rPr>
                <a:t>表</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物料名称</a:t>
              </a:r>
            </a:p>
            <a:p>
              <a:r>
                <a:rPr kumimoji="1" lang="zh-CN" altLang="en-US" sz="1200" b="1">
                  <a:latin typeface="楷体_GB2312" pitchFamily="49" charset="-122"/>
                  <a:ea typeface="楷体_GB2312" pitchFamily="49" charset="-122"/>
                </a:rPr>
                <a:t>数量</a:t>
              </a:r>
            </a:p>
          </p:txBody>
        </p:sp>
        <p:sp>
          <p:nvSpPr>
            <p:cNvPr id="65555" name="Text Box 19"/>
            <p:cNvSpPr txBox="1">
              <a:spLocks noChangeArrowheads="1"/>
            </p:cNvSpPr>
            <p:nvPr/>
          </p:nvSpPr>
          <p:spPr bwMode="auto">
            <a:xfrm>
              <a:off x="3190" y="2177"/>
              <a:ext cx="525"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工艺文件</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工艺路线</a:t>
              </a:r>
            </a:p>
            <a:p>
              <a:r>
                <a:rPr kumimoji="1" lang="zh-CN" altLang="en-US" sz="1200" b="1">
                  <a:latin typeface="楷体_GB2312" pitchFamily="49" charset="-122"/>
                  <a:ea typeface="楷体_GB2312" pitchFamily="49" charset="-122"/>
                </a:rPr>
                <a:t>工时定额</a:t>
              </a:r>
            </a:p>
          </p:txBody>
        </p:sp>
        <p:sp>
          <p:nvSpPr>
            <p:cNvPr id="65556" name="Text Box 20"/>
            <p:cNvSpPr txBox="1">
              <a:spLocks noChangeArrowheads="1"/>
            </p:cNvSpPr>
            <p:nvPr/>
          </p:nvSpPr>
          <p:spPr bwMode="auto">
            <a:xfrm>
              <a:off x="3198" y="2771"/>
              <a:ext cx="525" cy="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生产订单数据</a:t>
              </a:r>
            </a:p>
            <a:p>
              <a:r>
                <a:rPr kumimoji="1" lang="zh-CN" altLang="en-US" sz="1200" b="1">
                  <a:latin typeface="楷体_GB2312" pitchFamily="49" charset="-122"/>
                  <a:ea typeface="楷体_GB2312" pitchFamily="49" charset="-122"/>
                </a:rPr>
                <a:t>订单号（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物料名称</a:t>
              </a:r>
            </a:p>
            <a:p>
              <a:r>
                <a:rPr kumimoji="1" lang="zh-CN" altLang="en-US" sz="1200" b="1">
                  <a:latin typeface="楷体_GB2312" pitchFamily="49" charset="-122"/>
                  <a:ea typeface="楷体_GB2312" pitchFamily="49" charset="-122"/>
                </a:rPr>
                <a:t>数量</a:t>
              </a:r>
            </a:p>
            <a:p>
              <a:r>
                <a:rPr kumimoji="1" lang="zh-CN" altLang="en-US" sz="1200" b="1">
                  <a:latin typeface="楷体_GB2312" pitchFamily="49" charset="-122"/>
                  <a:ea typeface="楷体_GB2312" pitchFamily="49" charset="-122"/>
                </a:rPr>
                <a:t>提单</a:t>
              </a:r>
            </a:p>
            <a:p>
              <a:r>
                <a:rPr kumimoji="1" lang="zh-CN" altLang="en-US" sz="1200" b="1">
                  <a:latin typeface="楷体_GB2312" pitchFamily="49" charset="-122"/>
                  <a:ea typeface="楷体_GB2312" pitchFamily="49" charset="-122"/>
                </a:rPr>
                <a:t>工时资源报告</a:t>
              </a:r>
            </a:p>
          </p:txBody>
        </p:sp>
        <p:sp>
          <p:nvSpPr>
            <p:cNvPr id="65557" name="Text Box 21"/>
            <p:cNvSpPr txBox="1">
              <a:spLocks noChangeArrowheads="1"/>
            </p:cNvSpPr>
            <p:nvPr/>
          </p:nvSpPr>
          <p:spPr bwMode="auto">
            <a:xfrm>
              <a:off x="580" y="1841"/>
              <a:ext cx="598"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生产能力</a:t>
              </a:r>
            </a:p>
            <a:p>
              <a:r>
                <a:rPr kumimoji="1" lang="zh-CN" altLang="en-US" sz="1200" b="1">
                  <a:latin typeface="楷体_GB2312" pitchFamily="49" charset="-122"/>
                  <a:ea typeface="楷体_GB2312" pitchFamily="49" charset="-122"/>
                </a:rPr>
                <a:t>资源编号（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有效工时</a:t>
              </a:r>
            </a:p>
          </p:txBody>
        </p:sp>
        <p:sp>
          <p:nvSpPr>
            <p:cNvPr id="65558" name="Text Box 22"/>
            <p:cNvSpPr txBox="1">
              <a:spLocks noChangeArrowheads="1"/>
            </p:cNvSpPr>
            <p:nvPr/>
          </p:nvSpPr>
          <p:spPr bwMode="auto">
            <a:xfrm>
              <a:off x="604" y="2369"/>
              <a:ext cx="670"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主生产计划</a:t>
              </a:r>
            </a:p>
            <a:p>
              <a:r>
                <a:rPr kumimoji="1" lang="zh-CN" altLang="en-US" sz="1200" b="1">
                  <a:latin typeface="楷体_GB2312" pitchFamily="49" charset="-122"/>
                  <a:ea typeface="楷体_GB2312" pitchFamily="49" charset="-122"/>
                </a:rPr>
                <a:t>订单编号（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计划展望期（</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产量</a:t>
              </a:r>
            </a:p>
          </p:txBody>
        </p:sp>
        <p:sp>
          <p:nvSpPr>
            <p:cNvPr id="65559" name="Text Box 23"/>
            <p:cNvSpPr txBox="1">
              <a:spLocks noChangeArrowheads="1"/>
            </p:cNvSpPr>
            <p:nvPr/>
          </p:nvSpPr>
          <p:spPr bwMode="auto">
            <a:xfrm>
              <a:off x="600" y="2941"/>
              <a:ext cx="597"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采购计划</a:t>
              </a:r>
            </a:p>
            <a:p>
              <a:r>
                <a:rPr kumimoji="1" lang="zh-CN" altLang="en-US" sz="1200" b="1">
                  <a:latin typeface="楷体_GB2312" pitchFamily="49" charset="-122"/>
                  <a:ea typeface="楷体_GB2312" pitchFamily="49" charset="-122"/>
                </a:rPr>
                <a:t>订单编号（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a:p>
              <a:r>
                <a:rPr kumimoji="1" lang="zh-CN" altLang="en-US" sz="1200" b="1">
                  <a:latin typeface="楷体_GB2312" pitchFamily="49" charset="-122"/>
                  <a:ea typeface="楷体_GB2312" pitchFamily="49" charset="-122"/>
                </a:rPr>
                <a:t>物料名称</a:t>
              </a:r>
            </a:p>
            <a:p>
              <a:r>
                <a:rPr kumimoji="1" lang="zh-CN" altLang="en-US" sz="1200" b="1">
                  <a:latin typeface="楷体_GB2312" pitchFamily="49" charset="-122"/>
                  <a:ea typeface="楷体_GB2312" pitchFamily="49" charset="-122"/>
                </a:rPr>
                <a:t>数量</a:t>
              </a:r>
            </a:p>
            <a:p>
              <a:r>
                <a:rPr kumimoji="1" lang="zh-CN" altLang="en-US" sz="1200" b="1">
                  <a:latin typeface="楷体_GB2312" pitchFamily="49" charset="-122"/>
                  <a:ea typeface="楷体_GB2312" pitchFamily="49" charset="-122"/>
                </a:rPr>
                <a:t>金额</a:t>
              </a:r>
            </a:p>
          </p:txBody>
        </p:sp>
        <p:sp>
          <p:nvSpPr>
            <p:cNvPr id="65560" name="Line 24"/>
            <p:cNvSpPr>
              <a:spLocks noChangeShapeType="1"/>
            </p:cNvSpPr>
            <p:nvPr/>
          </p:nvSpPr>
          <p:spPr bwMode="auto">
            <a:xfrm>
              <a:off x="1874" y="2383"/>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1" name="Line 25"/>
            <p:cNvSpPr>
              <a:spLocks noChangeShapeType="1"/>
            </p:cNvSpPr>
            <p:nvPr/>
          </p:nvSpPr>
          <p:spPr bwMode="auto">
            <a:xfrm>
              <a:off x="1874" y="3107"/>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2" name="Line 26"/>
            <p:cNvSpPr>
              <a:spLocks noChangeShapeType="1"/>
            </p:cNvSpPr>
            <p:nvPr/>
          </p:nvSpPr>
          <p:spPr bwMode="auto">
            <a:xfrm>
              <a:off x="3218" y="1811"/>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3" name="Line 27"/>
            <p:cNvSpPr>
              <a:spLocks noChangeShapeType="1"/>
            </p:cNvSpPr>
            <p:nvPr/>
          </p:nvSpPr>
          <p:spPr bwMode="auto">
            <a:xfrm>
              <a:off x="3218" y="2391"/>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4" name="Line 28"/>
            <p:cNvSpPr>
              <a:spLocks noChangeShapeType="1"/>
            </p:cNvSpPr>
            <p:nvPr/>
          </p:nvSpPr>
          <p:spPr bwMode="auto">
            <a:xfrm>
              <a:off x="3224" y="2981"/>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5" name="Line 29"/>
            <p:cNvSpPr>
              <a:spLocks noChangeShapeType="1"/>
            </p:cNvSpPr>
            <p:nvPr/>
          </p:nvSpPr>
          <p:spPr bwMode="auto">
            <a:xfrm>
              <a:off x="626" y="3151"/>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6" name="Line 30"/>
            <p:cNvSpPr>
              <a:spLocks noChangeShapeType="1"/>
            </p:cNvSpPr>
            <p:nvPr/>
          </p:nvSpPr>
          <p:spPr bwMode="auto">
            <a:xfrm>
              <a:off x="626" y="2659"/>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7" name="Line 31"/>
            <p:cNvSpPr>
              <a:spLocks noChangeShapeType="1"/>
            </p:cNvSpPr>
            <p:nvPr/>
          </p:nvSpPr>
          <p:spPr bwMode="auto">
            <a:xfrm>
              <a:off x="626" y="2051"/>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8" name="Text Box 32"/>
            <p:cNvSpPr txBox="1">
              <a:spLocks noChangeArrowheads="1"/>
            </p:cNvSpPr>
            <p:nvPr/>
          </p:nvSpPr>
          <p:spPr bwMode="auto">
            <a:xfrm>
              <a:off x="2090" y="2108"/>
              <a:ext cx="120"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69" name="Line 33"/>
            <p:cNvSpPr>
              <a:spLocks noChangeShapeType="1"/>
            </p:cNvSpPr>
            <p:nvPr/>
          </p:nvSpPr>
          <p:spPr bwMode="auto">
            <a:xfrm flipV="1">
              <a:off x="2834" y="1971"/>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0" name="Line 34"/>
            <p:cNvSpPr>
              <a:spLocks noChangeShapeType="1"/>
            </p:cNvSpPr>
            <p:nvPr/>
          </p:nvSpPr>
          <p:spPr bwMode="auto">
            <a:xfrm>
              <a:off x="2830" y="2595"/>
              <a:ext cx="4" cy="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1" name="Line 35"/>
            <p:cNvSpPr>
              <a:spLocks noChangeShapeType="1"/>
            </p:cNvSpPr>
            <p:nvPr/>
          </p:nvSpPr>
          <p:spPr bwMode="auto">
            <a:xfrm>
              <a:off x="2834" y="3175"/>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2" name="Line 36"/>
            <p:cNvSpPr>
              <a:spLocks noChangeShapeType="1"/>
            </p:cNvSpPr>
            <p:nvPr/>
          </p:nvSpPr>
          <p:spPr bwMode="auto">
            <a:xfrm>
              <a:off x="2162" y="2691"/>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3" name="Line 37"/>
            <p:cNvSpPr>
              <a:spLocks noChangeShapeType="1"/>
            </p:cNvSpPr>
            <p:nvPr/>
          </p:nvSpPr>
          <p:spPr bwMode="auto">
            <a:xfrm>
              <a:off x="1490" y="2211"/>
              <a:ext cx="0" cy="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4" name="Line 38"/>
            <p:cNvSpPr>
              <a:spLocks noChangeShapeType="1"/>
            </p:cNvSpPr>
            <p:nvPr/>
          </p:nvSpPr>
          <p:spPr bwMode="auto">
            <a:xfrm>
              <a:off x="1490" y="2595"/>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5" name="Text Box 39"/>
            <p:cNvSpPr txBox="1">
              <a:spLocks noChangeArrowheads="1"/>
            </p:cNvSpPr>
            <p:nvPr/>
          </p:nvSpPr>
          <p:spPr bwMode="auto">
            <a:xfrm>
              <a:off x="1756" y="2306"/>
              <a:ext cx="121"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76" name="Text Box 40"/>
            <p:cNvSpPr txBox="1">
              <a:spLocks noChangeArrowheads="1"/>
            </p:cNvSpPr>
            <p:nvPr/>
          </p:nvSpPr>
          <p:spPr bwMode="auto">
            <a:xfrm>
              <a:off x="1758" y="2496"/>
              <a:ext cx="120"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77" name="Text Box 41"/>
            <p:cNvSpPr txBox="1">
              <a:spLocks noChangeArrowheads="1"/>
            </p:cNvSpPr>
            <p:nvPr/>
          </p:nvSpPr>
          <p:spPr bwMode="auto">
            <a:xfrm>
              <a:off x="2516" y="2304"/>
              <a:ext cx="120"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78" name="Text Box 42"/>
            <p:cNvSpPr txBox="1">
              <a:spLocks noChangeArrowheads="1"/>
            </p:cNvSpPr>
            <p:nvPr/>
          </p:nvSpPr>
          <p:spPr bwMode="auto">
            <a:xfrm>
              <a:off x="2518" y="2400"/>
              <a:ext cx="121"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79" name="Text Box 43"/>
            <p:cNvSpPr txBox="1">
              <a:spLocks noChangeArrowheads="1"/>
            </p:cNvSpPr>
            <p:nvPr/>
          </p:nvSpPr>
          <p:spPr bwMode="auto">
            <a:xfrm>
              <a:off x="2520" y="2498"/>
              <a:ext cx="121"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80" name="Text Box 44"/>
            <p:cNvSpPr txBox="1">
              <a:spLocks noChangeArrowheads="1"/>
            </p:cNvSpPr>
            <p:nvPr/>
          </p:nvSpPr>
          <p:spPr bwMode="auto">
            <a:xfrm>
              <a:off x="2090" y="2844"/>
              <a:ext cx="120"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81" name="Text Box 45"/>
            <p:cNvSpPr txBox="1">
              <a:spLocks noChangeArrowheads="1"/>
            </p:cNvSpPr>
            <p:nvPr/>
          </p:nvSpPr>
          <p:spPr bwMode="auto">
            <a:xfrm>
              <a:off x="1166" y="3170"/>
              <a:ext cx="120"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5582" name="Line 46"/>
            <p:cNvSpPr>
              <a:spLocks noChangeShapeType="1"/>
            </p:cNvSpPr>
            <p:nvPr/>
          </p:nvSpPr>
          <p:spPr bwMode="auto">
            <a:xfrm>
              <a:off x="2832" y="1968"/>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3" name="Line 47"/>
            <p:cNvSpPr>
              <a:spLocks noChangeShapeType="1"/>
            </p:cNvSpPr>
            <p:nvPr/>
          </p:nvSpPr>
          <p:spPr bwMode="auto">
            <a:xfrm flipV="1">
              <a:off x="2160"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4" name="Line 48"/>
            <p:cNvSpPr>
              <a:spLocks noChangeShapeType="1"/>
            </p:cNvSpPr>
            <p:nvPr/>
          </p:nvSpPr>
          <p:spPr bwMode="auto">
            <a:xfrm>
              <a:off x="1200"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5" name="Line 49"/>
            <p:cNvSpPr>
              <a:spLocks noChangeShapeType="1"/>
            </p:cNvSpPr>
            <p:nvPr/>
          </p:nvSpPr>
          <p:spPr bwMode="auto">
            <a:xfrm>
              <a:off x="1488" y="240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6" name="Line 50"/>
            <p:cNvSpPr>
              <a:spLocks noChangeShapeType="1"/>
            </p:cNvSpPr>
            <p:nvPr/>
          </p:nvSpPr>
          <p:spPr bwMode="auto">
            <a:xfrm>
              <a:off x="1200" y="278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7" name="Line 51"/>
            <p:cNvSpPr>
              <a:spLocks noChangeShapeType="1"/>
            </p:cNvSpPr>
            <p:nvPr/>
          </p:nvSpPr>
          <p:spPr bwMode="auto">
            <a:xfrm>
              <a:off x="1488" y="2592"/>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8" name="Line 52"/>
            <p:cNvSpPr>
              <a:spLocks noChangeShapeType="1"/>
            </p:cNvSpPr>
            <p:nvPr/>
          </p:nvSpPr>
          <p:spPr bwMode="auto">
            <a:xfrm>
              <a:off x="2592" y="2496"/>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9" name="Line 53"/>
            <p:cNvSpPr>
              <a:spLocks noChangeShapeType="1"/>
            </p:cNvSpPr>
            <p:nvPr/>
          </p:nvSpPr>
          <p:spPr bwMode="auto">
            <a:xfrm flipH="1">
              <a:off x="2592" y="240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0" name="Line 54"/>
            <p:cNvSpPr>
              <a:spLocks noChangeShapeType="1"/>
            </p:cNvSpPr>
            <p:nvPr/>
          </p:nvSpPr>
          <p:spPr bwMode="auto">
            <a:xfrm flipH="1">
              <a:off x="2592" y="2592"/>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1" name="Line 55"/>
            <p:cNvSpPr>
              <a:spLocks noChangeShapeType="1"/>
            </p:cNvSpPr>
            <p:nvPr/>
          </p:nvSpPr>
          <p:spPr bwMode="auto">
            <a:xfrm>
              <a:off x="1248" y="3264"/>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2" name="Text Box 56"/>
            <p:cNvSpPr txBox="1">
              <a:spLocks noChangeArrowheads="1"/>
            </p:cNvSpPr>
            <p:nvPr/>
          </p:nvSpPr>
          <p:spPr bwMode="auto">
            <a:xfrm>
              <a:off x="2120" y="1950"/>
              <a:ext cx="159"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a:t>
              </a:r>
            </a:p>
            <a:p>
              <a:r>
                <a:rPr kumimoji="1" lang="zh-CN" altLang="en-US" sz="1200" b="1">
                  <a:latin typeface="楷体_GB2312" pitchFamily="49" charset="-122"/>
                  <a:ea typeface="楷体_GB2312" pitchFamily="49" charset="-122"/>
                </a:rPr>
                <a:t>定</a:t>
              </a:r>
            </a:p>
          </p:txBody>
        </p:sp>
        <p:sp>
          <p:nvSpPr>
            <p:cNvPr id="65593" name="Text Box 57"/>
            <p:cNvSpPr txBox="1">
              <a:spLocks noChangeArrowheads="1"/>
            </p:cNvSpPr>
            <p:nvPr/>
          </p:nvSpPr>
          <p:spPr bwMode="auto">
            <a:xfrm>
              <a:off x="1184" y="2076"/>
              <a:ext cx="23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制约</a:t>
              </a:r>
            </a:p>
          </p:txBody>
        </p:sp>
        <p:sp>
          <p:nvSpPr>
            <p:cNvPr id="65594" name="Text Box 58"/>
            <p:cNvSpPr txBox="1">
              <a:spLocks noChangeArrowheads="1"/>
            </p:cNvSpPr>
            <p:nvPr/>
          </p:nvSpPr>
          <p:spPr bwMode="auto">
            <a:xfrm>
              <a:off x="1178" y="2652"/>
              <a:ext cx="23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确定</a:t>
              </a:r>
            </a:p>
          </p:txBody>
        </p:sp>
        <p:sp>
          <p:nvSpPr>
            <p:cNvPr id="65595" name="Text Box 59"/>
            <p:cNvSpPr txBox="1">
              <a:spLocks noChangeArrowheads="1"/>
            </p:cNvSpPr>
            <p:nvPr/>
          </p:nvSpPr>
          <p:spPr bwMode="auto">
            <a:xfrm>
              <a:off x="2834" y="1830"/>
              <a:ext cx="23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确定</a:t>
              </a:r>
            </a:p>
          </p:txBody>
        </p:sp>
        <p:sp>
          <p:nvSpPr>
            <p:cNvPr id="65596" name="Text Box 60"/>
            <p:cNvSpPr txBox="1">
              <a:spLocks noChangeArrowheads="1"/>
            </p:cNvSpPr>
            <p:nvPr/>
          </p:nvSpPr>
          <p:spPr bwMode="auto">
            <a:xfrm>
              <a:off x="2852" y="2358"/>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确定</a:t>
              </a:r>
            </a:p>
          </p:txBody>
        </p:sp>
        <p:sp>
          <p:nvSpPr>
            <p:cNvPr id="65597" name="Text Box 61"/>
            <p:cNvSpPr txBox="1">
              <a:spLocks noChangeArrowheads="1"/>
            </p:cNvSpPr>
            <p:nvPr/>
          </p:nvSpPr>
          <p:spPr bwMode="auto">
            <a:xfrm>
              <a:off x="2840" y="3036"/>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确定</a:t>
              </a:r>
            </a:p>
          </p:txBody>
        </p:sp>
        <p:sp>
          <p:nvSpPr>
            <p:cNvPr id="65598" name="Text Box 62"/>
            <p:cNvSpPr txBox="1">
              <a:spLocks noChangeArrowheads="1"/>
            </p:cNvSpPr>
            <p:nvPr/>
          </p:nvSpPr>
          <p:spPr bwMode="auto">
            <a:xfrm>
              <a:off x="2120" y="2670"/>
              <a:ext cx="159"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查</a:t>
              </a:r>
            </a:p>
            <a:p>
              <a:r>
                <a:rPr kumimoji="1" lang="zh-CN" altLang="en-US" sz="1200" b="1">
                  <a:latin typeface="楷体_GB2312" pitchFamily="49" charset="-122"/>
                  <a:ea typeface="楷体_GB2312" pitchFamily="49" charset="-122"/>
                </a:rPr>
                <a:t>询</a:t>
              </a:r>
            </a:p>
          </p:txBody>
        </p:sp>
        <p:sp>
          <p:nvSpPr>
            <p:cNvPr id="65599" name="Text Box 63"/>
            <p:cNvSpPr txBox="1">
              <a:spLocks noChangeArrowheads="1"/>
            </p:cNvSpPr>
            <p:nvPr/>
          </p:nvSpPr>
          <p:spPr bwMode="auto">
            <a:xfrm>
              <a:off x="1526" y="3120"/>
              <a:ext cx="233"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确定</a:t>
              </a:r>
            </a:p>
          </p:txBody>
        </p:sp>
      </p:grpSp>
    </p:spTree>
    <p:extLst>
      <p:ext uri="{BB962C8B-B14F-4D97-AF65-F5344CB8AC3E}">
        <p14:creationId xmlns:p14="http://schemas.microsoft.com/office/powerpoint/2010/main" val="327366656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6563"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应用</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grpSp>
        <p:nvGrpSpPr>
          <p:cNvPr id="66564" name="Group 4"/>
          <p:cNvGrpSpPr>
            <a:grpSpLocks/>
          </p:cNvGrpSpPr>
          <p:nvPr/>
        </p:nvGrpSpPr>
        <p:grpSpPr bwMode="auto">
          <a:xfrm>
            <a:off x="3352800" y="1688841"/>
            <a:ext cx="6248400" cy="4940559"/>
            <a:chOff x="470" y="420"/>
            <a:chExt cx="3322" cy="2508"/>
          </a:xfrm>
        </p:grpSpPr>
        <p:sp>
          <p:nvSpPr>
            <p:cNvPr id="66565" name="Rectangle 5"/>
            <p:cNvSpPr>
              <a:spLocks noChangeArrowheads="1"/>
            </p:cNvSpPr>
            <p:nvPr/>
          </p:nvSpPr>
          <p:spPr bwMode="auto">
            <a:xfrm>
              <a:off x="1728" y="564"/>
              <a:ext cx="816" cy="4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6566" name="AutoShape 6"/>
            <p:cNvSpPr>
              <a:spLocks noChangeArrowheads="1"/>
            </p:cNvSpPr>
            <p:nvPr/>
          </p:nvSpPr>
          <p:spPr bwMode="auto">
            <a:xfrm>
              <a:off x="2928" y="576"/>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AutoShape 7"/>
            <p:cNvSpPr>
              <a:spLocks noChangeArrowheads="1"/>
            </p:cNvSpPr>
            <p:nvPr/>
          </p:nvSpPr>
          <p:spPr bwMode="auto">
            <a:xfrm>
              <a:off x="480" y="576"/>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6568" name="AutoShape 8"/>
            <p:cNvSpPr>
              <a:spLocks noChangeArrowheads="1"/>
            </p:cNvSpPr>
            <p:nvPr/>
          </p:nvSpPr>
          <p:spPr bwMode="auto">
            <a:xfrm>
              <a:off x="1728" y="1392"/>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6569" name="AutoShape 9"/>
            <p:cNvSpPr>
              <a:spLocks noChangeArrowheads="1"/>
            </p:cNvSpPr>
            <p:nvPr/>
          </p:nvSpPr>
          <p:spPr bwMode="auto">
            <a:xfrm>
              <a:off x="1728" y="2208"/>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0" name="Text Box 10"/>
            <p:cNvSpPr txBox="1">
              <a:spLocks noChangeArrowheads="1"/>
            </p:cNvSpPr>
            <p:nvPr/>
          </p:nvSpPr>
          <p:spPr bwMode="auto">
            <a:xfrm>
              <a:off x="1682" y="420"/>
              <a:ext cx="67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产品</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PK</a:t>
              </a:r>
              <a:r>
                <a:rPr kumimoji="1" lang="zh-CN" altLang="en-US" sz="1400" b="1">
                  <a:latin typeface="楷体_GB2312" pitchFamily="49" charset="-122"/>
                  <a:ea typeface="楷体_GB2312" pitchFamily="49" charset="-122"/>
                </a:rPr>
                <a:t>）</a:t>
              </a:r>
            </a:p>
          </p:txBody>
        </p:sp>
        <p:sp>
          <p:nvSpPr>
            <p:cNvPr id="66571" name="Text Box 11"/>
            <p:cNvSpPr txBox="1">
              <a:spLocks noChangeArrowheads="1"/>
            </p:cNvSpPr>
            <p:nvPr/>
          </p:nvSpPr>
          <p:spPr bwMode="auto">
            <a:xfrm>
              <a:off x="2898" y="424"/>
              <a:ext cx="862"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产品设计综合报表</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6572" name="Text Box 12"/>
            <p:cNvSpPr txBox="1">
              <a:spLocks noChangeArrowheads="1"/>
            </p:cNvSpPr>
            <p:nvPr/>
          </p:nvSpPr>
          <p:spPr bwMode="auto">
            <a:xfrm>
              <a:off x="470" y="420"/>
              <a:ext cx="67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设计任务书</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6573" name="Text Box 13"/>
            <p:cNvSpPr txBox="1">
              <a:spLocks noChangeArrowheads="1"/>
            </p:cNvSpPr>
            <p:nvPr/>
          </p:nvSpPr>
          <p:spPr bwMode="auto">
            <a:xfrm>
              <a:off x="1702" y="1236"/>
              <a:ext cx="76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电原理设计文件</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6574" name="Text Box 14"/>
            <p:cNvSpPr txBox="1">
              <a:spLocks noChangeArrowheads="1"/>
            </p:cNvSpPr>
            <p:nvPr/>
          </p:nvSpPr>
          <p:spPr bwMode="auto">
            <a:xfrm>
              <a:off x="1690" y="2056"/>
              <a:ext cx="862"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电路功能设计文件</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6575" name="Line 15"/>
            <p:cNvSpPr>
              <a:spLocks noChangeShapeType="1"/>
            </p:cNvSpPr>
            <p:nvPr/>
          </p:nvSpPr>
          <p:spPr bwMode="auto">
            <a:xfrm flipH="1">
              <a:off x="1392" y="81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6" name="Line 16"/>
            <p:cNvSpPr>
              <a:spLocks noChangeShapeType="1"/>
            </p:cNvSpPr>
            <p:nvPr/>
          </p:nvSpPr>
          <p:spPr bwMode="auto">
            <a:xfrm>
              <a:off x="2544" y="81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7" name="Line 17"/>
            <p:cNvSpPr>
              <a:spLocks noChangeShapeType="1"/>
            </p:cNvSpPr>
            <p:nvPr/>
          </p:nvSpPr>
          <p:spPr bwMode="auto">
            <a:xfrm>
              <a:off x="2112" y="105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8" name="Line 18"/>
            <p:cNvSpPr>
              <a:spLocks noChangeShapeType="1"/>
            </p:cNvSpPr>
            <p:nvPr/>
          </p:nvSpPr>
          <p:spPr bwMode="auto">
            <a:xfrm>
              <a:off x="1728" y="664"/>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9" name="Line 19"/>
            <p:cNvSpPr>
              <a:spLocks noChangeShapeType="1"/>
            </p:cNvSpPr>
            <p:nvPr/>
          </p:nvSpPr>
          <p:spPr bwMode="auto">
            <a:xfrm>
              <a:off x="2928" y="668"/>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Line 20"/>
            <p:cNvSpPr>
              <a:spLocks noChangeShapeType="1"/>
            </p:cNvSpPr>
            <p:nvPr/>
          </p:nvSpPr>
          <p:spPr bwMode="auto">
            <a:xfrm>
              <a:off x="480" y="656"/>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Line 21"/>
            <p:cNvSpPr>
              <a:spLocks noChangeShapeType="1"/>
            </p:cNvSpPr>
            <p:nvPr/>
          </p:nvSpPr>
          <p:spPr bwMode="auto">
            <a:xfrm>
              <a:off x="1728" y="1472"/>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Line 22"/>
            <p:cNvSpPr>
              <a:spLocks noChangeShapeType="1"/>
            </p:cNvSpPr>
            <p:nvPr/>
          </p:nvSpPr>
          <p:spPr bwMode="auto">
            <a:xfrm>
              <a:off x="1728" y="2292"/>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Line 23"/>
            <p:cNvSpPr>
              <a:spLocks noChangeShapeType="1"/>
            </p:cNvSpPr>
            <p:nvPr/>
          </p:nvSpPr>
          <p:spPr bwMode="auto">
            <a:xfrm>
              <a:off x="2112" y="187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Line 24"/>
            <p:cNvSpPr>
              <a:spLocks noChangeShapeType="1"/>
            </p:cNvSpPr>
            <p:nvPr/>
          </p:nvSpPr>
          <p:spPr bwMode="auto">
            <a:xfrm>
              <a:off x="2112" y="268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Text Box 25"/>
            <p:cNvSpPr txBox="1">
              <a:spLocks noChangeArrowheads="1"/>
            </p:cNvSpPr>
            <p:nvPr/>
          </p:nvSpPr>
          <p:spPr bwMode="auto">
            <a:xfrm>
              <a:off x="1314" y="697"/>
              <a:ext cx="14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6586" name="Text Box 26"/>
            <p:cNvSpPr txBox="1">
              <a:spLocks noChangeArrowheads="1"/>
            </p:cNvSpPr>
            <p:nvPr/>
          </p:nvSpPr>
          <p:spPr bwMode="auto">
            <a:xfrm>
              <a:off x="2820" y="697"/>
              <a:ext cx="14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6587" name="Text Box 27"/>
            <p:cNvSpPr txBox="1">
              <a:spLocks noChangeArrowheads="1"/>
            </p:cNvSpPr>
            <p:nvPr/>
          </p:nvSpPr>
          <p:spPr bwMode="auto">
            <a:xfrm>
              <a:off x="2040" y="1177"/>
              <a:ext cx="14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6588" name="Text Box 28"/>
            <p:cNvSpPr txBox="1">
              <a:spLocks noChangeArrowheads="1"/>
            </p:cNvSpPr>
            <p:nvPr/>
          </p:nvSpPr>
          <p:spPr bwMode="auto">
            <a:xfrm>
              <a:off x="2040" y="1947"/>
              <a:ext cx="14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6589" name="Text Box 29"/>
            <p:cNvSpPr txBox="1">
              <a:spLocks noChangeArrowheads="1"/>
            </p:cNvSpPr>
            <p:nvPr/>
          </p:nvSpPr>
          <p:spPr bwMode="auto">
            <a:xfrm>
              <a:off x="1382" y="660"/>
              <a:ext cx="289"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具有</a:t>
              </a:r>
            </a:p>
          </p:txBody>
        </p:sp>
        <p:sp>
          <p:nvSpPr>
            <p:cNvPr id="66590" name="Text Box 30"/>
            <p:cNvSpPr txBox="1">
              <a:spLocks noChangeArrowheads="1"/>
            </p:cNvSpPr>
            <p:nvPr/>
          </p:nvSpPr>
          <p:spPr bwMode="auto">
            <a:xfrm>
              <a:off x="2588" y="660"/>
              <a:ext cx="289"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具有</a:t>
              </a:r>
            </a:p>
          </p:txBody>
        </p:sp>
        <p:sp>
          <p:nvSpPr>
            <p:cNvPr id="66591" name="Text Box 31"/>
            <p:cNvSpPr txBox="1">
              <a:spLocks noChangeArrowheads="1"/>
            </p:cNvSpPr>
            <p:nvPr/>
          </p:nvSpPr>
          <p:spPr bwMode="auto">
            <a:xfrm>
              <a:off x="2092" y="1056"/>
              <a:ext cx="67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进行原理设计</a:t>
              </a:r>
            </a:p>
          </p:txBody>
        </p:sp>
        <p:sp>
          <p:nvSpPr>
            <p:cNvPr id="66592" name="Text Box 32"/>
            <p:cNvSpPr txBox="1">
              <a:spLocks noChangeArrowheads="1"/>
            </p:cNvSpPr>
            <p:nvPr/>
          </p:nvSpPr>
          <p:spPr bwMode="auto">
            <a:xfrm>
              <a:off x="2060" y="1872"/>
              <a:ext cx="861"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进行电路功能设计</a:t>
              </a:r>
            </a:p>
          </p:txBody>
        </p:sp>
        <p:sp>
          <p:nvSpPr>
            <p:cNvPr id="66593" name="Text Box 33"/>
            <p:cNvSpPr txBox="1">
              <a:spLocks noChangeArrowheads="1"/>
            </p:cNvSpPr>
            <p:nvPr/>
          </p:nvSpPr>
          <p:spPr bwMode="auto">
            <a:xfrm>
              <a:off x="2102" y="2688"/>
              <a:ext cx="62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进行</a:t>
              </a:r>
              <a:r>
                <a:rPr kumimoji="1" lang="en-US" altLang="zh-CN" sz="1400" b="1">
                  <a:latin typeface="楷体_GB2312" pitchFamily="49" charset="-122"/>
                  <a:ea typeface="楷体_GB2312" pitchFamily="49" charset="-122"/>
                </a:rPr>
                <a:t>PCB</a:t>
              </a:r>
              <a:r>
                <a:rPr kumimoji="1" lang="zh-CN" altLang="en-US" sz="1400" b="1">
                  <a:latin typeface="楷体_GB2312" pitchFamily="49" charset="-122"/>
                  <a:ea typeface="楷体_GB2312" pitchFamily="49" charset="-122"/>
                </a:rPr>
                <a:t>设计</a:t>
              </a:r>
            </a:p>
          </p:txBody>
        </p:sp>
        <p:sp>
          <p:nvSpPr>
            <p:cNvPr id="66594" name="Rectangle 34"/>
            <p:cNvSpPr>
              <a:spLocks noChangeArrowheads="1"/>
            </p:cNvSpPr>
            <p:nvPr/>
          </p:nvSpPr>
          <p:spPr bwMode="auto">
            <a:xfrm>
              <a:off x="1724" y="612"/>
              <a:ext cx="48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楷体_GB2312" pitchFamily="49" charset="-122"/>
                  <a:ea typeface="楷体_GB2312" pitchFamily="49" charset="-122"/>
                </a:rPr>
                <a:t>产品名称</a:t>
              </a:r>
            </a:p>
            <a:p>
              <a:r>
                <a:rPr lang="zh-CN" altLang="en-US" sz="1400" b="1" dirty="0">
                  <a:latin typeface="楷体_GB2312" pitchFamily="49" charset="-122"/>
                  <a:ea typeface="楷体_GB2312" pitchFamily="49" charset="-122"/>
                </a:rPr>
                <a:t>数量</a:t>
              </a:r>
            </a:p>
            <a:p>
              <a:endParaRPr lang="en-US" altLang="zh-CN" sz="1400" b="1" dirty="0">
                <a:latin typeface="楷体_GB2312" pitchFamily="49" charset="-122"/>
                <a:ea typeface="楷体_GB2312" pitchFamily="49" charset="-122"/>
              </a:endParaRPr>
            </a:p>
          </p:txBody>
        </p:sp>
        <p:sp>
          <p:nvSpPr>
            <p:cNvPr id="66595" name="Rectangle 35"/>
            <p:cNvSpPr>
              <a:spLocks noChangeArrowheads="1"/>
            </p:cNvSpPr>
            <p:nvPr/>
          </p:nvSpPr>
          <p:spPr bwMode="auto">
            <a:xfrm>
              <a:off x="488" y="630"/>
              <a:ext cx="67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产品技术要求</a:t>
              </a:r>
            </a:p>
            <a:p>
              <a:r>
                <a:rPr lang="zh-CN" altLang="en-US" sz="1400" b="1">
                  <a:latin typeface="楷体_GB2312" pitchFamily="49" charset="-122"/>
                  <a:ea typeface="楷体_GB2312" pitchFamily="49" charset="-122"/>
                </a:rPr>
                <a:t>产品设计时间</a:t>
              </a:r>
            </a:p>
          </p:txBody>
        </p:sp>
        <p:sp>
          <p:nvSpPr>
            <p:cNvPr id="66596" name="Rectangle 36"/>
            <p:cNvSpPr>
              <a:spLocks noChangeArrowheads="1"/>
            </p:cNvSpPr>
            <p:nvPr/>
          </p:nvSpPr>
          <p:spPr bwMode="auto">
            <a:xfrm>
              <a:off x="2954" y="642"/>
              <a:ext cx="623"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元器件</a:t>
              </a:r>
              <a:r>
                <a:rPr lang="en-US" altLang="zh-CN" sz="1400" b="1">
                  <a:latin typeface="楷体_GB2312" pitchFamily="49" charset="-122"/>
                  <a:ea typeface="楷体_GB2312" pitchFamily="49" charset="-122"/>
                </a:rPr>
                <a:t>BOM</a:t>
              </a:r>
            </a:p>
            <a:p>
              <a:r>
                <a:rPr lang="en-US" altLang="zh-CN" sz="1400" b="1">
                  <a:latin typeface="楷体_GB2312" pitchFamily="49" charset="-122"/>
                  <a:ea typeface="楷体_GB2312" pitchFamily="49" charset="-122"/>
                </a:rPr>
                <a:t>PCB</a:t>
              </a:r>
              <a:r>
                <a:rPr lang="zh-CN" altLang="en-US" sz="1400" b="1">
                  <a:latin typeface="楷体_GB2312" pitchFamily="49" charset="-122"/>
                  <a:ea typeface="楷体_GB2312" pitchFamily="49" charset="-122"/>
                </a:rPr>
                <a:t>板参数表</a:t>
              </a:r>
            </a:p>
          </p:txBody>
        </p:sp>
        <p:sp>
          <p:nvSpPr>
            <p:cNvPr id="66597" name="Rectangle 37"/>
            <p:cNvSpPr>
              <a:spLocks noChangeArrowheads="1"/>
            </p:cNvSpPr>
            <p:nvPr/>
          </p:nvSpPr>
          <p:spPr bwMode="auto">
            <a:xfrm>
              <a:off x="1796" y="1452"/>
              <a:ext cx="76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电原理设计文件</a:t>
              </a:r>
            </a:p>
            <a:p>
              <a:endParaRPr lang="en-US" altLang="zh-CN" sz="1400" b="1">
                <a:latin typeface="楷体_GB2312" pitchFamily="49" charset="-122"/>
                <a:ea typeface="楷体_GB2312" pitchFamily="49" charset="-122"/>
              </a:endParaRPr>
            </a:p>
          </p:txBody>
        </p:sp>
        <p:sp>
          <p:nvSpPr>
            <p:cNvPr id="66598" name="Rectangle 38"/>
            <p:cNvSpPr>
              <a:spLocks noChangeArrowheads="1"/>
            </p:cNvSpPr>
            <p:nvPr/>
          </p:nvSpPr>
          <p:spPr bwMode="auto">
            <a:xfrm>
              <a:off x="1778" y="2268"/>
              <a:ext cx="862"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电路功能设计文件</a:t>
              </a:r>
            </a:p>
            <a:p>
              <a:endParaRPr lang="en-US" altLang="zh-CN" sz="1400" b="1">
                <a:latin typeface="楷体_GB2312" pitchFamily="49" charset="-122"/>
                <a:ea typeface="楷体_GB2312" pitchFamily="49" charset="-122"/>
              </a:endParaRPr>
            </a:p>
          </p:txBody>
        </p:sp>
      </p:grpSp>
    </p:spTree>
    <p:extLst>
      <p:ext uri="{BB962C8B-B14F-4D97-AF65-F5344CB8AC3E}">
        <p14:creationId xmlns:p14="http://schemas.microsoft.com/office/powerpoint/2010/main" val="19177779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7587"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应用</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grpSp>
        <p:nvGrpSpPr>
          <p:cNvPr id="67588" name="Group 4"/>
          <p:cNvGrpSpPr>
            <a:grpSpLocks/>
          </p:cNvGrpSpPr>
          <p:nvPr/>
        </p:nvGrpSpPr>
        <p:grpSpPr bwMode="auto">
          <a:xfrm>
            <a:off x="4267200" y="1827215"/>
            <a:ext cx="5715000" cy="4520695"/>
            <a:chOff x="1742" y="2920"/>
            <a:chExt cx="2194" cy="2595"/>
          </a:xfrm>
        </p:grpSpPr>
        <p:sp>
          <p:nvSpPr>
            <p:cNvPr id="67589" name="AutoShape 5"/>
            <p:cNvSpPr>
              <a:spLocks noChangeArrowheads="1"/>
            </p:cNvSpPr>
            <p:nvPr/>
          </p:nvSpPr>
          <p:spPr bwMode="auto">
            <a:xfrm>
              <a:off x="1776" y="3072"/>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AutoShape 6"/>
            <p:cNvSpPr>
              <a:spLocks noChangeArrowheads="1"/>
            </p:cNvSpPr>
            <p:nvPr/>
          </p:nvSpPr>
          <p:spPr bwMode="auto">
            <a:xfrm>
              <a:off x="3024" y="3072"/>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1" name="AutoShape 7"/>
            <p:cNvSpPr>
              <a:spLocks noChangeArrowheads="1"/>
            </p:cNvSpPr>
            <p:nvPr/>
          </p:nvSpPr>
          <p:spPr bwMode="auto">
            <a:xfrm>
              <a:off x="1824" y="3984"/>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7592" name="AutoShape 8"/>
            <p:cNvSpPr>
              <a:spLocks noChangeArrowheads="1"/>
            </p:cNvSpPr>
            <p:nvPr/>
          </p:nvSpPr>
          <p:spPr bwMode="auto">
            <a:xfrm>
              <a:off x="3072" y="3984"/>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7593" name="AutoShape 9"/>
            <p:cNvSpPr>
              <a:spLocks noChangeArrowheads="1"/>
            </p:cNvSpPr>
            <p:nvPr/>
          </p:nvSpPr>
          <p:spPr bwMode="auto">
            <a:xfrm>
              <a:off x="1872" y="4944"/>
              <a:ext cx="864" cy="48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7594" name="Text Box 10"/>
            <p:cNvSpPr txBox="1">
              <a:spLocks noChangeArrowheads="1"/>
            </p:cNvSpPr>
            <p:nvPr/>
          </p:nvSpPr>
          <p:spPr bwMode="auto">
            <a:xfrm>
              <a:off x="1742" y="2920"/>
              <a:ext cx="48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rPr>
                <a:t>PCB</a:t>
              </a:r>
              <a:r>
                <a:rPr kumimoji="1" lang="zh-CN" altLang="en-US" sz="1400" b="1">
                  <a:latin typeface="楷体_GB2312" pitchFamily="49" charset="-122"/>
                  <a:ea typeface="楷体_GB2312" pitchFamily="49" charset="-122"/>
                </a:rPr>
                <a:t>设计文件</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7595" name="Text Box 11"/>
            <p:cNvSpPr txBox="1">
              <a:spLocks noChangeArrowheads="1"/>
            </p:cNvSpPr>
            <p:nvPr/>
          </p:nvSpPr>
          <p:spPr bwMode="auto">
            <a:xfrm>
              <a:off x="1786" y="3832"/>
              <a:ext cx="48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工艺规程</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7596" name="Text Box 12"/>
            <p:cNvSpPr txBox="1">
              <a:spLocks noChangeArrowheads="1"/>
            </p:cNvSpPr>
            <p:nvPr/>
          </p:nvSpPr>
          <p:spPr bwMode="auto">
            <a:xfrm>
              <a:off x="1846" y="4793"/>
              <a:ext cx="48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rPr>
                <a:t>CAM</a:t>
              </a:r>
              <a:r>
                <a:rPr kumimoji="1" lang="zh-CN" altLang="en-US" sz="1400" b="1">
                  <a:latin typeface="楷体_GB2312" pitchFamily="49" charset="-122"/>
                  <a:ea typeface="楷体_GB2312" pitchFamily="49" charset="-122"/>
                </a:rPr>
                <a:t>文件</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7597" name="Text Box 13"/>
            <p:cNvSpPr txBox="1">
              <a:spLocks noChangeArrowheads="1"/>
            </p:cNvSpPr>
            <p:nvPr/>
          </p:nvSpPr>
          <p:spPr bwMode="auto">
            <a:xfrm>
              <a:off x="2998" y="2920"/>
              <a:ext cx="588"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rPr>
                <a:t>PCB</a:t>
              </a:r>
              <a:r>
                <a:rPr kumimoji="1" lang="zh-CN" altLang="en-US" sz="1400" b="1">
                  <a:latin typeface="楷体_GB2312" pitchFamily="49" charset="-122"/>
                  <a:ea typeface="楷体_GB2312" pitchFamily="49" charset="-122"/>
                </a:rPr>
                <a:t>板级分析文件</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7598" name="Text Box 14"/>
            <p:cNvSpPr txBox="1">
              <a:spLocks noChangeArrowheads="1"/>
            </p:cNvSpPr>
            <p:nvPr/>
          </p:nvSpPr>
          <p:spPr bwMode="auto">
            <a:xfrm>
              <a:off x="3046" y="3832"/>
              <a:ext cx="48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rPr>
                <a:t>CAT</a:t>
              </a:r>
              <a:r>
                <a:rPr kumimoji="1" lang="zh-CN" altLang="en-US" sz="1400" b="1">
                  <a:latin typeface="楷体_GB2312" pitchFamily="49" charset="-122"/>
                  <a:ea typeface="楷体_GB2312" pitchFamily="49" charset="-122"/>
                </a:rPr>
                <a:t>文件</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7599" name="Line 15"/>
            <p:cNvSpPr>
              <a:spLocks noChangeShapeType="1"/>
            </p:cNvSpPr>
            <p:nvPr/>
          </p:nvSpPr>
          <p:spPr bwMode="auto">
            <a:xfrm>
              <a:off x="1776" y="3156"/>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0" name="Line 16"/>
            <p:cNvSpPr>
              <a:spLocks noChangeShapeType="1"/>
            </p:cNvSpPr>
            <p:nvPr/>
          </p:nvSpPr>
          <p:spPr bwMode="auto">
            <a:xfrm>
              <a:off x="3024" y="3156"/>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1" name="Line 17"/>
            <p:cNvSpPr>
              <a:spLocks noChangeShapeType="1"/>
            </p:cNvSpPr>
            <p:nvPr/>
          </p:nvSpPr>
          <p:spPr bwMode="auto">
            <a:xfrm>
              <a:off x="1824" y="406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2" name="Line 18"/>
            <p:cNvSpPr>
              <a:spLocks noChangeShapeType="1"/>
            </p:cNvSpPr>
            <p:nvPr/>
          </p:nvSpPr>
          <p:spPr bwMode="auto">
            <a:xfrm>
              <a:off x="3072" y="4068"/>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3" name="Line 19"/>
            <p:cNvSpPr>
              <a:spLocks noChangeShapeType="1"/>
            </p:cNvSpPr>
            <p:nvPr/>
          </p:nvSpPr>
          <p:spPr bwMode="auto">
            <a:xfrm>
              <a:off x="1872" y="5028"/>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4" name="Line 20"/>
            <p:cNvSpPr>
              <a:spLocks noChangeShapeType="1"/>
            </p:cNvSpPr>
            <p:nvPr/>
          </p:nvSpPr>
          <p:spPr bwMode="auto">
            <a:xfrm>
              <a:off x="2640" y="3312"/>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5" name="Line 21"/>
            <p:cNvSpPr>
              <a:spLocks noChangeShapeType="1"/>
            </p:cNvSpPr>
            <p:nvPr/>
          </p:nvSpPr>
          <p:spPr bwMode="auto">
            <a:xfrm>
              <a:off x="2112" y="355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6" name="Line 22"/>
            <p:cNvSpPr>
              <a:spLocks noChangeShapeType="1"/>
            </p:cNvSpPr>
            <p:nvPr/>
          </p:nvSpPr>
          <p:spPr bwMode="auto">
            <a:xfrm>
              <a:off x="2688" y="422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7" name="Line 23"/>
            <p:cNvSpPr>
              <a:spLocks noChangeShapeType="1"/>
            </p:cNvSpPr>
            <p:nvPr/>
          </p:nvSpPr>
          <p:spPr bwMode="auto">
            <a:xfrm>
              <a:off x="2160" y="4464"/>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8" name="Text Box 24"/>
            <p:cNvSpPr txBox="1">
              <a:spLocks noChangeArrowheads="1"/>
            </p:cNvSpPr>
            <p:nvPr/>
          </p:nvSpPr>
          <p:spPr bwMode="auto">
            <a:xfrm>
              <a:off x="2922" y="3192"/>
              <a:ext cx="102"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7609" name="Text Box 25"/>
            <p:cNvSpPr txBox="1">
              <a:spLocks noChangeArrowheads="1"/>
            </p:cNvSpPr>
            <p:nvPr/>
          </p:nvSpPr>
          <p:spPr bwMode="auto">
            <a:xfrm>
              <a:off x="2040" y="3735"/>
              <a:ext cx="102"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7610" name="Text Box 26"/>
            <p:cNvSpPr txBox="1">
              <a:spLocks noChangeArrowheads="1"/>
            </p:cNvSpPr>
            <p:nvPr/>
          </p:nvSpPr>
          <p:spPr bwMode="auto">
            <a:xfrm>
              <a:off x="2964" y="4107"/>
              <a:ext cx="102"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7611" name="Text Box 27"/>
            <p:cNvSpPr txBox="1">
              <a:spLocks noChangeArrowheads="1"/>
            </p:cNvSpPr>
            <p:nvPr/>
          </p:nvSpPr>
          <p:spPr bwMode="auto">
            <a:xfrm>
              <a:off x="2088" y="4693"/>
              <a:ext cx="103"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7612" name="Text Box 28"/>
            <p:cNvSpPr txBox="1">
              <a:spLocks noChangeArrowheads="1"/>
            </p:cNvSpPr>
            <p:nvPr/>
          </p:nvSpPr>
          <p:spPr bwMode="auto">
            <a:xfrm>
              <a:off x="2684" y="3132"/>
              <a:ext cx="209"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分析</a:t>
              </a:r>
            </a:p>
          </p:txBody>
        </p:sp>
        <p:sp>
          <p:nvSpPr>
            <p:cNvPr id="67613" name="Text Box 29"/>
            <p:cNvSpPr txBox="1">
              <a:spLocks noChangeArrowheads="1"/>
            </p:cNvSpPr>
            <p:nvPr/>
          </p:nvSpPr>
          <p:spPr bwMode="auto">
            <a:xfrm>
              <a:off x="2060" y="3514"/>
              <a:ext cx="14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制</a:t>
              </a:r>
            </a:p>
            <a:p>
              <a:r>
                <a:rPr kumimoji="1" lang="zh-CN" altLang="en-US" sz="1400" b="1">
                  <a:latin typeface="楷体_GB2312" pitchFamily="49" charset="-122"/>
                  <a:ea typeface="楷体_GB2312" pitchFamily="49" charset="-122"/>
                </a:rPr>
                <a:t>定</a:t>
              </a:r>
            </a:p>
          </p:txBody>
        </p:sp>
        <p:sp>
          <p:nvSpPr>
            <p:cNvPr id="67614" name="Text Box 30"/>
            <p:cNvSpPr txBox="1">
              <a:spLocks noChangeArrowheads="1"/>
            </p:cNvSpPr>
            <p:nvPr/>
          </p:nvSpPr>
          <p:spPr bwMode="auto">
            <a:xfrm>
              <a:off x="2684" y="4072"/>
              <a:ext cx="209"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生成</a:t>
              </a:r>
            </a:p>
          </p:txBody>
        </p:sp>
        <p:sp>
          <p:nvSpPr>
            <p:cNvPr id="67615" name="Text Box 31"/>
            <p:cNvSpPr txBox="1">
              <a:spLocks noChangeArrowheads="1"/>
            </p:cNvSpPr>
            <p:nvPr/>
          </p:nvSpPr>
          <p:spPr bwMode="auto">
            <a:xfrm>
              <a:off x="2120" y="4450"/>
              <a:ext cx="14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生</a:t>
              </a:r>
            </a:p>
            <a:p>
              <a:r>
                <a:rPr kumimoji="1" lang="zh-CN" altLang="en-US" sz="1400" b="1">
                  <a:latin typeface="楷体_GB2312" pitchFamily="49" charset="-122"/>
                  <a:ea typeface="楷体_GB2312" pitchFamily="49" charset="-122"/>
                </a:rPr>
                <a:t>成</a:t>
              </a:r>
            </a:p>
          </p:txBody>
        </p:sp>
        <p:sp>
          <p:nvSpPr>
            <p:cNvPr id="67616" name="Rectangle 32"/>
            <p:cNvSpPr>
              <a:spLocks noChangeArrowheads="1"/>
            </p:cNvSpPr>
            <p:nvPr/>
          </p:nvSpPr>
          <p:spPr bwMode="auto">
            <a:xfrm>
              <a:off x="3050" y="3124"/>
              <a:ext cx="58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楷体_GB2312" pitchFamily="49" charset="-122"/>
                  <a:ea typeface="楷体_GB2312" pitchFamily="49" charset="-122"/>
                </a:rPr>
                <a:t>PCB</a:t>
              </a:r>
              <a:r>
                <a:rPr lang="zh-CN" altLang="en-US" sz="1400" b="1">
                  <a:latin typeface="楷体_GB2312" pitchFamily="49" charset="-122"/>
                  <a:ea typeface="楷体_GB2312" pitchFamily="49" charset="-122"/>
                </a:rPr>
                <a:t>板级分析文件</a:t>
              </a:r>
            </a:p>
          </p:txBody>
        </p:sp>
        <p:sp>
          <p:nvSpPr>
            <p:cNvPr id="67617" name="Text Box 33"/>
            <p:cNvSpPr txBox="1">
              <a:spLocks noChangeArrowheads="1"/>
            </p:cNvSpPr>
            <p:nvPr/>
          </p:nvSpPr>
          <p:spPr bwMode="auto">
            <a:xfrm>
              <a:off x="1856" y="4043"/>
              <a:ext cx="347"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工序号</a:t>
              </a:r>
            </a:p>
            <a:p>
              <a:r>
                <a:rPr lang="zh-CN" altLang="en-US" sz="1400" b="1">
                  <a:latin typeface="楷体_GB2312" pitchFamily="49" charset="-122"/>
                  <a:ea typeface="楷体_GB2312" pitchFamily="49" charset="-122"/>
                </a:rPr>
                <a:t>工序内容</a:t>
              </a:r>
            </a:p>
            <a:p>
              <a:r>
                <a:rPr lang="zh-CN" altLang="en-US" sz="1400" b="1">
                  <a:latin typeface="楷体_GB2312" pitchFamily="49" charset="-122"/>
                  <a:ea typeface="楷体_GB2312" pitchFamily="49" charset="-122"/>
                </a:rPr>
                <a:t>生产线</a:t>
              </a:r>
            </a:p>
            <a:p>
              <a:r>
                <a:rPr lang="zh-CN" altLang="en-US" sz="1400" b="1">
                  <a:latin typeface="楷体_GB2312" pitchFamily="49" charset="-122"/>
                  <a:ea typeface="楷体_GB2312" pitchFamily="49" charset="-122"/>
                </a:rPr>
                <a:t>工艺参数</a:t>
              </a:r>
            </a:p>
          </p:txBody>
        </p:sp>
        <p:sp>
          <p:nvSpPr>
            <p:cNvPr id="67618" name="Rectangle 34"/>
            <p:cNvSpPr>
              <a:spLocks noChangeArrowheads="1"/>
            </p:cNvSpPr>
            <p:nvPr/>
          </p:nvSpPr>
          <p:spPr bwMode="auto">
            <a:xfrm>
              <a:off x="3098" y="4043"/>
              <a:ext cx="347"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工序号</a:t>
              </a:r>
            </a:p>
            <a:p>
              <a:r>
                <a:rPr lang="zh-CN" altLang="en-US" sz="1400" b="1">
                  <a:latin typeface="楷体_GB2312" pitchFamily="49" charset="-122"/>
                  <a:ea typeface="楷体_GB2312" pitchFamily="49" charset="-122"/>
                </a:rPr>
                <a:t>检测规程</a:t>
              </a:r>
            </a:p>
          </p:txBody>
        </p:sp>
        <p:sp>
          <p:nvSpPr>
            <p:cNvPr id="67619" name="Rectangle 35"/>
            <p:cNvSpPr>
              <a:spLocks noChangeArrowheads="1"/>
            </p:cNvSpPr>
            <p:nvPr/>
          </p:nvSpPr>
          <p:spPr bwMode="auto">
            <a:xfrm>
              <a:off x="1886" y="4967"/>
              <a:ext cx="347"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工序号</a:t>
              </a:r>
            </a:p>
            <a:p>
              <a:r>
                <a:rPr lang="zh-CN" altLang="en-US" sz="1400" b="1">
                  <a:latin typeface="楷体_GB2312" pitchFamily="49" charset="-122"/>
                  <a:ea typeface="楷体_GB2312" pitchFamily="49" charset="-122"/>
                </a:rPr>
                <a:t>工序内容</a:t>
              </a:r>
            </a:p>
            <a:p>
              <a:r>
                <a:rPr lang="zh-CN" altLang="en-US" sz="1400" b="1">
                  <a:latin typeface="楷体_GB2312" pitchFamily="49" charset="-122"/>
                  <a:ea typeface="楷体_GB2312" pitchFamily="49" charset="-122"/>
                </a:rPr>
                <a:t>生产线</a:t>
              </a:r>
            </a:p>
            <a:p>
              <a:r>
                <a:rPr lang="en-US" altLang="zh-CN" sz="1400" b="1">
                  <a:latin typeface="楷体_GB2312" pitchFamily="49" charset="-122"/>
                  <a:ea typeface="楷体_GB2312" pitchFamily="49" charset="-122"/>
                </a:rPr>
                <a:t>NC</a:t>
              </a:r>
              <a:r>
                <a:rPr lang="zh-CN" altLang="en-US" sz="1400" b="1">
                  <a:latin typeface="楷体_GB2312" pitchFamily="49" charset="-122"/>
                  <a:ea typeface="楷体_GB2312" pitchFamily="49" charset="-122"/>
                </a:rPr>
                <a:t>程序</a:t>
              </a:r>
            </a:p>
          </p:txBody>
        </p:sp>
        <p:sp>
          <p:nvSpPr>
            <p:cNvPr id="67620" name="Rectangle 36"/>
            <p:cNvSpPr>
              <a:spLocks noChangeArrowheads="1"/>
            </p:cNvSpPr>
            <p:nvPr/>
          </p:nvSpPr>
          <p:spPr bwMode="auto">
            <a:xfrm>
              <a:off x="1808" y="3148"/>
              <a:ext cx="45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楷体_GB2312" pitchFamily="49" charset="-122"/>
                  <a:ea typeface="楷体_GB2312" pitchFamily="49" charset="-122"/>
                </a:rPr>
                <a:t>PCB</a:t>
              </a:r>
              <a:r>
                <a:rPr lang="zh-CN" altLang="en-US" sz="1400" b="1">
                  <a:latin typeface="楷体_GB2312" pitchFamily="49" charset="-122"/>
                  <a:ea typeface="楷体_GB2312" pitchFamily="49" charset="-122"/>
                </a:rPr>
                <a:t>版图文件</a:t>
              </a:r>
            </a:p>
            <a:p>
              <a:r>
                <a:rPr lang="zh-CN" altLang="en-US" sz="1400" b="1">
                  <a:latin typeface="楷体_GB2312" pitchFamily="49" charset="-122"/>
                  <a:ea typeface="楷体_GB2312" pitchFamily="49" charset="-122"/>
                </a:rPr>
                <a:t>漏板文件</a:t>
              </a:r>
            </a:p>
          </p:txBody>
        </p:sp>
      </p:grpSp>
    </p:spTree>
    <p:extLst>
      <p:ext uri="{BB962C8B-B14F-4D97-AF65-F5344CB8AC3E}">
        <p14:creationId xmlns:p14="http://schemas.microsoft.com/office/powerpoint/2010/main" val="223998019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8611"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应用</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grpSp>
        <p:nvGrpSpPr>
          <p:cNvPr id="68612" name="Group 4"/>
          <p:cNvGrpSpPr>
            <a:grpSpLocks/>
          </p:cNvGrpSpPr>
          <p:nvPr/>
        </p:nvGrpSpPr>
        <p:grpSpPr bwMode="auto">
          <a:xfrm>
            <a:off x="3429000" y="2262188"/>
            <a:ext cx="5938838" cy="3833812"/>
            <a:chOff x="2117" y="835"/>
            <a:chExt cx="3335" cy="1916"/>
          </a:xfrm>
        </p:grpSpPr>
        <p:sp>
          <p:nvSpPr>
            <p:cNvPr id="68613" name="Rectangle 5"/>
            <p:cNvSpPr>
              <a:spLocks noChangeArrowheads="1"/>
            </p:cNvSpPr>
            <p:nvPr/>
          </p:nvSpPr>
          <p:spPr bwMode="auto">
            <a:xfrm>
              <a:off x="3406" y="1743"/>
              <a:ext cx="674" cy="2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200" b="1">
                <a:latin typeface="楷体_GB2312" pitchFamily="49" charset="-122"/>
                <a:ea typeface="楷体_GB2312" pitchFamily="49" charset="-122"/>
              </a:endParaRPr>
            </a:p>
          </p:txBody>
        </p:sp>
        <p:sp>
          <p:nvSpPr>
            <p:cNvPr id="68614" name="AutoShape 6"/>
            <p:cNvSpPr>
              <a:spLocks noChangeArrowheads="1"/>
            </p:cNvSpPr>
            <p:nvPr/>
          </p:nvSpPr>
          <p:spPr bwMode="auto">
            <a:xfrm>
              <a:off x="3406" y="2415"/>
              <a:ext cx="674" cy="33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5" name="AutoShape 7"/>
            <p:cNvSpPr>
              <a:spLocks noChangeArrowheads="1"/>
            </p:cNvSpPr>
            <p:nvPr/>
          </p:nvSpPr>
          <p:spPr bwMode="auto">
            <a:xfrm>
              <a:off x="2162" y="975"/>
              <a:ext cx="674" cy="33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6" name="AutoShape 8"/>
            <p:cNvSpPr>
              <a:spLocks noChangeArrowheads="1"/>
            </p:cNvSpPr>
            <p:nvPr/>
          </p:nvSpPr>
          <p:spPr bwMode="auto">
            <a:xfrm>
              <a:off x="2162" y="1455"/>
              <a:ext cx="674" cy="33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7" name="AutoShape 9"/>
            <p:cNvSpPr>
              <a:spLocks noChangeArrowheads="1"/>
            </p:cNvSpPr>
            <p:nvPr/>
          </p:nvSpPr>
          <p:spPr bwMode="auto">
            <a:xfrm>
              <a:off x="2162" y="1935"/>
              <a:ext cx="674" cy="33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8" name="AutoShape 10"/>
            <p:cNvSpPr>
              <a:spLocks noChangeArrowheads="1"/>
            </p:cNvSpPr>
            <p:nvPr/>
          </p:nvSpPr>
          <p:spPr bwMode="auto">
            <a:xfrm>
              <a:off x="2162" y="2415"/>
              <a:ext cx="674" cy="33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9" name="AutoShape 11"/>
            <p:cNvSpPr>
              <a:spLocks noChangeArrowheads="1"/>
            </p:cNvSpPr>
            <p:nvPr/>
          </p:nvSpPr>
          <p:spPr bwMode="auto">
            <a:xfrm>
              <a:off x="4702" y="1743"/>
              <a:ext cx="674" cy="33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0" name="Line 12"/>
            <p:cNvSpPr>
              <a:spLocks noChangeShapeType="1"/>
            </p:cNvSpPr>
            <p:nvPr/>
          </p:nvSpPr>
          <p:spPr bwMode="auto">
            <a:xfrm>
              <a:off x="2162" y="1051"/>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1" name="Line 13"/>
            <p:cNvSpPr>
              <a:spLocks noChangeShapeType="1"/>
            </p:cNvSpPr>
            <p:nvPr/>
          </p:nvSpPr>
          <p:spPr bwMode="auto">
            <a:xfrm>
              <a:off x="2162" y="1527"/>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2" name="Line 14"/>
            <p:cNvSpPr>
              <a:spLocks noChangeShapeType="1"/>
            </p:cNvSpPr>
            <p:nvPr/>
          </p:nvSpPr>
          <p:spPr bwMode="auto">
            <a:xfrm>
              <a:off x="2162" y="2011"/>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3" name="Line 15"/>
            <p:cNvSpPr>
              <a:spLocks noChangeShapeType="1"/>
            </p:cNvSpPr>
            <p:nvPr/>
          </p:nvSpPr>
          <p:spPr bwMode="auto">
            <a:xfrm>
              <a:off x="3406" y="1819"/>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4" name="Line 16"/>
            <p:cNvSpPr>
              <a:spLocks noChangeShapeType="1"/>
            </p:cNvSpPr>
            <p:nvPr/>
          </p:nvSpPr>
          <p:spPr bwMode="auto">
            <a:xfrm>
              <a:off x="4702" y="1819"/>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5" name="Line 17"/>
            <p:cNvSpPr>
              <a:spLocks noChangeShapeType="1"/>
            </p:cNvSpPr>
            <p:nvPr/>
          </p:nvSpPr>
          <p:spPr bwMode="auto">
            <a:xfrm>
              <a:off x="3406" y="2495"/>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6" name="Line 18"/>
            <p:cNvSpPr>
              <a:spLocks noChangeShapeType="1"/>
            </p:cNvSpPr>
            <p:nvPr/>
          </p:nvSpPr>
          <p:spPr bwMode="auto">
            <a:xfrm>
              <a:off x="2162" y="2491"/>
              <a:ext cx="6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7" name="Line 19"/>
            <p:cNvSpPr>
              <a:spLocks noChangeShapeType="1"/>
            </p:cNvSpPr>
            <p:nvPr/>
          </p:nvSpPr>
          <p:spPr bwMode="auto">
            <a:xfrm>
              <a:off x="3251" y="1791"/>
              <a:ext cx="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8" name="Line 20"/>
            <p:cNvSpPr>
              <a:spLocks noChangeShapeType="1"/>
            </p:cNvSpPr>
            <p:nvPr/>
          </p:nvSpPr>
          <p:spPr bwMode="auto">
            <a:xfrm>
              <a:off x="3199" y="1839"/>
              <a:ext cx="2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9" name="Line 21"/>
            <p:cNvSpPr>
              <a:spLocks noChangeShapeType="1"/>
            </p:cNvSpPr>
            <p:nvPr/>
          </p:nvSpPr>
          <p:spPr bwMode="auto">
            <a:xfrm>
              <a:off x="3199" y="1887"/>
              <a:ext cx="2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0" name="Line 22"/>
            <p:cNvSpPr>
              <a:spLocks noChangeShapeType="1"/>
            </p:cNvSpPr>
            <p:nvPr/>
          </p:nvSpPr>
          <p:spPr bwMode="auto">
            <a:xfrm>
              <a:off x="3251" y="1935"/>
              <a:ext cx="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1" name="Line 23"/>
            <p:cNvSpPr>
              <a:spLocks noChangeShapeType="1"/>
            </p:cNvSpPr>
            <p:nvPr/>
          </p:nvSpPr>
          <p:spPr bwMode="auto">
            <a:xfrm>
              <a:off x="3251" y="1935"/>
              <a:ext cx="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2" name="Line 24"/>
            <p:cNvSpPr>
              <a:spLocks noChangeShapeType="1"/>
            </p:cNvSpPr>
            <p:nvPr/>
          </p:nvSpPr>
          <p:spPr bwMode="auto">
            <a:xfrm flipH="1">
              <a:off x="2888" y="2607"/>
              <a:ext cx="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3" name="Line 25"/>
            <p:cNvSpPr>
              <a:spLocks noChangeShapeType="1"/>
            </p:cNvSpPr>
            <p:nvPr/>
          </p:nvSpPr>
          <p:spPr bwMode="auto">
            <a:xfrm>
              <a:off x="3199" y="1887"/>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4" name="Line 26"/>
            <p:cNvSpPr>
              <a:spLocks noChangeShapeType="1"/>
            </p:cNvSpPr>
            <p:nvPr/>
          </p:nvSpPr>
          <p:spPr bwMode="auto">
            <a:xfrm>
              <a:off x="2888" y="2127"/>
              <a:ext cx="31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5" name="Line 27"/>
            <p:cNvSpPr>
              <a:spLocks noChangeShapeType="1"/>
            </p:cNvSpPr>
            <p:nvPr/>
          </p:nvSpPr>
          <p:spPr bwMode="auto">
            <a:xfrm flipV="1">
              <a:off x="3199" y="159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6" name="Line 28"/>
            <p:cNvSpPr>
              <a:spLocks noChangeShapeType="1"/>
            </p:cNvSpPr>
            <p:nvPr/>
          </p:nvSpPr>
          <p:spPr bwMode="auto">
            <a:xfrm flipH="1">
              <a:off x="2888" y="1599"/>
              <a:ext cx="31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7" name="Line 29"/>
            <p:cNvSpPr>
              <a:spLocks noChangeShapeType="1"/>
            </p:cNvSpPr>
            <p:nvPr/>
          </p:nvSpPr>
          <p:spPr bwMode="auto">
            <a:xfrm flipV="1">
              <a:off x="3251" y="1167"/>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8" name="Line 30"/>
            <p:cNvSpPr>
              <a:spLocks noChangeShapeType="1"/>
            </p:cNvSpPr>
            <p:nvPr/>
          </p:nvSpPr>
          <p:spPr bwMode="auto">
            <a:xfrm flipH="1">
              <a:off x="2888" y="1167"/>
              <a:ext cx="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9" name="Line 31"/>
            <p:cNvSpPr>
              <a:spLocks noChangeShapeType="1"/>
            </p:cNvSpPr>
            <p:nvPr/>
          </p:nvSpPr>
          <p:spPr bwMode="auto">
            <a:xfrm>
              <a:off x="4080" y="1887"/>
              <a:ext cx="5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0" name="Line 32"/>
            <p:cNvSpPr>
              <a:spLocks noChangeShapeType="1"/>
            </p:cNvSpPr>
            <p:nvPr/>
          </p:nvSpPr>
          <p:spPr bwMode="auto">
            <a:xfrm>
              <a:off x="3717" y="2031"/>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1" name="Text Box 33"/>
            <p:cNvSpPr txBox="1">
              <a:spLocks noChangeArrowheads="1"/>
            </p:cNvSpPr>
            <p:nvPr/>
          </p:nvSpPr>
          <p:spPr bwMode="auto">
            <a:xfrm>
              <a:off x="2121" y="835"/>
              <a:ext cx="623"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质检报告</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p:txBody>
        </p:sp>
        <p:sp>
          <p:nvSpPr>
            <p:cNvPr id="68642" name="Text Box 34"/>
            <p:cNvSpPr txBox="1">
              <a:spLocks noChangeArrowheads="1"/>
            </p:cNvSpPr>
            <p:nvPr/>
          </p:nvSpPr>
          <p:spPr bwMode="auto">
            <a:xfrm>
              <a:off x="3357" y="1603"/>
              <a:ext cx="62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产品</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PK</a:t>
              </a:r>
              <a:r>
                <a:rPr kumimoji="1" lang="zh-CN" altLang="en-US" sz="1200" b="1">
                  <a:latin typeface="楷体_GB2312" pitchFamily="49" charset="-122"/>
                  <a:ea typeface="楷体_GB2312" pitchFamily="49" charset="-122"/>
                </a:rPr>
                <a:t>）</a:t>
              </a:r>
            </a:p>
          </p:txBody>
        </p:sp>
        <p:sp>
          <p:nvSpPr>
            <p:cNvPr id="68643" name="Text Box 35"/>
            <p:cNvSpPr txBox="1">
              <a:spLocks noChangeArrowheads="1"/>
            </p:cNvSpPr>
            <p:nvPr/>
          </p:nvSpPr>
          <p:spPr bwMode="auto">
            <a:xfrm>
              <a:off x="2121" y="1315"/>
              <a:ext cx="62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质量成本信息</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p:txBody>
        </p:sp>
        <p:sp>
          <p:nvSpPr>
            <p:cNvPr id="68644" name="Text Box 36"/>
            <p:cNvSpPr txBox="1">
              <a:spLocks noChangeArrowheads="1"/>
            </p:cNvSpPr>
            <p:nvPr/>
          </p:nvSpPr>
          <p:spPr bwMode="auto">
            <a:xfrm>
              <a:off x="2117" y="1824"/>
              <a:ext cx="81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200" b="1">
                  <a:latin typeface="楷体_GB2312" pitchFamily="49" charset="-122"/>
                  <a:ea typeface="楷体_GB2312" pitchFamily="49" charset="-122"/>
                </a:rPr>
                <a:t>产品质量用户反馈信息</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p:txBody>
        </p:sp>
        <p:sp>
          <p:nvSpPr>
            <p:cNvPr id="68645" name="Text Box 37"/>
            <p:cNvSpPr txBox="1">
              <a:spLocks noChangeArrowheads="1"/>
            </p:cNvSpPr>
            <p:nvPr/>
          </p:nvSpPr>
          <p:spPr bwMode="auto">
            <a:xfrm>
              <a:off x="2121" y="2275"/>
              <a:ext cx="62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质量评价报告</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p:txBody>
        </p:sp>
        <p:sp>
          <p:nvSpPr>
            <p:cNvPr id="68646" name="Text Box 38"/>
            <p:cNvSpPr txBox="1">
              <a:spLocks noChangeArrowheads="1"/>
            </p:cNvSpPr>
            <p:nvPr/>
          </p:nvSpPr>
          <p:spPr bwMode="auto">
            <a:xfrm>
              <a:off x="4657" y="1603"/>
              <a:ext cx="7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产品技术性能指标</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p:txBody>
        </p:sp>
        <p:sp>
          <p:nvSpPr>
            <p:cNvPr id="68647" name="Text Box 39"/>
            <p:cNvSpPr txBox="1">
              <a:spLocks noChangeArrowheads="1"/>
            </p:cNvSpPr>
            <p:nvPr/>
          </p:nvSpPr>
          <p:spPr bwMode="auto">
            <a:xfrm>
              <a:off x="3365" y="2275"/>
              <a:ext cx="62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质量计划</a:t>
              </a:r>
            </a:p>
            <a:p>
              <a:r>
                <a:rPr kumimoji="1" lang="zh-CN" altLang="en-US" sz="1200" b="1">
                  <a:latin typeface="楷体_GB2312" pitchFamily="49" charset="-122"/>
                  <a:ea typeface="楷体_GB2312" pitchFamily="49" charset="-122"/>
                </a:rPr>
                <a:t>产品号（</a:t>
              </a:r>
              <a:r>
                <a:rPr kumimoji="1" lang="en-US" altLang="zh-CN" sz="1200" b="1">
                  <a:latin typeface="楷体_GB2312" pitchFamily="49" charset="-122"/>
                  <a:ea typeface="楷体_GB2312" pitchFamily="49" charset="-122"/>
                </a:rPr>
                <a:t>FK</a:t>
              </a:r>
              <a:r>
                <a:rPr kumimoji="1" lang="zh-CN" altLang="en-US" sz="1200" b="1">
                  <a:latin typeface="楷体_GB2312" pitchFamily="49" charset="-122"/>
                  <a:ea typeface="楷体_GB2312" pitchFamily="49" charset="-122"/>
                </a:rPr>
                <a:t>）</a:t>
              </a:r>
            </a:p>
          </p:txBody>
        </p:sp>
        <p:sp>
          <p:nvSpPr>
            <p:cNvPr id="68648" name="Text Box 40"/>
            <p:cNvSpPr txBox="1">
              <a:spLocks noChangeArrowheads="1"/>
            </p:cNvSpPr>
            <p:nvPr/>
          </p:nvSpPr>
          <p:spPr bwMode="auto">
            <a:xfrm>
              <a:off x="2799" y="1064"/>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49" name="Text Box 41"/>
            <p:cNvSpPr txBox="1">
              <a:spLocks noChangeArrowheads="1"/>
            </p:cNvSpPr>
            <p:nvPr/>
          </p:nvSpPr>
          <p:spPr bwMode="auto">
            <a:xfrm>
              <a:off x="2799" y="1497"/>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50" name="Text Box 42"/>
            <p:cNvSpPr txBox="1">
              <a:spLocks noChangeArrowheads="1"/>
            </p:cNvSpPr>
            <p:nvPr/>
          </p:nvSpPr>
          <p:spPr bwMode="auto">
            <a:xfrm>
              <a:off x="2799" y="2024"/>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51" name="Text Box 43"/>
            <p:cNvSpPr txBox="1">
              <a:spLocks noChangeArrowheads="1"/>
            </p:cNvSpPr>
            <p:nvPr/>
          </p:nvSpPr>
          <p:spPr bwMode="auto">
            <a:xfrm>
              <a:off x="2799" y="2504"/>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52" name="Text Box 44"/>
            <p:cNvSpPr txBox="1">
              <a:spLocks noChangeArrowheads="1"/>
            </p:cNvSpPr>
            <p:nvPr/>
          </p:nvSpPr>
          <p:spPr bwMode="auto">
            <a:xfrm>
              <a:off x="3639" y="2228"/>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53" name="Text Box 45"/>
            <p:cNvSpPr txBox="1">
              <a:spLocks noChangeArrowheads="1"/>
            </p:cNvSpPr>
            <p:nvPr/>
          </p:nvSpPr>
          <p:spPr bwMode="auto">
            <a:xfrm>
              <a:off x="4585" y="1785"/>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54" name="Text Box 46"/>
            <p:cNvSpPr txBox="1">
              <a:spLocks noChangeArrowheads="1"/>
            </p:cNvSpPr>
            <p:nvPr/>
          </p:nvSpPr>
          <p:spPr bwMode="auto">
            <a:xfrm>
              <a:off x="2851" y="1031"/>
              <a:ext cx="27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具有</a:t>
              </a:r>
            </a:p>
          </p:txBody>
        </p:sp>
        <p:sp>
          <p:nvSpPr>
            <p:cNvPr id="68655" name="Text Box 47"/>
            <p:cNvSpPr txBox="1">
              <a:spLocks noChangeArrowheads="1"/>
            </p:cNvSpPr>
            <p:nvPr/>
          </p:nvSpPr>
          <p:spPr bwMode="auto">
            <a:xfrm>
              <a:off x="2851" y="1463"/>
              <a:ext cx="276"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具有</a:t>
              </a:r>
            </a:p>
          </p:txBody>
        </p:sp>
        <p:sp>
          <p:nvSpPr>
            <p:cNvPr id="68656" name="Text Box 48"/>
            <p:cNvSpPr txBox="1">
              <a:spLocks noChangeArrowheads="1"/>
            </p:cNvSpPr>
            <p:nvPr/>
          </p:nvSpPr>
          <p:spPr bwMode="auto">
            <a:xfrm>
              <a:off x="2845" y="1991"/>
              <a:ext cx="27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具有</a:t>
              </a:r>
            </a:p>
          </p:txBody>
        </p:sp>
        <p:sp>
          <p:nvSpPr>
            <p:cNvPr id="68657" name="Text Box 49"/>
            <p:cNvSpPr txBox="1">
              <a:spLocks noChangeArrowheads="1"/>
            </p:cNvSpPr>
            <p:nvPr/>
          </p:nvSpPr>
          <p:spPr bwMode="auto">
            <a:xfrm>
              <a:off x="2845" y="2471"/>
              <a:ext cx="27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具有</a:t>
              </a:r>
            </a:p>
          </p:txBody>
        </p:sp>
        <p:sp>
          <p:nvSpPr>
            <p:cNvPr id="68658" name="Text Box 50"/>
            <p:cNvSpPr txBox="1">
              <a:spLocks noChangeArrowheads="1"/>
            </p:cNvSpPr>
            <p:nvPr/>
          </p:nvSpPr>
          <p:spPr bwMode="auto">
            <a:xfrm>
              <a:off x="4095" y="1751"/>
              <a:ext cx="27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具有</a:t>
              </a:r>
            </a:p>
          </p:txBody>
        </p:sp>
        <p:sp>
          <p:nvSpPr>
            <p:cNvPr id="68659" name="Line 51"/>
            <p:cNvSpPr>
              <a:spLocks noChangeShapeType="1"/>
            </p:cNvSpPr>
            <p:nvPr/>
          </p:nvSpPr>
          <p:spPr bwMode="auto">
            <a:xfrm>
              <a:off x="4132" y="2559"/>
              <a:ext cx="881"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0" name="Line 52"/>
            <p:cNvSpPr>
              <a:spLocks noChangeShapeType="1"/>
            </p:cNvSpPr>
            <p:nvPr/>
          </p:nvSpPr>
          <p:spPr bwMode="auto">
            <a:xfrm flipV="1">
              <a:off x="5013" y="2079"/>
              <a:ext cx="0" cy="48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1" name="Text Box 53"/>
            <p:cNvSpPr txBox="1">
              <a:spLocks noChangeArrowheads="1"/>
            </p:cNvSpPr>
            <p:nvPr/>
          </p:nvSpPr>
          <p:spPr bwMode="auto">
            <a:xfrm>
              <a:off x="4041" y="2458"/>
              <a:ext cx="143"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楷体_GB2312" pitchFamily="49" charset="-122"/>
                  <a:ea typeface="楷体_GB2312" pitchFamily="49" charset="-122"/>
                  <a:sym typeface="Symbol" panose="05050102010706020507" pitchFamily="18" charset="2"/>
                </a:rPr>
                <a:t></a:t>
              </a:r>
              <a:endParaRPr kumimoji="1" lang="en-US" altLang="zh-CN" sz="1200" b="1">
                <a:latin typeface="楷体_GB2312" pitchFamily="49" charset="-122"/>
                <a:ea typeface="楷体_GB2312" pitchFamily="49" charset="-122"/>
              </a:endParaRPr>
            </a:p>
          </p:txBody>
        </p:sp>
        <p:sp>
          <p:nvSpPr>
            <p:cNvPr id="68662" name="Text Box 54"/>
            <p:cNvSpPr txBox="1">
              <a:spLocks noChangeArrowheads="1"/>
            </p:cNvSpPr>
            <p:nvPr/>
          </p:nvSpPr>
          <p:spPr bwMode="auto">
            <a:xfrm>
              <a:off x="3668" y="2015"/>
              <a:ext cx="1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具</a:t>
              </a:r>
            </a:p>
            <a:p>
              <a:r>
                <a:rPr kumimoji="1" lang="zh-CN" altLang="en-US" sz="1200" b="1">
                  <a:latin typeface="楷体_GB2312" pitchFamily="49" charset="-122"/>
                  <a:ea typeface="楷体_GB2312" pitchFamily="49" charset="-122"/>
                </a:rPr>
                <a:t>有</a:t>
              </a:r>
            </a:p>
          </p:txBody>
        </p:sp>
        <p:sp>
          <p:nvSpPr>
            <p:cNvPr id="68663" name="Text Box 55"/>
            <p:cNvSpPr txBox="1">
              <a:spLocks noChangeArrowheads="1"/>
            </p:cNvSpPr>
            <p:nvPr/>
          </p:nvSpPr>
          <p:spPr bwMode="auto">
            <a:xfrm>
              <a:off x="4134" y="2423"/>
              <a:ext cx="27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楷体_GB2312" pitchFamily="49" charset="-122"/>
                  <a:ea typeface="楷体_GB2312" pitchFamily="49" charset="-122"/>
                </a:rPr>
                <a:t>确定</a:t>
              </a:r>
            </a:p>
          </p:txBody>
        </p:sp>
        <p:sp>
          <p:nvSpPr>
            <p:cNvPr id="68664" name="Rectangle 56"/>
            <p:cNvSpPr>
              <a:spLocks noChangeArrowheads="1"/>
            </p:cNvSpPr>
            <p:nvPr/>
          </p:nvSpPr>
          <p:spPr bwMode="auto">
            <a:xfrm>
              <a:off x="3408" y="1787"/>
              <a:ext cx="449"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产品名称</a:t>
              </a:r>
            </a:p>
            <a:p>
              <a:r>
                <a:rPr lang="zh-CN" altLang="en-US" sz="1200" b="1">
                  <a:latin typeface="楷体_GB2312" pitchFamily="49" charset="-122"/>
                  <a:ea typeface="楷体_GB2312" pitchFamily="49" charset="-122"/>
                </a:rPr>
                <a:t>数量</a:t>
              </a:r>
            </a:p>
          </p:txBody>
        </p:sp>
        <p:sp>
          <p:nvSpPr>
            <p:cNvPr id="68665" name="Rectangle 57"/>
            <p:cNvSpPr>
              <a:spLocks noChangeArrowheads="1"/>
            </p:cNvSpPr>
            <p:nvPr/>
          </p:nvSpPr>
          <p:spPr bwMode="auto">
            <a:xfrm>
              <a:off x="2158" y="1025"/>
              <a:ext cx="536"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质检数据表</a:t>
              </a:r>
            </a:p>
          </p:txBody>
        </p:sp>
        <p:sp>
          <p:nvSpPr>
            <p:cNvPr id="68666" name="Rectangle 58"/>
            <p:cNvSpPr>
              <a:spLocks noChangeArrowheads="1"/>
            </p:cNvSpPr>
            <p:nvPr/>
          </p:nvSpPr>
          <p:spPr bwMode="auto">
            <a:xfrm>
              <a:off x="2177" y="1511"/>
              <a:ext cx="70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质量成本数据表</a:t>
              </a:r>
            </a:p>
          </p:txBody>
        </p:sp>
        <p:sp>
          <p:nvSpPr>
            <p:cNvPr id="68667" name="Rectangle 59"/>
            <p:cNvSpPr>
              <a:spLocks noChangeArrowheads="1"/>
            </p:cNvSpPr>
            <p:nvPr/>
          </p:nvSpPr>
          <p:spPr bwMode="auto">
            <a:xfrm>
              <a:off x="2190" y="1985"/>
              <a:ext cx="449"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用户名称</a:t>
              </a:r>
            </a:p>
            <a:p>
              <a:r>
                <a:rPr lang="zh-CN" altLang="en-US" sz="1200" b="1">
                  <a:latin typeface="楷体_GB2312" pitchFamily="49" charset="-122"/>
                  <a:ea typeface="楷体_GB2312" pitchFamily="49" charset="-122"/>
                </a:rPr>
                <a:t>质量问题</a:t>
              </a:r>
            </a:p>
          </p:txBody>
        </p:sp>
        <p:sp>
          <p:nvSpPr>
            <p:cNvPr id="68668" name="Rectangle 60"/>
            <p:cNvSpPr>
              <a:spLocks noChangeArrowheads="1"/>
            </p:cNvSpPr>
            <p:nvPr/>
          </p:nvSpPr>
          <p:spPr bwMode="auto">
            <a:xfrm>
              <a:off x="2158" y="2459"/>
              <a:ext cx="622"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质量评价数据</a:t>
              </a:r>
            </a:p>
          </p:txBody>
        </p:sp>
        <p:sp>
          <p:nvSpPr>
            <p:cNvPr id="68669" name="Rectangle 61"/>
            <p:cNvSpPr>
              <a:spLocks noChangeArrowheads="1"/>
            </p:cNvSpPr>
            <p:nvPr/>
          </p:nvSpPr>
          <p:spPr bwMode="auto">
            <a:xfrm>
              <a:off x="4711" y="1805"/>
              <a:ext cx="70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性能指标数据表</a:t>
              </a:r>
            </a:p>
          </p:txBody>
        </p:sp>
        <p:sp>
          <p:nvSpPr>
            <p:cNvPr id="68670" name="Rectangle 62"/>
            <p:cNvSpPr>
              <a:spLocks noChangeArrowheads="1"/>
            </p:cNvSpPr>
            <p:nvPr/>
          </p:nvSpPr>
          <p:spPr bwMode="auto">
            <a:xfrm>
              <a:off x="3441" y="2477"/>
              <a:ext cx="44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a:latin typeface="楷体_GB2312" pitchFamily="49" charset="-122"/>
                  <a:ea typeface="楷体_GB2312" pitchFamily="49" charset="-122"/>
                </a:rPr>
                <a:t>检测规程</a:t>
              </a:r>
            </a:p>
          </p:txBody>
        </p:sp>
      </p:grpSp>
    </p:spTree>
    <p:extLst>
      <p:ext uri="{BB962C8B-B14F-4D97-AF65-F5344CB8AC3E}">
        <p14:creationId xmlns:p14="http://schemas.microsoft.com/office/powerpoint/2010/main" val="8643237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69635"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应用</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sp>
        <p:nvSpPr>
          <p:cNvPr id="69636" name="Rectangle 4"/>
          <p:cNvSpPr>
            <a:spLocks noChangeArrowheads="1"/>
          </p:cNvSpPr>
          <p:nvPr/>
        </p:nvSpPr>
        <p:spPr bwMode="auto">
          <a:xfrm>
            <a:off x="2057401" y="3878264"/>
            <a:ext cx="1649413" cy="83978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Text Box 5"/>
          <p:cNvSpPr txBox="1">
            <a:spLocks noChangeArrowheads="1"/>
          </p:cNvSpPr>
          <p:nvPr/>
        </p:nvSpPr>
        <p:spPr bwMode="auto">
          <a:xfrm>
            <a:off x="2133600" y="3657600"/>
            <a:ext cx="144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物料</a:t>
            </a:r>
          </a:p>
          <a:p>
            <a:r>
              <a:rPr kumimoji="1" lang="zh-CN" altLang="en-US" sz="1400" b="1">
                <a:latin typeface="楷体_GB2312" pitchFamily="49" charset="-122"/>
                <a:ea typeface="楷体_GB2312" pitchFamily="49" charset="-122"/>
              </a:rPr>
              <a:t>物料编号（</a:t>
            </a:r>
            <a:r>
              <a:rPr kumimoji="1" lang="en-US" altLang="zh-CN" sz="1400" b="1">
                <a:latin typeface="楷体_GB2312" pitchFamily="49" charset="-122"/>
                <a:ea typeface="楷体_GB2312" pitchFamily="49" charset="-122"/>
              </a:rPr>
              <a:t>PK</a:t>
            </a:r>
            <a:r>
              <a:rPr kumimoji="1" lang="zh-CN" altLang="en-US" sz="1400" b="1">
                <a:latin typeface="楷体_GB2312" pitchFamily="49" charset="-122"/>
                <a:ea typeface="楷体_GB2312" pitchFamily="49" charset="-122"/>
              </a:rPr>
              <a:t>）</a:t>
            </a:r>
          </a:p>
        </p:txBody>
      </p:sp>
      <p:sp>
        <p:nvSpPr>
          <p:cNvPr id="69638" name="AutoShape 6"/>
          <p:cNvSpPr>
            <a:spLocks noChangeArrowheads="1"/>
          </p:cNvSpPr>
          <p:nvPr/>
        </p:nvSpPr>
        <p:spPr bwMode="auto">
          <a:xfrm>
            <a:off x="6049963" y="1995489"/>
            <a:ext cx="1604962" cy="885825"/>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AutoShape 7"/>
          <p:cNvSpPr>
            <a:spLocks noChangeArrowheads="1"/>
          </p:cNvSpPr>
          <p:nvPr/>
        </p:nvSpPr>
        <p:spPr bwMode="auto">
          <a:xfrm>
            <a:off x="4078289" y="3894138"/>
            <a:ext cx="1603375" cy="88741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b="1">
              <a:latin typeface="楷体_GB2312" pitchFamily="49" charset="-122"/>
              <a:ea typeface="楷体_GB2312" pitchFamily="49" charset="-122"/>
            </a:endParaRPr>
          </a:p>
        </p:txBody>
      </p:sp>
      <p:sp>
        <p:nvSpPr>
          <p:cNvPr id="69640" name="AutoShape 8"/>
          <p:cNvSpPr>
            <a:spLocks noChangeArrowheads="1"/>
          </p:cNvSpPr>
          <p:nvPr/>
        </p:nvSpPr>
        <p:spPr bwMode="auto">
          <a:xfrm>
            <a:off x="6049963" y="3894138"/>
            <a:ext cx="1604962" cy="88741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AutoShape 9"/>
          <p:cNvSpPr>
            <a:spLocks noChangeArrowheads="1"/>
          </p:cNvSpPr>
          <p:nvPr/>
        </p:nvSpPr>
        <p:spPr bwMode="auto">
          <a:xfrm>
            <a:off x="8026401" y="3894138"/>
            <a:ext cx="1603375" cy="88741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AutoShape 10"/>
          <p:cNvSpPr>
            <a:spLocks noChangeArrowheads="1"/>
          </p:cNvSpPr>
          <p:nvPr/>
        </p:nvSpPr>
        <p:spPr bwMode="auto">
          <a:xfrm>
            <a:off x="6049963" y="5667376"/>
            <a:ext cx="1604962" cy="885825"/>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AutoShape 11"/>
          <p:cNvSpPr>
            <a:spLocks noChangeArrowheads="1"/>
          </p:cNvSpPr>
          <p:nvPr/>
        </p:nvSpPr>
        <p:spPr bwMode="auto">
          <a:xfrm>
            <a:off x="8150226" y="5667376"/>
            <a:ext cx="1603375" cy="885825"/>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4" name="AutoShape 12"/>
          <p:cNvSpPr>
            <a:spLocks noChangeArrowheads="1"/>
          </p:cNvSpPr>
          <p:nvPr/>
        </p:nvSpPr>
        <p:spPr bwMode="auto">
          <a:xfrm>
            <a:off x="4078289" y="5667376"/>
            <a:ext cx="1603375" cy="885825"/>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Line 13"/>
          <p:cNvSpPr>
            <a:spLocks noChangeShapeType="1"/>
          </p:cNvSpPr>
          <p:nvPr/>
        </p:nvSpPr>
        <p:spPr bwMode="auto">
          <a:xfrm>
            <a:off x="6049963" y="2206625"/>
            <a:ext cx="16049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6" name="Line 14"/>
          <p:cNvSpPr>
            <a:spLocks noChangeShapeType="1"/>
          </p:cNvSpPr>
          <p:nvPr/>
        </p:nvSpPr>
        <p:spPr bwMode="auto">
          <a:xfrm>
            <a:off x="6049963" y="4095750"/>
            <a:ext cx="16049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7" name="Line 15"/>
          <p:cNvSpPr>
            <a:spLocks noChangeShapeType="1"/>
          </p:cNvSpPr>
          <p:nvPr/>
        </p:nvSpPr>
        <p:spPr bwMode="auto">
          <a:xfrm>
            <a:off x="8026401" y="4105275"/>
            <a:ext cx="1603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8" name="Line 16"/>
          <p:cNvSpPr>
            <a:spLocks noChangeShapeType="1"/>
          </p:cNvSpPr>
          <p:nvPr/>
        </p:nvSpPr>
        <p:spPr bwMode="auto">
          <a:xfrm>
            <a:off x="4078289" y="4095750"/>
            <a:ext cx="1603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9" name="Line 17"/>
          <p:cNvSpPr>
            <a:spLocks noChangeShapeType="1"/>
          </p:cNvSpPr>
          <p:nvPr/>
        </p:nvSpPr>
        <p:spPr bwMode="auto">
          <a:xfrm>
            <a:off x="2101851" y="4105275"/>
            <a:ext cx="1604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0" name="Line 18"/>
          <p:cNvSpPr>
            <a:spLocks noChangeShapeType="1"/>
          </p:cNvSpPr>
          <p:nvPr/>
        </p:nvSpPr>
        <p:spPr bwMode="auto">
          <a:xfrm>
            <a:off x="4078289" y="5867400"/>
            <a:ext cx="1603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1" name="Line 19"/>
          <p:cNvSpPr>
            <a:spLocks noChangeShapeType="1"/>
          </p:cNvSpPr>
          <p:nvPr/>
        </p:nvSpPr>
        <p:spPr bwMode="auto">
          <a:xfrm>
            <a:off x="6049963" y="5867400"/>
            <a:ext cx="16049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2" name="Line 20"/>
          <p:cNvSpPr>
            <a:spLocks noChangeShapeType="1"/>
          </p:cNvSpPr>
          <p:nvPr/>
        </p:nvSpPr>
        <p:spPr bwMode="auto">
          <a:xfrm>
            <a:off x="8150226" y="5856288"/>
            <a:ext cx="1603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3" name="Line 21"/>
          <p:cNvSpPr>
            <a:spLocks noChangeShapeType="1"/>
          </p:cNvSpPr>
          <p:nvPr/>
        </p:nvSpPr>
        <p:spPr bwMode="auto">
          <a:xfrm>
            <a:off x="6791325" y="28813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4" name="Line 22"/>
          <p:cNvSpPr>
            <a:spLocks noChangeShapeType="1"/>
          </p:cNvSpPr>
          <p:nvPr/>
        </p:nvSpPr>
        <p:spPr bwMode="auto">
          <a:xfrm>
            <a:off x="6173788" y="3319463"/>
            <a:ext cx="1357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5" name="Line 23"/>
          <p:cNvSpPr>
            <a:spLocks noChangeShapeType="1"/>
          </p:cNvSpPr>
          <p:nvPr/>
        </p:nvSpPr>
        <p:spPr bwMode="auto">
          <a:xfrm>
            <a:off x="6173788" y="3387725"/>
            <a:ext cx="1357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6" name="Line 24"/>
          <p:cNvSpPr>
            <a:spLocks noChangeShapeType="1"/>
          </p:cNvSpPr>
          <p:nvPr/>
        </p:nvSpPr>
        <p:spPr bwMode="auto">
          <a:xfrm>
            <a:off x="6791325" y="3387725"/>
            <a:ext cx="0" cy="25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7" name="Line 25"/>
          <p:cNvSpPr>
            <a:spLocks noChangeShapeType="1"/>
          </p:cNvSpPr>
          <p:nvPr/>
        </p:nvSpPr>
        <p:spPr bwMode="auto">
          <a:xfrm>
            <a:off x="7531100" y="3387725"/>
            <a:ext cx="0" cy="12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8" name="Line 26"/>
          <p:cNvSpPr>
            <a:spLocks noChangeShapeType="1"/>
          </p:cNvSpPr>
          <p:nvPr/>
        </p:nvSpPr>
        <p:spPr bwMode="auto">
          <a:xfrm>
            <a:off x="7531101" y="3514725"/>
            <a:ext cx="12350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9" name="Line 27"/>
          <p:cNvSpPr>
            <a:spLocks noChangeShapeType="1"/>
          </p:cNvSpPr>
          <p:nvPr/>
        </p:nvSpPr>
        <p:spPr bwMode="auto">
          <a:xfrm>
            <a:off x="8766175" y="3514725"/>
            <a:ext cx="0" cy="12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0" name="Line 28"/>
          <p:cNvSpPr>
            <a:spLocks noChangeShapeType="1"/>
          </p:cNvSpPr>
          <p:nvPr/>
        </p:nvSpPr>
        <p:spPr bwMode="auto">
          <a:xfrm>
            <a:off x="6173788" y="3387725"/>
            <a:ext cx="0" cy="12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1" name="Line 29"/>
          <p:cNvSpPr>
            <a:spLocks noChangeShapeType="1"/>
          </p:cNvSpPr>
          <p:nvPr/>
        </p:nvSpPr>
        <p:spPr bwMode="auto">
          <a:xfrm flipH="1">
            <a:off x="4818064" y="3514725"/>
            <a:ext cx="1355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2" name="Line 30"/>
          <p:cNvSpPr>
            <a:spLocks noChangeShapeType="1"/>
          </p:cNvSpPr>
          <p:nvPr/>
        </p:nvSpPr>
        <p:spPr bwMode="auto">
          <a:xfrm>
            <a:off x="4818063" y="3514725"/>
            <a:ext cx="0" cy="12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3" name="Line 31"/>
          <p:cNvSpPr>
            <a:spLocks noChangeShapeType="1"/>
          </p:cNvSpPr>
          <p:nvPr/>
        </p:nvSpPr>
        <p:spPr bwMode="auto">
          <a:xfrm>
            <a:off x="6791325" y="4781551"/>
            <a:ext cx="0" cy="631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4" name="Line 32"/>
          <p:cNvSpPr>
            <a:spLocks noChangeShapeType="1"/>
          </p:cNvSpPr>
          <p:nvPr/>
        </p:nvSpPr>
        <p:spPr bwMode="auto">
          <a:xfrm>
            <a:off x="8766175" y="4781551"/>
            <a:ext cx="0" cy="631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5" name="Line 33"/>
          <p:cNvSpPr>
            <a:spLocks noChangeShapeType="1"/>
          </p:cNvSpPr>
          <p:nvPr/>
        </p:nvSpPr>
        <p:spPr bwMode="auto">
          <a:xfrm>
            <a:off x="4818063" y="4781551"/>
            <a:ext cx="0" cy="63182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6" name="Line 34"/>
          <p:cNvSpPr>
            <a:spLocks noChangeShapeType="1"/>
          </p:cNvSpPr>
          <p:nvPr/>
        </p:nvSpPr>
        <p:spPr bwMode="auto">
          <a:xfrm>
            <a:off x="2720975" y="4781550"/>
            <a:ext cx="0" cy="1265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7" name="Line 35"/>
          <p:cNvSpPr>
            <a:spLocks noChangeShapeType="1"/>
          </p:cNvSpPr>
          <p:nvPr/>
        </p:nvSpPr>
        <p:spPr bwMode="auto">
          <a:xfrm>
            <a:off x="2720975" y="6046788"/>
            <a:ext cx="12334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8" name="Text Box 36"/>
          <p:cNvSpPr txBox="1">
            <a:spLocks noChangeArrowheads="1"/>
          </p:cNvSpPr>
          <p:nvPr/>
        </p:nvSpPr>
        <p:spPr bwMode="auto">
          <a:xfrm>
            <a:off x="6096000" y="175260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质量计划</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69" name="Text Box 37"/>
          <p:cNvSpPr txBox="1">
            <a:spLocks noChangeArrowheads="1"/>
          </p:cNvSpPr>
          <p:nvPr/>
        </p:nvSpPr>
        <p:spPr bwMode="auto">
          <a:xfrm>
            <a:off x="3962400" y="3657600"/>
            <a:ext cx="144142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物料质检计划</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a:p>
            <a:r>
              <a:rPr kumimoji="1" lang="zh-CN" altLang="en-US" sz="1400" b="1">
                <a:latin typeface="楷体_GB2312" pitchFamily="49" charset="-122"/>
                <a:ea typeface="楷体_GB2312" pitchFamily="49" charset="-122"/>
              </a:rPr>
              <a:t>物料编号（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70" name="Text Box 38"/>
          <p:cNvSpPr txBox="1">
            <a:spLocks noChangeArrowheads="1"/>
          </p:cNvSpPr>
          <p:nvPr/>
        </p:nvSpPr>
        <p:spPr bwMode="auto">
          <a:xfrm>
            <a:off x="5943601" y="3657600"/>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现场质量控制计划</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71" name="Text Box 39"/>
          <p:cNvSpPr txBox="1">
            <a:spLocks noChangeArrowheads="1"/>
          </p:cNvSpPr>
          <p:nvPr/>
        </p:nvSpPr>
        <p:spPr bwMode="auto">
          <a:xfrm>
            <a:off x="8001000" y="365760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产品质检计划</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72" name="Text Box 40"/>
          <p:cNvSpPr txBox="1">
            <a:spLocks noChangeArrowheads="1"/>
          </p:cNvSpPr>
          <p:nvPr/>
        </p:nvSpPr>
        <p:spPr bwMode="auto">
          <a:xfrm>
            <a:off x="4038601" y="5410200"/>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物料技术性能指标</a:t>
            </a:r>
          </a:p>
          <a:p>
            <a:r>
              <a:rPr kumimoji="1" lang="zh-CN" altLang="en-US" sz="1400" b="1">
                <a:latin typeface="楷体_GB2312" pitchFamily="49" charset="-122"/>
                <a:ea typeface="楷体_GB2312" pitchFamily="49" charset="-122"/>
              </a:rPr>
              <a:t>物料编号（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73" name="Text Box 41"/>
          <p:cNvSpPr txBox="1">
            <a:spLocks noChangeArrowheads="1"/>
          </p:cNvSpPr>
          <p:nvPr/>
        </p:nvSpPr>
        <p:spPr bwMode="auto">
          <a:xfrm>
            <a:off x="6019800" y="541020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制造质量信息</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74" name="Text Box 42"/>
          <p:cNvSpPr txBox="1">
            <a:spLocks noChangeArrowheads="1"/>
          </p:cNvSpPr>
          <p:nvPr/>
        </p:nvSpPr>
        <p:spPr bwMode="auto">
          <a:xfrm>
            <a:off x="8077200" y="541020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产品检测信息</a:t>
            </a:r>
          </a:p>
          <a:p>
            <a:r>
              <a:rPr kumimoji="1" lang="zh-CN" altLang="en-US" sz="1400" b="1">
                <a:latin typeface="楷体_GB2312" pitchFamily="49" charset="-122"/>
                <a:ea typeface="楷体_GB2312" pitchFamily="49" charset="-122"/>
              </a:rPr>
              <a:t>产品号（</a:t>
            </a:r>
            <a:r>
              <a:rPr kumimoji="1" lang="en-US" altLang="zh-CN" sz="1400" b="1">
                <a:latin typeface="楷体_GB2312" pitchFamily="49" charset="-122"/>
                <a:ea typeface="楷体_GB2312" pitchFamily="49" charset="-122"/>
              </a:rPr>
              <a:t>FK</a:t>
            </a:r>
            <a:r>
              <a:rPr kumimoji="1" lang="zh-CN" altLang="en-US" sz="1400" b="1">
                <a:latin typeface="楷体_GB2312" pitchFamily="49" charset="-122"/>
                <a:ea typeface="楷体_GB2312" pitchFamily="49" charset="-122"/>
              </a:rPr>
              <a:t>）</a:t>
            </a:r>
          </a:p>
        </p:txBody>
      </p:sp>
      <p:sp>
        <p:nvSpPr>
          <p:cNvPr id="69675" name="Text Box 43"/>
          <p:cNvSpPr txBox="1">
            <a:spLocks noChangeArrowheads="1"/>
          </p:cNvSpPr>
          <p:nvPr/>
        </p:nvSpPr>
        <p:spPr bwMode="auto">
          <a:xfrm>
            <a:off x="6586538" y="2951163"/>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a:t>
            </a:r>
          </a:p>
        </p:txBody>
      </p:sp>
      <p:sp>
        <p:nvSpPr>
          <p:cNvPr id="69676" name="Text Box 44"/>
          <p:cNvSpPr txBox="1">
            <a:spLocks noChangeArrowheads="1"/>
          </p:cNvSpPr>
          <p:nvPr/>
        </p:nvSpPr>
        <p:spPr bwMode="auto">
          <a:xfrm>
            <a:off x="4632325" y="3375025"/>
            <a:ext cx="2667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77" name="Text Box 45"/>
          <p:cNvSpPr txBox="1">
            <a:spLocks noChangeArrowheads="1"/>
          </p:cNvSpPr>
          <p:nvPr/>
        </p:nvSpPr>
        <p:spPr bwMode="auto">
          <a:xfrm>
            <a:off x="6605588" y="3375025"/>
            <a:ext cx="2667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78" name="Text Box 46"/>
          <p:cNvSpPr txBox="1">
            <a:spLocks noChangeArrowheads="1"/>
          </p:cNvSpPr>
          <p:nvPr/>
        </p:nvSpPr>
        <p:spPr bwMode="auto">
          <a:xfrm>
            <a:off x="8580438" y="3375025"/>
            <a:ext cx="2667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79" name="Text Box 47"/>
          <p:cNvSpPr txBox="1">
            <a:spLocks noChangeArrowheads="1"/>
          </p:cNvSpPr>
          <p:nvPr/>
        </p:nvSpPr>
        <p:spPr bwMode="auto">
          <a:xfrm>
            <a:off x="3794125" y="5754688"/>
            <a:ext cx="266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80" name="Text Box 48"/>
          <p:cNvSpPr txBox="1">
            <a:spLocks noChangeArrowheads="1"/>
          </p:cNvSpPr>
          <p:nvPr/>
        </p:nvSpPr>
        <p:spPr bwMode="auto">
          <a:xfrm>
            <a:off x="4724400" y="5181600"/>
            <a:ext cx="266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81" name="Text Box 49"/>
          <p:cNvSpPr txBox="1">
            <a:spLocks noChangeArrowheads="1"/>
          </p:cNvSpPr>
          <p:nvPr/>
        </p:nvSpPr>
        <p:spPr bwMode="auto">
          <a:xfrm>
            <a:off x="6605588" y="5148263"/>
            <a:ext cx="266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82" name="Text Box 50"/>
          <p:cNvSpPr txBox="1">
            <a:spLocks noChangeArrowheads="1"/>
          </p:cNvSpPr>
          <p:nvPr/>
        </p:nvSpPr>
        <p:spPr bwMode="auto">
          <a:xfrm>
            <a:off x="8580438" y="5153025"/>
            <a:ext cx="2667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69683" name="Text Box 51"/>
          <p:cNvSpPr txBox="1">
            <a:spLocks noChangeArrowheads="1"/>
          </p:cNvSpPr>
          <p:nvPr/>
        </p:nvSpPr>
        <p:spPr bwMode="auto">
          <a:xfrm>
            <a:off x="8661401" y="4695825"/>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指导</a:t>
            </a:r>
          </a:p>
          <a:p>
            <a:r>
              <a:rPr kumimoji="1" lang="zh-CN" altLang="en-US" sz="1400" b="1">
                <a:latin typeface="楷体_GB2312" pitchFamily="49" charset="-122"/>
                <a:ea typeface="楷体_GB2312" pitchFamily="49" charset="-122"/>
              </a:rPr>
              <a:t>检测</a:t>
            </a:r>
          </a:p>
        </p:txBody>
      </p:sp>
      <p:sp>
        <p:nvSpPr>
          <p:cNvPr id="69684" name="Text Box 52"/>
          <p:cNvSpPr txBox="1">
            <a:spLocks noChangeArrowheads="1"/>
          </p:cNvSpPr>
          <p:nvPr/>
        </p:nvSpPr>
        <p:spPr bwMode="auto">
          <a:xfrm>
            <a:off x="6688139" y="4711700"/>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指导</a:t>
            </a:r>
          </a:p>
          <a:p>
            <a:r>
              <a:rPr kumimoji="1" lang="zh-CN" altLang="en-US" sz="1400" b="1">
                <a:latin typeface="楷体_GB2312" pitchFamily="49" charset="-122"/>
                <a:ea typeface="楷体_GB2312" pitchFamily="49" charset="-122"/>
              </a:rPr>
              <a:t>检测</a:t>
            </a:r>
          </a:p>
        </p:txBody>
      </p:sp>
      <p:sp>
        <p:nvSpPr>
          <p:cNvPr id="69685" name="Text Box 53"/>
          <p:cNvSpPr txBox="1">
            <a:spLocks noChangeArrowheads="1"/>
          </p:cNvSpPr>
          <p:nvPr/>
        </p:nvSpPr>
        <p:spPr bwMode="auto">
          <a:xfrm>
            <a:off x="4714876" y="4664075"/>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指导</a:t>
            </a:r>
          </a:p>
          <a:p>
            <a:r>
              <a:rPr kumimoji="1" lang="zh-CN" altLang="en-US" sz="1400" b="1">
                <a:latin typeface="楷体_GB2312" pitchFamily="49" charset="-122"/>
                <a:ea typeface="楷体_GB2312" pitchFamily="49" charset="-122"/>
              </a:rPr>
              <a:t>检测</a:t>
            </a:r>
          </a:p>
        </p:txBody>
      </p:sp>
      <p:sp>
        <p:nvSpPr>
          <p:cNvPr id="69686" name="Text Box 54"/>
          <p:cNvSpPr txBox="1">
            <a:spLocks noChangeArrowheads="1"/>
          </p:cNvSpPr>
          <p:nvPr/>
        </p:nvSpPr>
        <p:spPr bwMode="auto">
          <a:xfrm>
            <a:off x="3001964" y="5630863"/>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楷体_GB2312" pitchFamily="49" charset="-122"/>
                <a:ea typeface="楷体_GB2312" pitchFamily="49" charset="-122"/>
              </a:rPr>
              <a:t>具有</a:t>
            </a:r>
          </a:p>
        </p:txBody>
      </p:sp>
      <p:sp>
        <p:nvSpPr>
          <p:cNvPr id="69687" name="Rectangle 55"/>
          <p:cNvSpPr>
            <a:spLocks noChangeArrowheads="1"/>
          </p:cNvSpPr>
          <p:nvPr/>
        </p:nvSpPr>
        <p:spPr bwMode="auto">
          <a:xfrm>
            <a:off x="6134100" y="2133600"/>
            <a:ext cx="901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检测规程</a:t>
            </a:r>
          </a:p>
        </p:txBody>
      </p:sp>
      <p:sp>
        <p:nvSpPr>
          <p:cNvPr id="69688" name="Rectangle 56"/>
          <p:cNvSpPr>
            <a:spLocks noChangeArrowheads="1"/>
          </p:cNvSpPr>
          <p:nvPr/>
        </p:nvSpPr>
        <p:spPr bwMode="auto">
          <a:xfrm>
            <a:off x="6164263" y="4048125"/>
            <a:ext cx="901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检测规程</a:t>
            </a:r>
          </a:p>
        </p:txBody>
      </p:sp>
      <p:sp>
        <p:nvSpPr>
          <p:cNvPr id="69689" name="Rectangle 57"/>
          <p:cNvSpPr>
            <a:spLocks noChangeArrowheads="1"/>
          </p:cNvSpPr>
          <p:nvPr/>
        </p:nvSpPr>
        <p:spPr bwMode="auto">
          <a:xfrm>
            <a:off x="8169275" y="4064000"/>
            <a:ext cx="901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检测规程</a:t>
            </a:r>
          </a:p>
        </p:txBody>
      </p:sp>
      <p:sp>
        <p:nvSpPr>
          <p:cNvPr id="69690" name="Rectangle 58"/>
          <p:cNvSpPr>
            <a:spLocks noChangeArrowheads="1"/>
          </p:cNvSpPr>
          <p:nvPr/>
        </p:nvSpPr>
        <p:spPr bwMode="auto">
          <a:xfrm>
            <a:off x="4114800" y="4343400"/>
            <a:ext cx="901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检测规程</a:t>
            </a:r>
          </a:p>
        </p:txBody>
      </p:sp>
      <p:sp>
        <p:nvSpPr>
          <p:cNvPr id="69691" name="Rectangle 59"/>
          <p:cNvSpPr>
            <a:spLocks noChangeArrowheads="1"/>
          </p:cNvSpPr>
          <p:nvPr/>
        </p:nvSpPr>
        <p:spPr bwMode="auto">
          <a:xfrm>
            <a:off x="2171701" y="404812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物料名称</a:t>
            </a:r>
          </a:p>
          <a:p>
            <a:endParaRPr lang="en-US" altLang="zh-CN" sz="1400" b="1">
              <a:latin typeface="楷体_GB2312" pitchFamily="49" charset="-122"/>
              <a:ea typeface="楷体_GB2312" pitchFamily="49" charset="-122"/>
            </a:endParaRPr>
          </a:p>
        </p:txBody>
      </p:sp>
      <p:sp>
        <p:nvSpPr>
          <p:cNvPr id="69692" name="Rectangle 60"/>
          <p:cNvSpPr>
            <a:spLocks noChangeArrowheads="1"/>
          </p:cNvSpPr>
          <p:nvPr/>
        </p:nvSpPr>
        <p:spPr bwMode="auto">
          <a:xfrm>
            <a:off x="4191000" y="5943600"/>
            <a:ext cx="1081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物料参数表</a:t>
            </a:r>
          </a:p>
        </p:txBody>
      </p:sp>
      <p:sp>
        <p:nvSpPr>
          <p:cNvPr id="69693" name="Rectangle 61"/>
          <p:cNvSpPr>
            <a:spLocks noChangeArrowheads="1"/>
          </p:cNvSpPr>
          <p:nvPr/>
        </p:nvSpPr>
        <p:spPr bwMode="auto">
          <a:xfrm>
            <a:off x="6096001" y="5867400"/>
            <a:ext cx="1439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制造控制数据表</a:t>
            </a:r>
          </a:p>
        </p:txBody>
      </p:sp>
      <p:sp>
        <p:nvSpPr>
          <p:cNvPr id="69694" name="Rectangle 62"/>
          <p:cNvSpPr>
            <a:spLocks noChangeArrowheads="1"/>
          </p:cNvSpPr>
          <p:nvPr/>
        </p:nvSpPr>
        <p:spPr bwMode="auto">
          <a:xfrm>
            <a:off x="8229600" y="5943600"/>
            <a:ext cx="1081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楷体_GB2312" pitchFamily="49" charset="-122"/>
                <a:ea typeface="楷体_GB2312" pitchFamily="49" charset="-122"/>
              </a:rPr>
              <a:t>检测数据表</a:t>
            </a:r>
          </a:p>
        </p:txBody>
      </p:sp>
    </p:spTree>
    <p:extLst>
      <p:ext uri="{BB962C8B-B14F-4D97-AF65-F5344CB8AC3E}">
        <p14:creationId xmlns:p14="http://schemas.microsoft.com/office/powerpoint/2010/main" val="201792907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098676" y="439739"/>
            <a:ext cx="7218363" cy="612775"/>
          </a:xfrm>
        </p:spPr>
        <p:txBody>
          <a:bodyPr/>
          <a:lstStyle/>
          <a:p>
            <a:r>
              <a:rPr lang="zh-CN" altLang="en-US" sz="2500" dirty="0" smtClean="0"/>
              <a:t>信息系统</a:t>
            </a:r>
            <a:r>
              <a:rPr lang="zh-CN" altLang="en-US" sz="2500" dirty="0"/>
              <a:t>建模工具</a:t>
            </a:r>
          </a:p>
        </p:txBody>
      </p:sp>
      <p:sp>
        <p:nvSpPr>
          <p:cNvPr id="70659" name="Rectangle 3"/>
          <p:cNvSpPr>
            <a:spLocks noGrp="1" noChangeArrowheads="1"/>
          </p:cNvSpPr>
          <p:nvPr>
            <p:ph type="body" idx="1"/>
          </p:nvPr>
        </p:nvSpPr>
        <p:spPr>
          <a:xfrm>
            <a:off x="1981200" y="1447800"/>
            <a:ext cx="8497888" cy="5181600"/>
          </a:xfrm>
        </p:spPr>
        <p:txBody>
          <a:bodyPr/>
          <a:lstStyle/>
          <a:p>
            <a:pPr marL="0" indent="377825" eaLnBrk="0" hangingPunct="0">
              <a:spcBef>
                <a:spcPct val="0"/>
              </a:spcBef>
              <a:buNone/>
            </a:pPr>
            <a:r>
              <a:rPr lang="en-US" altLang="zh-CN" sz="2100" b="1" dirty="0" smtClean="0">
                <a:latin typeface="Times New Roman" panose="02020603050405020304" pitchFamily="18" charset="0"/>
                <a:ea typeface="楷体_GB2312" pitchFamily="49" charset="-122"/>
              </a:rPr>
              <a:t>IDEF1X</a:t>
            </a:r>
            <a:r>
              <a:rPr lang="zh-CN" altLang="en-US" sz="2100" b="1" dirty="0">
                <a:latin typeface="Times New Roman" panose="02020603050405020304" pitchFamily="18" charset="0"/>
                <a:ea typeface="楷体_GB2312" pitchFamily="49" charset="-122"/>
              </a:rPr>
              <a:t>方法</a:t>
            </a:r>
          </a:p>
          <a:p>
            <a:pPr marL="0" indent="377825" eaLnBrk="0" hangingPunct="0">
              <a:spcBef>
                <a:spcPct val="0"/>
              </a:spcBef>
              <a:buNone/>
            </a:pPr>
            <a:r>
              <a:rPr lang="zh-CN" altLang="en-US" sz="2100" b="1" dirty="0">
                <a:latin typeface="Times New Roman" panose="02020603050405020304" pitchFamily="18" charset="0"/>
                <a:ea typeface="楷体_GB2312" pitchFamily="49" charset="-122"/>
              </a:rPr>
              <a:t>应用</a:t>
            </a:r>
            <a:endParaRPr lang="zh-CN" altLang="en-US" sz="1900" b="1" dirty="0">
              <a:latin typeface="Times New Roman" panose="02020603050405020304" pitchFamily="18" charset="0"/>
              <a:ea typeface="楷体_GB2312" pitchFamily="49" charset="-122"/>
            </a:endParaRPr>
          </a:p>
          <a:p>
            <a:pPr marL="0" indent="377825" eaLnBrk="0" hangingPunct="0">
              <a:spcBef>
                <a:spcPct val="0"/>
              </a:spcBef>
              <a:buNone/>
            </a:pPr>
            <a:endParaRPr lang="en-US" altLang="zh-CN" sz="2100" b="1" dirty="0">
              <a:latin typeface="Times New Roman" panose="02020603050405020304" pitchFamily="18" charset="0"/>
              <a:ea typeface="楷体_GB2312" pitchFamily="49" charset="-122"/>
            </a:endParaRPr>
          </a:p>
        </p:txBody>
      </p:sp>
      <p:grpSp>
        <p:nvGrpSpPr>
          <p:cNvPr id="70660" name="Group 4"/>
          <p:cNvGrpSpPr>
            <a:grpSpLocks/>
          </p:cNvGrpSpPr>
          <p:nvPr/>
        </p:nvGrpSpPr>
        <p:grpSpPr bwMode="auto">
          <a:xfrm>
            <a:off x="3124200" y="2209800"/>
            <a:ext cx="6019800" cy="3481388"/>
            <a:chOff x="744" y="3732"/>
            <a:chExt cx="2838" cy="1500"/>
          </a:xfrm>
        </p:grpSpPr>
        <p:sp>
          <p:nvSpPr>
            <p:cNvPr id="70661" name="Rectangle 5"/>
            <p:cNvSpPr>
              <a:spLocks noChangeArrowheads="1"/>
            </p:cNvSpPr>
            <p:nvPr/>
          </p:nvSpPr>
          <p:spPr bwMode="auto">
            <a:xfrm>
              <a:off x="1776" y="3876"/>
              <a:ext cx="708" cy="3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2" name="Line 6"/>
            <p:cNvSpPr>
              <a:spLocks noChangeShapeType="1"/>
            </p:cNvSpPr>
            <p:nvPr/>
          </p:nvSpPr>
          <p:spPr bwMode="auto">
            <a:xfrm>
              <a:off x="1770" y="3984"/>
              <a:ext cx="7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3" name="Text Box 7"/>
            <p:cNvSpPr txBox="1">
              <a:spLocks noChangeArrowheads="1"/>
            </p:cNvSpPr>
            <p:nvPr/>
          </p:nvSpPr>
          <p:spPr bwMode="auto">
            <a:xfrm>
              <a:off x="1758" y="3732"/>
              <a:ext cx="624"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b="1">
                  <a:latin typeface="楷体_GB2312" pitchFamily="49" charset="-122"/>
                  <a:ea typeface="楷体_GB2312" pitchFamily="49" charset="-122"/>
                </a:rPr>
                <a:t>物料</a:t>
              </a:r>
            </a:p>
            <a:p>
              <a:pPr>
                <a:spcBef>
                  <a:spcPct val="50000"/>
                </a:spcBef>
              </a:pPr>
              <a:r>
                <a:rPr lang="zh-CN" altLang="en-US" sz="1400" b="1">
                  <a:latin typeface="楷体_GB2312" pitchFamily="49" charset="-122"/>
                  <a:ea typeface="楷体_GB2312" pitchFamily="49" charset="-122"/>
                </a:rPr>
                <a:t>物料编号（</a:t>
              </a:r>
              <a:r>
                <a:rPr lang="en-US" altLang="zh-CN" sz="1400" b="1">
                  <a:latin typeface="楷体_GB2312" pitchFamily="49" charset="-122"/>
                  <a:ea typeface="楷体_GB2312" pitchFamily="49" charset="-122"/>
                </a:rPr>
                <a:t>FK</a:t>
              </a:r>
              <a:r>
                <a:rPr lang="zh-CN" altLang="en-US" sz="1400" b="1">
                  <a:latin typeface="楷体_GB2312" pitchFamily="49" charset="-122"/>
                  <a:ea typeface="楷体_GB2312" pitchFamily="49" charset="-122"/>
                </a:rPr>
                <a:t>）</a:t>
              </a:r>
            </a:p>
            <a:p>
              <a:pPr>
                <a:spcBef>
                  <a:spcPct val="50000"/>
                </a:spcBef>
              </a:pPr>
              <a:r>
                <a:rPr lang="zh-CN" altLang="en-US" sz="1400" b="1">
                  <a:latin typeface="楷体_GB2312" pitchFamily="49" charset="-122"/>
                  <a:ea typeface="楷体_GB2312" pitchFamily="49" charset="-122"/>
                </a:rPr>
                <a:t>物料名称</a:t>
              </a:r>
            </a:p>
          </p:txBody>
        </p:sp>
        <p:grpSp>
          <p:nvGrpSpPr>
            <p:cNvPr id="70664" name="Group 8"/>
            <p:cNvGrpSpPr>
              <a:grpSpLocks/>
            </p:cNvGrpSpPr>
            <p:nvPr/>
          </p:nvGrpSpPr>
          <p:grpSpPr bwMode="auto">
            <a:xfrm>
              <a:off x="744" y="4836"/>
              <a:ext cx="2838" cy="396"/>
              <a:chOff x="744" y="4614"/>
              <a:chExt cx="2838" cy="396"/>
            </a:xfrm>
          </p:grpSpPr>
          <p:sp>
            <p:nvSpPr>
              <p:cNvPr id="70665" name="AutoShape 9"/>
              <p:cNvSpPr>
                <a:spLocks noChangeArrowheads="1"/>
              </p:cNvSpPr>
              <p:nvPr/>
            </p:nvSpPr>
            <p:spPr bwMode="auto">
              <a:xfrm>
                <a:off x="744" y="4614"/>
                <a:ext cx="672" cy="384"/>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6" name="AutoShape 10"/>
              <p:cNvSpPr>
                <a:spLocks noChangeArrowheads="1"/>
              </p:cNvSpPr>
              <p:nvPr/>
            </p:nvSpPr>
            <p:spPr bwMode="auto">
              <a:xfrm>
                <a:off x="1800" y="4626"/>
                <a:ext cx="672" cy="384"/>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7" name="AutoShape 11"/>
              <p:cNvSpPr>
                <a:spLocks noChangeArrowheads="1"/>
              </p:cNvSpPr>
              <p:nvPr/>
            </p:nvSpPr>
            <p:spPr bwMode="auto">
              <a:xfrm>
                <a:off x="2910" y="4614"/>
                <a:ext cx="672" cy="384"/>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8" name="Line 12"/>
              <p:cNvSpPr>
                <a:spLocks noChangeShapeType="1"/>
              </p:cNvSpPr>
              <p:nvPr/>
            </p:nvSpPr>
            <p:spPr bwMode="auto">
              <a:xfrm flipV="1">
                <a:off x="750" y="4734"/>
                <a:ext cx="6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Line 13"/>
              <p:cNvSpPr>
                <a:spLocks noChangeShapeType="1"/>
              </p:cNvSpPr>
              <p:nvPr/>
            </p:nvSpPr>
            <p:spPr bwMode="auto">
              <a:xfrm>
                <a:off x="1800" y="4740"/>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0" name="Line 14"/>
              <p:cNvSpPr>
                <a:spLocks noChangeShapeType="1"/>
              </p:cNvSpPr>
              <p:nvPr/>
            </p:nvSpPr>
            <p:spPr bwMode="auto">
              <a:xfrm>
                <a:off x="2910" y="4746"/>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671" name="Line 15"/>
            <p:cNvSpPr>
              <a:spLocks noChangeShapeType="1"/>
            </p:cNvSpPr>
            <p:nvPr/>
          </p:nvSpPr>
          <p:spPr bwMode="auto">
            <a:xfrm>
              <a:off x="2016" y="4380"/>
              <a:ext cx="19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2" name="Line 16"/>
            <p:cNvSpPr>
              <a:spLocks noChangeShapeType="1"/>
            </p:cNvSpPr>
            <p:nvPr/>
          </p:nvSpPr>
          <p:spPr bwMode="auto">
            <a:xfrm>
              <a:off x="2016" y="4404"/>
              <a:ext cx="2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3" name="Line 17"/>
            <p:cNvSpPr>
              <a:spLocks noChangeShapeType="1"/>
            </p:cNvSpPr>
            <p:nvPr/>
          </p:nvSpPr>
          <p:spPr bwMode="auto">
            <a:xfrm>
              <a:off x="2118" y="4224"/>
              <a:ext cx="0" cy="1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4" name="Oval 18"/>
            <p:cNvSpPr>
              <a:spLocks noChangeArrowheads="1"/>
            </p:cNvSpPr>
            <p:nvPr/>
          </p:nvSpPr>
          <p:spPr bwMode="auto">
            <a:xfrm>
              <a:off x="2106" y="4332"/>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5" name="Text Box 19"/>
            <p:cNvSpPr txBox="1">
              <a:spLocks noChangeArrowheads="1"/>
            </p:cNvSpPr>
            <p:nvPr/>
          </p:nvSpPr>
          <p:spPr bwMode="auto">
            <a:xfrm>
              <a:off x="996" y="4599"/>
              <a:ext cx="126"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70676" name="Text Box 20"/>
            <p:cNvSpPr txBox="1">
              <a:spLocks noChangeArrowheads="1"/>
            </p:cNvSpPr>
            <p:nvPr/>
          </p:nvSpPr>
          <p:spPr bwMode="auto">
            <a:xfrm>
              <a:off x="2046" y="4611"/>
              <a:ext cx="126"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70677" name="Text Box 21"/>
            <p:cNvSpPr txBox="1">
              <a:spLocks noChangeArrowheads="1"/>
            </p:cNvSpPr>
            <p:nvPr/>
          </p:nvSpPr>
          <p:spPr bwMode="auto">
            <a:xfrm>
              <a:off x="3192" y="4599"/>
              <a:ext cx="126"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楷体_GB2312" pitchFamily="49" charset="-122"/>
                  <a:ea typeface="楷体_GB2312" pitchFamily="49" charset="-122"/>
                  <a:sym typeface="Symbol" panose="05050102010706020507" pitchFamily="18" charset="2"/>
                </a:rPr>
                <a:t></a:t>
              </a:r>
              <a:endParaRPr kumimoji="1" lang="en-US" altLang="zh-CN" sz="1400" b="1">
                <a:latin typeface="楷体_GB2312" pitchFamily="49" charset="-122"/>
                <a:ea typeface="楷体_GB2312" pitchFamily="49" charset="-122"/>
              </a:endParaRPr>
            </a:p>
          </p:txBody>
        </p:sp>
        <p:sp>
          <p:nvSpPr>
            <p:cNvPr id="70678" name="Line 22"/>
            <p:cNvSpPr>
              <a:spLocks noChangeShapeType="1"/>
            </p:cNvSpPr>
            <p:nvPr/>
          </p:nvSpPr>
          <p:spPr bwMode="auto">
            <a:xfrm flipV="1">
              <a:off x="1074" y="4596"/>
              <a:ext cx="0"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9" name="Line 23"/>
            <p:cNvSpPr>
              <a:spLocks noChangeShapeType="1"/>
            </p:cNvSpPr>
            <p:nvPr/>
          </p:nvSpPr>
          <p:spPr bwMode="auto">
            <a:xfrm>
              <a:off x="1074" y="4602"/>
              <a:ext cx="9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0" name="Line 24"/>
            <p:cNvSpPr>
              <a:spLocks noChangeShapeType="1"/>
            </p:cNvSpPr>
            <p:nvPr/>
          </p:nvSpPr>
          <p:spPr bwMode="auto">
            <a:xfrm flipV="1">
              <a:off x="2022" y="4404"/>
              <a:ext cx="0" cy="1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1" name="Line 25"/>
            <p:cNvSpPr>
              <a:spLocks noChangeShapeType="1"/>
            </p:cNvSpPr>
            <p:nvPr/>
          </p:nvSpPr>
          <p:spPr bwMode="auto">
            <a:xfrm flipV="1">
              <a:off x="2118" y="4404"/>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2" name="Line 26"/>
            <p:cNvSpPr>
              <a:spLocks noChangeShapeType="1"/>
            </p:cNvSpPr>
            <p:nvPr/>
          </p:nvSpPr>
          <p:spPr bwMode="auto">
            <a:xfrm>
              <a:off x="2208" y="4404"/>
              <a:ext cx="0" cy="1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3" name="Line 27"/>
            <p:cNvSpPr>
              <a:spLocks noChangeShapeType="1"/>
            </p:cNvSpPr>
            <p:nvPr/>
          </p:nvSpPr>
          <p:spPr bwMode="auto">
            <a:xfrm>
              <a:off x="2202" y="4602"/>
              <a:ext cx="1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4" name="Line 28"/>
            <p:cNvSpPr>
              <a:spLocks noChangeShapeType="1"/>
            </p:cNvSpPr>
            <p:nvPr/>
          </p:nvSpPr>
          <p:spPr bwMode="auto">
            <a:xfrm>
              <a:off x="3270" y="4596"/>
              <a:ext cx="0"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5" name="Text Box 29"/>
            <p:cNvSpPr txBox="1">
              <a:spLocks noChangeArrowheads="1"/>
            </p:cNvSpPr>
            <p:nvPr/>
          </p:nvSpPr>
          <p:spPr bwMode="auto">
            <a:xfrm>
              <a:off x="750" y="4722"/>
              <a:ext cx="624"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b="1">
                  <a:latin typeface="楷体_GB2312" pitchFamily="49" charset="-122"/>
                  <a:ea typeface="楷体_GB2312" pitchFamily="49" charset="-122"/>
                </a:rPr>
                <a:t>元器件</a:t>
              </a:r>
            </a:p>
            <a:p>
              <a:pPr>
                <a:spcBef>
                  <a:spcPct val="50000"/>
                </a:spcBef>
              </a:pPr>
              <a:r>
                <a:rPr lang="zh-CN" altLang="en-US" sz="1400" b="1">
                  <a:latin typeface="楷体_GB2312" pitchFamily="49" charset="-122"/>
                  <a:ea typeface="楷体_GB2312" pitchFamily="49" charset="-122"/>
                </a:rPr>
                <a:t>物料编号（</a:t>
              </a:r>
              <a:r>
                <a:rPr lang="en-US" altLang="zh-CN" sz="1400" b="1">
                  <a:latin typeface="楷体_GB2312" pitchFamily="49" charset="-122"/>
                  <a:ea typeface="楷体_GB2312" pitchFamily="49" charset="-122"/>
                </a:rPr>
                <a:t>FK</a:t>
              </a:r>
              <a:r>
                <a:rPr lang="zh-CN" altLang="en-US" sz="1400" b="1">
                  <a:latin typeface="楷体_GB2312" pitchFamily="49" charset="-122"/>
                  <a:ea typeface="楷体_GB2312" pitchFamily="49" charset="-122"/>
                </a:rPr>
                <a:t>）</a:t>
              </a:r>
            </a:p>
            <a:p>
              <a:pPr>
                <a:spcBef>
                  <a:spcPct val="50000"/>
                </a:spcBef>
              </a:pPr>
              <a:r>
                <a:rPr lang="zh-CN" altLang="en-US" sz="1400" b="1">
                  <a:latin typeface="楷体_GB2312" pitchFamily="49" charset="-122"/>
                  <a:ea typeface="楷体_GB2312" pitchFamily="49" charset="-122"/>
                </a:rPr>
                <a:t>物料名称</a:t>
              </a:r>
            </a:p>
          </p:txBody>
        </p:sp>
        <p:sp>
          <p:nvSpPr>
            <p:cNvPr id="70686" name="Text Box 30"/>
            <p:cNvSpPr txBox="1">
              <a:spLocks noChangeArrowheads="1"/>
            </p:cNvSpPr>
            <p:nvPr/>
          </p:nvSpPr>
          <p:spPr bwMode="auto">
            <a:xfrm>
              <a:off x="1800" y="4734"/>
              <a:ext cx="624"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b="1">
                  <a:latin typeface="楷体_GB2312" pitchFamily="49" charset="-122"/>
                  <a:ea typeface="楷体_GB2312" pitchFamily="49" charset="-122"/>
                </a:rPr>
                <a:t>辅料</a:t>
              </a:r>
            </a:p>
            <a:p>
              <a:pPr>
                <a:spcBef>
                  <a:spcPct val="50000"/>
                </a:spcBef>
              </a:pPr>
              <a:r>
                <a:rPr lang="zh-CN" altLang="en-US" sz="1400" b="1">
                  <a:latin typeface="楷体_GB2312" pitchFamily="49" charset="-122"/>
                  <a:ea typeface="楷体_GB2312" pitchFamily="49" charset="-122"/>
                </a:rPr>
                <a:t>物料编号（</a:t>
              </a:r>
              <a:r>
                <a:rPr lang="en-US" altLang="zh-CN" sz="1400" b="1">
                  <a:latin typeface="楷体_GB2312" pitchFamily="49" charset="-122"/>
                  <a:ea typeface="楷体_GB2312" pitchFamily="49" charset="-122"/>
                </a:rPr>
                <a:t>FK</a:t>
              </a:r>
              <a:r>
                <a:rPr lang="zh-CN" altLang="en-US" sz="1400" b="1">
                  <a:latin typeface="楷体_GB2312" pitchFamily="49" charset="-122"/>
                  <a:ea typeface="楷体_GB2312" pitchFamily="49" charset="-122"/>
                </a:rPr>
                <a:t>）</a:t>
              </a:r>
            </a:p>
            <a:p>
              <a:pPr>
                <a:spcBef>
                  <a:spcPct val="50000"/>
                </a:spcBef>
              </a:pPr>
              <a:r>
                <a:rPr lang="zh-CN" altLang="en-US" sz="1400" b="1">
                  <a:latin typeface="楷体_GB2312" pitchFamily="49" charset="-122"/>
                  <a:ea typeface="楷体_GB2312" pitchFamily="49" charset="-122"/>
                </a:rPr>
                <a:t>物料名称</a:t>
              </a:r>
            </a:p>
          </p:txBody>
        </p:sp>
        <p:sp>
          <p:nvSpPr>
            <p:cNvPr id="70687" name="Text Box 31"/>
            <p:cNvSpPr txBox="1">
              <a:spLocks noChangeArrowheads="1"/>
            </p:cNvSpPr>
            <p:nvPr/>
          </p:nvSpPr>
          <p:spPr bwMode="auto">
            <a:xfrm>
              <a:off x="2922" y="4716"/>
              <a:ext cx="624"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b="1">
                  <a:latin typeface="楷体_GB2312" pitchFamily="49" charset="-122"/>
                  <a:ea typeface="楷体_GB2312" pitchFamily="49" charset="-122"/>
                </a:rPr>
                <a:t>板料</a:t>
              </a:r>
            </a:p>
            <a:p>
              <a:pPr>
                <a:spcBef>
                  <a:spcPct val="50000"/>
                </a:spcBef>
              </a:pPr>
              <a:r>
                <a:rPr lang="zh-CN" altLang="en-US" sz="1400" b="1">
                  <a:latin typeface="楷体_GB2312" pitchFamily="49" charset="-122"/>
                  <a:ea typeface="楷体_GB2312" pitchFamily="49" charset="-122"/>
                </a:rPr>
                <a:t>物料编号（</a:t>
              </a:r>
              <a:r>
                <a:rPr lang="en-US" altLang="zh-CN" sz="1400" b="1">
                  <a:latin typeface="楷体_GB2312" pitchFamily="49" charset="-122"/>
                  <a:ea typeface="楷体_GB2312" pitchFamily="49" charset="-122"/>
                </a:rPr>
                <a:t>FK</a:t>
              </a:r>
              <a:r>
                <a:rPr lang="zh-CN" altLang="en-US" sz="1400" b="1">
                  <a:latin typeface="楷体_GB2312" pitchFamily="49" charset="-122"/>
                  <a:ea typeface="楷体_GB2312" pitchFamily="49" charset="-122"/>
                </a:rPr>
                <a:t>）</a:t>
              </a:r>
            </a:p>
            <a:p>
              <a:pPr>
                <a:spcBef>
                  <a:spcPct val="50000"/>
                </a:spcBef>
              </a:pPr>
              <a:r>
                <a:rPr lang="zh-CN" altLang="en-US" sz="1400" b="1">
                  <a:latin typeface="楷体_GB2312" pitchFamily="49" charset="-122"/>
                  <a:ea typeface="楷体_GB2312" pitchFamily="49" charset="-122"/>
                </a:rPr>
                <a:t>物料名称</a:t>
              </a:r>
            </a:p>
          </p:txBody>
        </p:sp>
      </p:grpSp>
    </p:spTree>
    <p:extLst>
      <p:ext uri="{BB962C8B-B14F-4D97-AF65-F5344CB8AC3E}">
        <p14:creationId xmlns:p14="http://schemas.microsoft.com/office/powerpoint/2010/main" val="20322917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522019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1.1.6 </a:t>
            </a:r>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模型建立的</a:t>
            </a:r>
            <a:r>
              <a:rPr lang="zh-CN" altLang="en-US"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基本原则</a:t>
            </a:r>
            <a:endPar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a:bodyPr>
          <a:lstStyle/>
          <a:p>
            <a:pPr>
              <a:lnSpc>
                <a:spcPct val="120000"/>
              </a:lnSpc>
              <a:spcBef>
                <a:spcPts val="200"/>
              </a:spcBef>
            </a:pPr>
            <a:r>
              <a:rPr lang="zh-CN" altLang="en-US"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简单性</a:t>
            </a:r>
            <a:r>
              <a:rPr lang="zh-CN" altLang="en-US" dirty="0">
                <a:latin typeface="仿宋" panose="02010609060101010101" pitchFamily="49" charset="-122"/>
                <a:ea typeface="仿宋" panose="02010609060101010101" pitchFamily="49" charset="-122"/>
              </a:rPr>
              <a:t>　 </a:t>
            </a:r>
          </a:p>
          <a:p>
            <a:pPr>
              <a:lnSpc>
                <a:spcPct val="120000"/>
              </a:lnSpc>
              <a:spcBef>
                <a:spcPts val="200"/>
              </a:spcBef>
            </a:pPr>
            <a:r>
              <a:rPr lang="zh-CN" altLang="en-US" dirty="0">
                <a:latin typeface="仿宋" panose="02010609060101010101" pitchFamily="49" charset="-122"/>
                <a:ea typeface="仿宋" panose="02010609060101010101" pitchFamily="49" charset="-122"/>
              </a:rPr>
              <a:t>从实用的观点来看，由于在模型的建立过程中，忽略了一些次要因素和某些非可测变量的影响，因此实际上的模型已是一个被简化了的近似模型。一般而言，在实用的前提下，模型越简单越好。　</a:t>
            </a:r>
          </a:p>
          <a:p>
            <a:pPr>
              <a:lnSpc>
                <a:spcPct val="120000"/>
              </a:lnSpc>
              <a:spcBef>
                <a:spcPts val="200"/>
              </a:spcBef>
            </a:pPr>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综合精度 </a:t>
            </a:r>
          </a:p>
          <a:p>
            <a:pPr>
              <a:lnSpc>
                <a:spcPct val="120000"/>
              </a:lnSpc>
              <a:spcBef>
                <a:spcPts val="200"/>
              </a:spcBef>
            </a:pPr>
            <a:r>
              <a:rPr lang="zh-CN" altLang="en-US" dirty="0">
                <a:latin typeface="仿宋" panose="02010609060101010101" pitchFamily="49" charset="-122"/>
                <a:ea typeface="仿宋" panose="02010609060101010101" pitchFamily="49" charset="-122"/>
              </a:rPr>
              <a:t>它是模型框架、结构和参数集合等项精度的一种综合指标。若有限的信息限制了模型的精度，最有效的模型就应是各方面精度的</a:t>
            </a:r>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平衡和折中</a:t>
            </a:r>
            <a:r>
              <a:rPr lang="zh-CN" altLang="en-US" dirty="0">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367905636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dirty="0" smtClean="0">
                <a:latin typeface="仿宋" panose="02010609060101010101" pitchFamily="49" charset="-122"/>
                <a:ea typeface="仿宋" panose="02010609060101010101" pitchFamily="49" charset="-122"/>
              </a:rPr>
              <a:t>第四章</a:t>
            </a:r>
            <a:r>
              <a:rPr lang="en-US" altLang="zh-CN" b="1" dirty="0" smtClean="0">
                <a:latin typeface="仿宋" panose="02010609060101010101" pitchFamily="49" charset="-122"/>
                <a:ea typeface="仿宋" panose="02010609060101010101" pitchFamily="49" charset="-122"/>
              </a:rPr>
              <a:t> </a:t>
            </a:r>
            <a:br>
              <a:rPr lang="en-US" altLang="zh-CN" b="1" dirty="0" smtClean="0">
                <a:latin typeface="仿宋" panose="02010609060101010101" pitchFamily="49" charset="-122"/>
                <a:ea typeface="仿宋" panose="02010609060101010101" pitchFamily="49" charset="-122"/>
              </a:rPr>
            </a:br>
            <a:r>
              <a:rPr lang="zh-CN" altLang="en-US" b="1" dirty="0" smtClean="0">
                <a:latin typeface="仿宋" panose="02010609060101010101" pitchFamily="49" charset="-122"/>
                <a:ea typeface="仿宋" panose="02010609060101010101" pitchFamily="49" charset="-122"/>
              </a:rPr>
              <a:t>使用实例驱动的需求分析建模</a:t>
            </a:r>
            <a:endParaRPr lang="zh-CN" altLang="en-US" b="1"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4428167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zh-CN" dirty="0"/>
              <a:t>结构化分析</a:t>
            </a:r>
            <a:r>
              <a:rPr lang="zh-CN" altLang="zh-CN" dirty="0" smtClean="0"/>
              <a:t>方法</a:t>
            </a:r>
            <a:r>
              <a:rPr lang="zh-CN" altLang="en-US" dirty="0" smtClean="0"/>
              <a:t>的缺陷</a:t>
            </a:r>
            <a:endParaRPr lang="en-US" altLang="zh-CN" dirty="0" smtClean="0"/>
          </a:p>
          <a:p>
            <a:endParaRPr lang="zh-CN" altLang="en-US" dirty="0"/>
          </a:p>
        </p:txBody>
      </p:sp>
    </p:spTree>
    <p:extLst>
      <p:ext uri="{BB962C8B-B14F-4D97-AF65-F5344CB8AC3E}">
        <p14:creationId xmlns:p14="http://schemas.microsoft.com/office/powerpoint/2010/main" val="26362902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结构化分析方法</a:t>
            </a:r>
            <a:r>
              <a:rPr lang="zh-CN" altLang="en-US" dirty="0"/>
              <a:t>的</a:t>
            </a:r>
            <a:r>
              <a:rPr lang="zh-CN" altLang="en-US" dirty="0" smtClean="0"/>
              <a:t>缺陷</a:t>
            </a:r>
            <a:endParaRPr lang="zh-CN" altLang="en-US" dirty="0"/>
          </a:p>
        </p:txBody>
      </p:sp>
      <p:sp>
        <p:nvSpPr>
          <p:cNvPr id="6" name="内容占位符 5"/>
          <p:cNvSpPr>
            <a:spLocks noGrp="1"/>
          </p:cNvSpPr>
          <p:nvPr>
            <p:ph idx="1"/>
          </p:nvPr>
        </p:nvSpPr>
        <p:spPr/>
        <p:txBody>
          <a:bodyPr/>
          <a:lstStyle/>
          <a:p>
            <a:r>
              <a:rPr lang="zh-CN" altLang="en-US" dirty="0" smtClean="0"/>
              <a:t>结构化分析</a:t>
            </a:r>
            <a:r>
              <a:rPr lang="zh-CN" altLang="en-US" dirty="0"/>
              <a:t>方法：从数据的“</a:t>
            </a:r>
            <a:r>
              <a:rPr lang="zh-CN" altLang="en-US" dirty="0" smtClean="0"/>
              <a:t>输入</a:t>
            </a:r>
            <a:r>
              <a:rPr lang="en-US" altLang="zh-CN" dirty="0" smtClean="0"/>
              <a:t>-</a:t>
            </a:r>
            <a:r>
              <a:rPr lang="zh-CN" altLang="en-US" dirty="0" smtClean="0"/>
              <a:t>加工</a:t>
            </a:r>
            <a:r>
              <a:rPr lang="en-US" altLang="zh-CN" dirty="0" smtClean="0"/>
              <a:t>-</a:t>
            </a:r>
            <a:r>
              <a:rPr lang="zh-CN" altLang="en-US" dirty="0" smtClean="0"/>
              <a:t>输出</a:t>
            </a:r>
            <a:r>
              <a:rPr lang="zh-CN" altLang="en-US" dirty="0"/>
              <a:t>”着眼，以“自顶向下的方式进行功能的分解</a:t>
            </a:r>
          </a:p>
        </p:txBody>
      </p:sp>
      <p:grpSp>
        <p:nvGrpSpPr>
          <p:cNvPr id="7" name="Group 12705"/>
          <p:cNvGrpSpPr/>
          <p:nvPr/>
        </p:nvGrpSpPr>
        <p:grpSpPr>
          <a:xfrm>
            <a:off x="3220874" y="2773646"/>
            <a:ext cx="4992370" cy="3172456"/>
            <a:chOff x="0" y="0"/>
            <a:chExt cx="4992631" cy="3172968"/>
          </a:xfrm>
        </p:grpSpPr>
        <p:sp>
          <p:nvSpPr>
            <p:cNvPr id="8" name="Shape 134"/>
            <p:cNvSpPr/>
            <p:nvPr/>
          </p:nvSpPr>
          <p:spPr>
            <a:xfrm>
              <a:off x="4149859" y="172974"/>
              <a:ext cx="842772" cy="397002"/>
            </a:xfrm>
            <a:custGeom>
              <a:avLst/>
              <a:gdLst/>
              <a:ahLst/>
              <a:cxnLst/>
              <a:rect l="0" t="0" r="0" b="0"/>
              <a:pathLst>
                <a:path w="842772" h="397002">
                  <a:moveTo>
                    <a:pt x="0" y="0"/>
                  </a:moveTo>
                  <a:lnTo>
                    <a:pt x="0" y="397002"/>
                  </a:lnTo>
                  <a:lnTo>
                    <a:pt x="842772" y="397002"/>
                  </a:lnTo>
                  <a:lnTo>
                    <a:pt x="842772" y="0"/>
                  </a:lnTo>
                  <a:close/>
                </a:path>
              </a:pathLst>
            </a:custGeom>
            <a:ln w="0" cap="rnd">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 name="Rectangle 135"/>
            <p:cNvSpPr/>
            <p:nvPr/>
          </p:nvSpPr>
          <p:spPr>
            <a:xfrm>
              <a:off x="4413504" y="304408"/>
              <a:ext cx="418211"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学生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Shape 137"/>
            <p:cNvSpPr/>
            <p:nvPr/>
          </p:nvSpPr>
          <p:spPr>
            <a:xfrm>
              <a:off x="4149858" y="2602230"/>
              <a:ext cx="842772" cy="397002"/>
            </a:xfrm>
            <a:custGeom>
              <a:avLst/>
              <a:gdLst/>
              <a:ahLst/>
              <a:cxnLst/>
              <a:rect l="0" t="0" r="0" b="0"/>
              <a:pathLst>
                <a:path w="842772" h="397002">
                  <a:moveTo>
                    <a:pt x="0" y="0"/>
                  </a:moveTo>
                  <a:lnTo>
                    <a:pt x="0" y="397002"/>
                  </a:lnTo>
                  <a:lnTo>
                    <a:pt x="842772" y="397002"/>
                  </a:lnTo>
                  <a:lnTo>
                    <a:pt x="842772" y="0"/>
                  </a:lnTo>
                  <a:close/>
                </a:path>
              </a:pathLst>
            </a:custGeom>
            <a:ln w="0" cap="rnd">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 name="Rectangle 138"/>
            <p:cNvSpPr/>
            <p:nvPr/>
          </p:nvSpPr>
          <p:spPr>
            <a:xfrm>
              <a:off x="4413504" y="2732902"/>
              <a:ext cx="418211"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教师</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Shape 140"/>
            <p:cNvSpPr/>
            <p:nvPr/>
          </p:nvSpPr>
          <p:spPr>
            <a:xfrm>
              <a:off x="33534" y="1140714"/>
              <a:ext cx="842772" cy="395478"/>
            </a:xfrm>
            <a:custGeom>
              <a:avLst/>
              <a:gdLst/>
              <a:ahLst/>
              <a:cxnLst/>
              <a:rect l="0" t="0" r="0" b="0"/>
              <a:pathLst>
                <a:path w="842772" h="395478">
                  <a:moveTo>
                    <a:pt x="0" y="0"/>
                  </a:moveTo>
                  <a:lnTo>
                    <a:pt x="0" y="395478"/>
                  </a:lnTo>
                  <a:lnTo>
                    <a:pt x="842772" y="395478"/>
                  </a:lnTo>
                  <a:lnTo>
                    <a:pt x="842772" y="0"/>
                  </a:lnTo>
                  <a:close/>
                </a:path>
              </a:pathLst>
            </a:custGeom>
            <a:ln w="0" cap="rnd">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Rectangle 141"/>
            <p:cNvSpPr/>
            <p:nvPr/>
          </p:nvSpPr>
          <p:spPr>
            <a:xfrm>
              <a:off x="218694" y="1272148"/>
              <a:ext cx="627996" cy="209344"/>
            </a:xfrm>
            <a:prstGeom prst="rect">
              <a:avLst/>
            </a:prstGeom>
            <a:ln>
              <a:noFill/>
            </a:ln>
          </p:spPr>
          <p:txBody>
            <a:bodyPr vert="horz" lIns="0" tIns="0" rIns="0" bIns="0" rtlCol="0">
              <a:noAutofit/>
            </a:bodyPr>
            <a:lstStyle/>
            <a:p>
              <a:pPr>
                <a:lnSpc>
                  <a:spcPct val="107000"/>
                </a:lnSpc>
                <a:spcAft>
                  <a:spcPts val="800"/>
                </a:spcAft>
              </a:pPr>
              <a:r>
                <a:rPr lang="zh-CN" sz="125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教务部</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42"/>
            <p:cNvSpPr/>
            <p:nvPr/>
          </p:nvSpPr>
          <p:spPr>
            <a:xfrm>
              <a:off x="3441961" y="539099"/>
              <a:ext cx="836526"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课程安排</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3"/>
            <p:cNvSpPr/>
            <p:nvPr/>
          </p:nvSpPr>
          <p:spPr>
            <a:xfrm>
              <a:off x="3422907" y="48369"/>
              <a:ext cx="838033"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注册请求</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Shape 145"/>
            <p:cNvSpPr/>
            <p:nvPr/>
          </p:nvSpPr>
          <p:spPr>
            <a:xfrm>
              <a:off x="83826" y="2429256"/>
              <a:ext cx="742950" cy="743712"/>
            </a:xfrm>
            <a:custGeom>
              <a:avLst/>
              <a:gdLst/>
              <a:ahLst/>
              <a:cxnLst/>
              <a:rect l="0" t="0" r="0" b="0"/>
              <a:pathLst>
                <a:path w="742950" h="743712">
                  <a:moveTo>
                    <a:pt x="371094" y="0"/>
                  </a:moveTo>
                  <a:cubicBezTo>
                    <a:pt x="166116" y="0"/>
                    <a:pt x="0" y="166878"/>
                    <a:pt x="0" y="371856"/>
                  </a:cubicBezTo>
                  <a:cubicBezTo>
                    <a:pt x="0" y="576834"/>
                    <a:pt x="166116" y="743712"/>
                    <a:pt x="371094" y="743712"/>
                  </a:cubicBezTo>
                  <a:cubicBezTo>
                    <a:pt x="576834" y="743712"/>
                    <a:pt x="742950" y="576834"/>
                    <a:pt x="742950" y="371856"/>
                  </a:cubicBezTo>
                  <a:cubicBezTo>
                    <a:pt x="742950" y="166878"/>
                    <a:pt x="576834" y="0"/>
                    <a:pt x="371094" y="0"/>
                  </a:cubicBez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Rectangle 12357"/>
            <p:cNvSpPr/>
            <p:nvPr/>
          </p:nvSpPr>
          <p:spPr>
            <a:xfrm>
              <a:off x="390144" y="2624374"/>
              <a:ext cx="116475" cy="23362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2358"/>
            <p:cNvSpPr/>
            <p:nvPr/>
          </p:nvSpPr>
          <p:spPr>
            <a:xfrm>
              <a:off x="478514" y="2624374"/>
              <a:ext cx="58186" cy="233628"/>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Arial" panose="020B060402020202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47"/>
            <p:cNvSpPr/>
            <p:nvPr/>
          </p:nvSpPr>
          <p:spPr>
            <a:xfrm>
              <a:off x="142497" y="2828921"/>
              <a:ext cx="837782"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安排课表</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Shape 149"/>
            <p:cNvSpPr/>
            <p:nvPr/>
          </p:nvSpPr>
          <p:spPr>
            <a:xfrm>
              <a:off x="2513845" y="0"/>
              <a:ext cx="742950" cy="743712"/>
            </a:xfrm>
            <a:custGeom>
              <a:avLst/>
              <a:gdLst/>
              <a:ahLst/>
              <a:cxnLst/>
              <a:rect l="0" t="0" r="0" b="0"/>
              <a:pathLst>
                <a:path w="742950" h="743712">
                  <a:moveTo>
                    <a:pt x="371094" y="0"/>
                  </a:moveTo>
                  <a:cubicBezTo>
                    <a:pt x="166116" y="0"/>
                    <a:pt x="0" y="166878"/>
                    <a:pt x="0" y="371856"/>
                  </a:cubicBezTo>
                  <a:cubicBezTo>
                    <a:pt x="0" y="576834"/>
                    <a:pt x="166116" y="743712"/>
                    <a:pt x="371094" y="743712"/>
                  </a:cubicBezTo>
                  <a:cubicBezTo>
                    <a:pt x="576834" y="743712"/>
                    <a:pt x="742950" y="576834"/>
                    <a:pt x="742950" y="371856"/>
                  </a:cubicBezTo>
                  <a:cubicBezTo>
                    <a:pt x="742950" y="166878"/>
                    <a:pt x="576834" y="0"/>
                    <a:pt x="371094" y="0"/>
                  </a:cubicBez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Rectangle 12355"/>
            <p:cNvSpPr/>
            <p:nvPr/>
          </p:nvSpPr>
          <p:spPr>
            <a:xfrm>
              <a:off x="2820924" y="194356"/>
              <a:ext cx="116475" cy="23362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Rectangle 12356"/>
            <p:cNvSpPr/>
            <p:nvPr/>
          </p:nvSpPr>
          <p:spPr>
            <a:xfrm>
              <a:off x="2908538" y="194356"/>
              <a:ext cx="58187" cy="233628"/>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Arial" panose="020B060402020202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Rectangle 151"/>
            <p:cNvSpPr/>
            <p:nvPr/>
          </p:nvSpPr>
          <p:spPr>
            <a:xfrm>
              <a:off x="2573278" y="398903"/>
              <a:ext cx="836526"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学生注册</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153"/>
            <p:cNvSpPr/>
            <p:nvPr/>
          </p:nvSpPr>
          <p:spPr>
            <a:xfrm>
              <a:off x="2513844" y="2429256"/>
              <a:ext cx="742950" cy="743712"/>
            </a:xfrm>
            <a:custGeom>
              <a:avLst/>
              <a:gdLst/>
              <a:ahLst/>
              <a:cxnLst/>
              <a:rect l="0" t="0" r="0" b="0"/>
              <a:pathLst>
                <a:path w="742950" h="743712">
                  <a:moveTo>
                    <a:pt x="371094" y="0"/>
                  </a:moveTo>
                  <a:cubicBezTo>
                    <a:pt x="166116" y="0"/>
                    <a:pt x="0" y="166878"/>
                    <a:pt x="0" y="371856"/>
                  </a:cubicBezTo>
                  <a:cubicBezTo>
                    <a:pt x="0" y="576834"/>
                    <a:pt x="166116" y="743712"/>
                    <a:pt x="371094" y="743712"/>
                  </a:cubicBezTo>
                  <a:cubicBezTo>
                    <a:pt x="576834" y="743712"/>
                    <a:pt x="742950" y="576834"/>
                    <a:pt x="742950" y="371856"/>
                  </a:cubicBezTo>
                  <a:cubicBezTo>
                    <a:pt x="742950" y="166878"/>
                    <a:pt x="576834" y="0"/>
                    <a:pt x="371094" y="0"/>
                  </a:cubicBez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Rectangle 154"/>
            <p:cNvSpPr/>
            <p:nvPr/>
          </p:nvSpPr>
          <p:spPr>
            <a:xfrm>
              <a:off x="2841498" y="2529886"/>
              <a:ext cx="116475" cy="23362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3</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angle 155"/>
            <p:cNvSpPr/>
            <p:nvPr/>
          </p:nvSpPr>
          <p:spPr>
            <a:xfrm>
              <a:off x="2573270" y="2734433"/>
              <a:ext cx="836526"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产生班级</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Rectangle 156"/>
            <p:cNvSpPr/>
            <p:nvPr/>
          </p:nvSpPr>
          <p:spPr>
            <a:xfrm>
              <a:off x="2727949" y="2923409"/>
              <a:ext cx="419216"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列表</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Shape 157"/>
            <p:cNvSpPr/>
            <p:nvPr/>
          </p:nvSpPr>
          <p:spPr>
            <a:xfrm>
              <a:off x="429012" y="1531620"/>
              <a:ext cx="52578" cy="897636"/>
            </a:xfrm>
            <a:custGeom>
              <a:avLst/>
              <a:gdLst/>
              <a:ahLst/>
              <a:cxnLst/>
              <a:rect l="0" t="0" r="0" b="0"/>
              <a:pathLst>
                <a:path w="52578" h="897636">
                  <a:moveTo>
                    <a:pt x="25908" y="0"/>
                  </a:moveTo>
                  <a:cubicBezTo>
                    <a:pt x="28956" y="0"/>
                    <a:pt x="30480" y="2286"/>
                    <a:pt x="30480" y="4572"/>
                  </a:cubicBezTo>
                  <a:lnTo>
                    <a:pt x="30480" y="845058"/>
                  </a:lnTo>
                  <a:lnTo>
                    <a:pt x="52578" y="845058"/>
                  </a:lnTo>
                  <a:lnTo>
                    <a:pt x="25908" y="897636"/>
                  </a:lnTo>
                  <a:lnTo>
                    <a:pt x="0" y="845058"/>
                  </a:lnTo>
                  <a:lnTo>
                    <a:pt x="22098" y="845058"/>
                  </a:lnTo>
                  <a:lnTo>
                    <a:pt x="22098" y="4572"/>
                  </a:lnTo>
                  <a:cubicBezTo>
                    <a:pt x="22098" y="2286"/>
                    <a:pt x="23622" y="0"/>
                    <a:pt x="25908"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 name="Rectangle 158"/>
            <p:cNvSpPr/>
            <p:nvPr/>
          </p:nvSpPr>
          <p:spPr>
            <a:xfrm>
              <a:off x="3389376" y="2583550"/>
              <a:ext cx="838033"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班级列表</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159"/>
            <p:cNvSpPr/>
            <p:nvPr/>
          </p:nvSpPr>
          <p:spPr>
            <a:xfrm>
              <a:off x="1174248" y="2628138"/>
              <a:ext cx="992124" cy="0"/>
            </a:xfrm>
            <a:custGeom>
              <a:avLst/>
              <a:gdLst/>
              <a:ahLst/>
              <a:cxnLst/>
              <a:rect l="0" t="0" r="0" b="0"/>
              <a:pathLst>
                <a:path w="992124">
                  <a:moveTo>
                    <a:pt x="0" y="0"/>
                  </a:moveTo>
                  <a:lnTo>
                    <a:pt x="992124" y="0"/>
                  </a:lnTo>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160"/>
            <p:cNvSpPr/>
            <p:nvPr/>
          </p:nvSpPr>
          <p:spPr>
            <a:xfrm>
              <a:off x="1174248" y="2974848"/>
              <a:ext cx="992124" cy="0"/>
            </a:xfrm>
            <a:custGeom>
              <a:avLst/>
              <a:gdLst/>
              <a:ahLst/>
              <a:cxnLst/>
              <a:rect l="0" t="0" r="0" b="0"/>
              <a:pathLst>
                <a:path w="992124">
                  <a:moveTo>
                    <a:pt x="0" y="0"/>
                  </a:moveTo>
                  <a:lnTo>
                    <a:pt x="992124" y="0"/>
                  </a:lnTo>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Rectangle 162"/>
            <p:cNvSpPr/>
            <p:nvPr/>
          </p:nvSpPr>
          <p:spPr>
            <a:xfrm>
              <a:off x="1277874" y="2734425"/>
              <a:ext cx="1047735"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提供的课程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163"/>
            <p:cNvSpPr/>
            <p:nvPr/>
          </p:nvSpPr>
          <p:spPr>
            <a:xfrm>
              <a:off x="1819662" y="1388364"/>
              <a:ext cx="991362" cy="0"/>
            </a:xfrm>
            <a:custGeom>
              <a:avLst/>
              <a:gdLst/>
              <a:ahLst/>
              <a:cxnLst/>
              <a:rect l="0" t="0" r="0" b="0"/>
              <a:pathLst>
                <a:path w="991362">
                  <a:moveTo>
                    <a:pt x="0" y="0"/>
                  </a:moveTo>
                  <a:lnTo>
                    <a:pt x="991362" y="0"/>
                  </a:lnTo>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164"/>
            <p:cNvSpPr/>
            <p:nvPr/>
          </p:nvSpPr>
          <p:spPr>
            <a:xfrm>
              <a:off x="1819662" y="1735074"/>
              <a:ext cx="991362" cy="0"/>
            </a:xfrm>
            <a:custGeom>
              <a:avLst/>
              <a:gdLst/>
              <a:ahLst/>
              <a:cxnLst/>
              <a:rect l="0" t="0" r="0" b="0"/>
              <a:pathLst>
                <a:path w="991362">
                  <a:moveTo>
                    <a:pt x="0" y="0"/>
                  </a:moveTo>
                  <a:lnTo>
                    <a:pt x="991362" y="0"/>
                  </a:lnTo>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Rectangle 165"/>
            <p:cNvSpPr/>
            <p:nvPr/>
          </p:nvSpPr>
          <p:spPr>
            <a:xfrm>
              <a:off x="1922526" y="1494651"/>
              <a:ext cx="1046563"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学生信息库</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166"/>
            <p:cNvSpPr/>
            <p:nvPr/>
          </p:nvSpPr>
          <p:spPr>
            <a:xfrm>
              <a:off x="3000000" y="1388364"/>
              <a:ext cx="991362" cy="0"/>
            </a:xfrm>
            <a:custGeom>
              <a:avLst/>
              <a:gdLst/>
              <a:ahLst/>
              <a:cxnLst/>
              <a:rect l="0" t="0" r="0" b="0"/>
              <a:pathLst>
                <a:path w="991362">
                  <a:moveTo>
                    <a:pt x="0" y="0"/>
                  </a:moveTo>
                  <a:lnTo>
                    <a:pt x="991362" y="0"/>
                  </a:lnTo>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167"/>
            <p:cNvSpPr/>
            <p:nvPr/>
          </p:nvSpPr>
          <p:spPr>
            <a:xfrm>
              <a:off x="3000000" y="1735074"/>
              <a:ext cx="991362" cy="0"/>
            </a:xfrm>
            <a:custGeom>
              <a:avLst/>
              <a:gdLst/>
              <a:ahLst/>
              <a:cxnLst/>
              <a:rect l="0" t="0" r="0" b="0"/>
              <a:pathLst>
                <a:path w="991362">
                  <a:moveTo>
                    <a:pt x="0" y="0"/>
                  </a:moveTo>
                  <a:lnTo>
                    <a:pt x="991362" y="0"/>
                  </a:lnTo>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Rectangle 168"/>
            <p:cNvSpPr/>
            <p:nvPr/>
          </p:nvSpPr>
          <p:spPr>
            <a:xfrm>
              <a:off x="3024378" y="1494651"/>
              <a:ext cx="1255008"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课程注册信息</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169"/>
            <p:cNvSpPr/>
            <p:nvPr/>
          </p:nvSpPr>
          <p:spPr>
            <a:xfrm>
              <a:off x="871734" y="2775204"/>
              <a:ext cx="302514" cy="51816"/>
            </a:xfrm>
            <a:custGeom>
              <a:avLst/>
              <a:gdLst/>
              <a:ahLst/>
              <a:cxnLst/>
              <a:rect l="0" t="0" r="0" b="0"/>
              <a:pathLst>
                <a:path w="302514" h="51816">
                  <a:moveTo>
                    <a:pt x="249936" y="0"/>
                  </a:moveTo>
                  <a:lnTo>
                    <a:pt x="302514" y="25908"/>
                  </a:lnTo>
                  <a:lnTo>
                    <a:pt x="249936" y="51816"/>
                  </a:lnTo>
                  <a:lnTo>
                    <a:pt x="249936" y="30480"/>
                  </a:lnTo>
                  <a:lnTo>
                    <a:pt x="4572" y="30480"/>
                  </a:lnTo>
                  <a:cubicBezTo>
                    <a:pt x="2286" y="30480"/>
                    <a:pt x="0" y="28194"/>
                    <a:pt x="0" y="25908"/>
                  </a:cubicBezTo>
                  <a:cubicBezTo>
                    <a:pt x="0" y="23622"/>
                    <a:pt x="2286" y="21336"/>
                    <a:pt x="4572" y="21336"/>
                  </a:cubicBezTo>
                  <a:lnTo>
                    <a:pt x="249936" y="21336"/>
                  </a:lnTo>
                  <a:lnTo>
                    <a:pt x="249936"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 name="Shape 170"/>
            <p:cNvSpPr/>
            <p:nvPr/>
          </p:nvSpPr>
          <p:spPr>
            <a:xfrm>
              <a:off x="2161800" y="2775204"/>
              <a:ext cx="352044" cy="51816"/>
            </a:xfrm>
            <a:custGeom>
              <a:avLst/>
              <a:gdLst/>
              <a:ahLst/>
              <a:cxnLst/>
              <a:rect l="0" t="0" r="0" b="0"/>
              <a:pathLst>
                <a:path w="352044" h="51816">
                  <a:moveTo>
                    <a:pt x="299466" y="0"/>
                  </a:moveTo>
                  <a:lnTo>
                    <a:pt x="352044" y="25908"/>
                  </a:lnTo>
                  <a:lnTo>
                    <a:pt x="299466" y="51816"/>
                  </a:lnTo>
                  <a:lnTo>
                    <a:pt x="299466" y="30480"/>
                  </a:lnTo>
                  <a:lnTo>
                    <a:pt x="4572" y="30480"/>
                  </a:lnTo>
                  <a:cubicBezTo>
                    <a:pt x="1524" y="30480"/>
                    <a:pt x="0" y="28194"/>
                    <a:pt x="0" y="25908"/>
                  </a:cubicBezTo>
                  <a:cubicBezTo>
                    <a:pt x="0" y="23622"/>
                    <a:pt x="1524" y="21336"/>
                    <a:pt x="4572" y="21336"/>
                  </a:cubicBezTo>
                  <a:lnTo>
                    <a:pt x="299466" y="21336"/>
                  </a:lnTo>
                  <a:lnTo>
                    <a:pt x="299466"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1" name="Shape 171"/>
            <p:cNvSpPr/>
            <p:nvPr/>
          </p:nvSpPr>
          <p:spPr>
            <a:xfrm>
              <a:off x="3252223" y="2775204"/>
              <a:ext cx="897636" cy="51816"/>
            </a:xfrm>
            <a:custGeom>
              <a:avLst/>
              <a:gdLst/>
              <a:ahLst/>
              <a:cxnLst/>
              <a:rect l="0" t="0" r="0" b="0"/>
              <a:pathLst>
                <a:path w="897636" h="51816">
                  <a:moveTo>
                    <a:pt x="845058" y="0"/>
                  </a:moveTo>
                  <a:lnTo>
                    <a:pt x="897636" y="25908"/>
                  </a:lnTo>
                  <a:lnTo>
                    <a:pt x="845058" y="51816"/>
                  </a:lnTo>
                  <a:lnTo>
                    <a:pt x="845058" y="30480"/>
                  </a:lnTo>
                  <a:lnTo>
                    <a:pt x="4572" y="30480"/>
                  </a:lnTo>
                  <a:cubicBezTo>
                    <a:pt x="2286" y="30480"/>
                    <a:pt x="0" y="28194"/>
                    <a:pt x="0" y="25908"/>
                  </a:cubicBezTo>
                  <a:cubicBezTo>
                    <a:pt x="0" y="23622"/>
                    <a:pt x="2286" y="21336"/>
                    <a:pt x="4572" y="21336"/>
                  </a:cubicBezTo>
                  <a:lnTo>
                    <a:pt x="845058" y="21336"/>
                  </a:lnTo>
                  <a:lnTo>
                    <a:pt x="84505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2" name="Shape 172"/>
            <p:cNvSpPr/>
            <p:nvPr/>
          </p:nvSpPr>
          <p:spPr>
            <a:xfrm>
              <a:off x="3256795" y="251460"/>
              <a:ext cx="897636" cy="52578"/>
            </a:xfrm>
            <a:custGeom>
              <a:avLst/>
              <a:gdLst/>
              <a:ahLst/>
              <a:cxnLst/>
              <a:rect l="0" t="0" r="0" b="0"/>
              <a:pathLst>
                <a:path w="897636" h="52578">
                  <a:moveTo>
                    <a:pt x="52578" y="0"/>
                  </a:moveTo>
                  <a:lnTo>
                    <a:pt x="52578" y="22098"/>
                  </a:lnTo>
                  <a:lnTo>
                    <a:pt x="893064" y="22098"/>
                  </a:lnTo>
                  <a:cubicBezTo>
                    <a:pt x="895350" y="22098"/>
                    <a:pt x="897636" y="23622"/>
                    <a:pt x="897636" y="26670"/>
                  </a:cubicBezTo>
                  <a:cubicBezTo>
                    <a:pt x="897636" y="28956"/>
                    <a:pt x="895350" y="30480"/>
                    <a:pt x="893064" y="30480"/>
                  </a:cubicBezTo>
                  <a:lnTo>
                    <a:pt x="52578" y="30480"/>
                  </a:lnTo>
                  <a:lnTo>
                    <a:pt x="52578" y="52578"/>
                  </a:lnTo>
                  <a:lnTo>
                    <a:pt x="0" y="26670"/>
                  </a:lnTo>
                  <a:lnTo>
                    <a:pt x="5257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3" name="Shape 173"/>
            <p:cNvSpPr/>
            <p:nvPr/>
          </p:nvSpPr>
          <p:spPr>
            <a:xfrm>
              <a:off x="3252223" y="450342"/>
              <a:ext cx="897636" cy="52578"/>
            </a:xfrm>
            <a:custGeom>
              <a:avLst/>
              <a:gdLst/>
              <a:ahLst/>
              <a:cxnLst/>
              <a:rect l="0" t="0" r="0" b="0"/>
              <a:pathLst>
                <a:path w="897636" h="52578">
                  <a:moveTo>
                    <a:pt x="845058" y="0"/>
                  </a:moveTo>
                  <a:lnTo>
                    <a:pt x="897636" y="26670"/>
                  </a:lnTo>
                  <a:lnTo>
                    <a:pt x="845058" y="52578"/>
                  </a:lnTo>
                  <a:lnTo>
                    <a:pt x="845058" y="30480"/>
                  </a:lnTo>
                  <a:lnTo>
                    <a:pt x="4572" y="30480"/>
                  </a:lnTo>
                  <a:cubicBezTo>
                    <a:pt x="2286" y="30480"/>
                    <a:pt x="0" y="28956"/>
                    <a:pt x="0" y="26670"/>
                  </a:cubicBezTo>
                  <a:cubicBezTo>
                    <a:pt x="0" y="24384"/>
                    <a:pt x="2286" y="22098"/>
                    <a:pt x="4572" y="22098"/>
                  </a:cubicBezTo>
                  <a:lnTo>
                    <a:pt x="845058" y="22098"/>
                  </a:lnTo>
                  <a:lnTo>
                    <a:pt x="84505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4" name="Shape 174"/>
            <p:cNvSpPr/>
            <p:nvPr/>
          </p:nvSpPr>
          <p:spPr>
            <a:xfrm>
              <a:off x="2309629" y="694182"/>
              <a:ext cx="401574" cy="699516"/>
            </a:xfrm>
            <a:custGeom>
              <a:avLst/>
              <a:gdLst/>
              <a:ahLst/>
              <a:cxnLst/>
              <a:rect l="0" t="0" r="0" b="0"/>
              <a:pathLst>
                <a:path w="401574" h="699516">
                  <a:moveTo>
                    <a:pt x="401574" y="0"/>
                  </a:moveTo>
                  <a:lnTo>
                    <a:pt x="398526" y="58674"/>
                  </a:lnTo>
                  <a:lnTo>
                    <a:pt x="379695" y="48003"/>
                  </a:lnTo>
                  <a:lnTo>
                    <a:pt x="9144" y="696468"/>
                  </a:lnTo>
                  <a:cubicBezTo>
                    <a:pt x="7620" y="698754"/>
                    <a:pt x="5334" y="699516"/>
                    <a:pt x="3048" y="697992"/>
                  </a:cubicBezTo>
                  <a:cubicBezTo>
                    <a:pt x="762" y="697230"/>
                    <a:pt x="0" y="694182"/>
                    <a:pt x="1524" y="691896"/>
                  </a:cubicBezTo>
                  <a:lnTo>
                    <a:pt x="371966" y="43623"/>
                  </a:lnTo>
                  <a:lnTo>
                    <a:pt x="352806" y="32766"/>
                  </a:lnTo>
                  <a:lnTo>
                    <a:pt x="401574"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5" name="Shape 175"/>
            <p:cNvSpPr/>
            <p:nvPr/>
          </p:nvSpPr>
          <p:spPr>
            <a:xfrm>
              <a:off x="2309628" y="1730502"/>
              <a:ext cx="354330" cy="748284"/>
            </a:xfrm>
            <a:custGeom>
              <a:avLst/>
              <a:gdLst/>
              <a:ahLst/>
              <a:cxnLst/>
              <a:rect l="0" t="0" r="0" b="0"/>
              <a:pathLst>
                <a:path w="354330" h="748284">
                  <a:moveTo>
                    <a:pt x="3048" y="762"/>
                  </a:moveTo>
                  <a:cubicBezTo>
                    <a:pt x="5334" y="0"/>
                    <a:pt x="7620" y="762"/>
                    <a:pt x="9144" y="3048"/>
                  </a:cubicBezTo>
                  <a:lnTo>
                    <a:pt x="334709" y="698642"/>
                  </a:lnTo>
                  <a:lnTo>
                    <a:pt x="354330" y="689610"/>
                  </a:lnTo>
                  <a:lnTo>
                    <a:pt x="352806" y="748284"/>
                  </a:lnTo>
                  <a:lnTo>
                    <a:pt x="306324" y="711708"/>
                  </a:lnTo>
                  <a:lnTo>
                    <a:pt x="326346" y="702491"/>
                  </a:lnTo>
                  <a:lnTo>
                    <a:pt x="762" y="6858"/>
                  </a:lnTo>
                  <a:cubicBezTo>
                    <a:pt x="0" y="4572"/>
                    <a:pt x="762" y="1524"/>
                    <a:pt x="3048" y="762"/>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6" name="Shape 176"/>
            <p:cNvSpPr/>
            <p:nvPr/>
          </p:nvSpPr>
          <p:spPr>
            <a:xfrm>
              <a:off x="3096013" y="689610"/>
              <a:ext cx="409194" cy="698754"/>
            </a:xfrm>
            <a:custGeom>
              <a:avLst/>
              <a:gdLst/>
              <a:ahLst/>
              <a:cxnLst/>
              <a:rect l="0" t="0" r="0" b="0"/>
              <a:pathLst>
                <a:path w="409194" h="698754">
                  <a:moveTo>
                    <a:pt x="2286" y="762"/>
                  </a:moveTo>
                  <a:cubicBezTo>
                    <a:pt x="4572" y="0"/>
                    <a:pt x="6858" y="762"/>
                    <a:pt x="8382" y="2286"/>
                  </a:cubicBezTo>
                  <a:lnTo>
                    <a:pt x="386296" y="651215"/>
                  </a:lnTo>
                  <a:lnTo>
                    <a:pt x="405384" y="640080"/>
                  </a:lnTo>
                  <a:lnTo>
                    <a:pt x="409194" y="698754"/>
                  </a:lnTo>
                  <a:lnTo>
                    <a:pt x="359664" y="666750"/>
                  </a:lnTo>
                  <a:lnTo>
                    <a:pt x="378621" y="655692"/>
                  </a:lnTo>
                  <a:lnTo>
                    <a:pt x="762" y="6858"/>
                  </a:lnTo>
                  <a:cubicBezTo>
                    <a:pt x="0" y="4572"/>
                    <a:pt x="0" y="2286"/>
                    <a:pt x="2286" y="762"/>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7" name="Shape 177"/>
            <p:cNvSpPr/>
            <p:nvPr/>
          </p:nvSpPr>
          <p:spPr>
            <a:xfrm>
              <a:off x="3108204" y="1730502"/>
              <a:ext cx="401574" cy="748284"/>
            </a:xfrm>
            <a:custGeom>
              <a:avLst/>
              <a:gdLst/>
              <a:ahLst/>
              <a:cxnLst/>
              <a:rect l="0" t="0" r="0" b="0"/>
              <a:pathLst>
                <a:path w="401574" h="748284">
                  <a:moveTo>
                    <a:pt x="399288" y="762"/>
                  </a:moveTo>
                  <a:cubicBezTo>
                    <a:pt x="400812" y="2286"/>
                    <a:pt x="401574" y="4572"/>
                    <a:pt x="400812" y="6858"/>
                  </a:cubicBezTo>
                  <a:lnTo>
                    <a:pt x="28600" y="703814"/>
                  </a:lnTo>
                  <a:lnTo>
                    <a:pt x="48006" y="713994"/>
                  </a:lnTo>
                  <a:lnTo>
                    <a:pt x="0" y="748284"/>
                  </a:lnTo>
                  <a:lnTo>
                    <a:pt x="1524" y="689610"/>
                  </a:lnTo>
                  <a:lnTo>
                    <a:pt x="20740" y="699691"/>
                  </a:lnTo>
                  <a:lnTo>
                    <a:pt x="393192" y="2286"/>
                  </a:lnTo>
                  <a:cubicBezTo>
                    <a:pt x="393954" y="762"/>
                    <a:pt x="397002" y="0"/>
                    <a:pt x="399288" y="762"/>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8" name="Shape 178"/>
            <p:cNvSpPr/>
            <p:nvPr/>
          </p:nvSpPr>
          <p:spPr>
            <a:xfrm>
              <a:off x="1616208" y="495300"/>
              <a:ext cx="897636" cy="2137410"/>
            </a:xfrm>
            <a:custGeom>
              <a:avLst/>
              <a:gdLst/>
              <a:ahLst/>
              <a:cxnLst/>
              <a:rect l="0" t="0" r="0" b="0"/>
              <a:pathLst>
                <a:path w="897636" h="2137410">
                  <a:moveTo>
                    <a:pt x="897636" y="0"/>
                  </a:moveTo>
                  <a:lnTo>
                    <a:pt x="867918" y="51054"/>
                  </a:lnTo>
                  <a:lnTo>
                    <a:pt x="855956" y="33112"/>
                  </a:lnTo>
                  <a:lnTo>
                    <a:pt x="8382" y="597156"/>
                  </a:lnTo>
                  <a:lnTo>
                    <a:pt x="8382" y="2132838"/>
                  </a:lnTo>
                  <a:cubicBezTo>
                    <a:pt x="8382" y="2135124"/>
                    <a:pt x="6858" y="2137410"/>
                    <a:pt x="4572" y="2137410"/>
                  </a:cubicBezTo>
                  <a:cubicBezTo>
                    <a:pt x="1524" y="2137410"/>
                    <a:pt x="0" y="2135124"/>
                    <a:pt x="0" y="2132838"/>
                  </a:cubicBezTo>
                  <a:lnTo>
                    <a:pt x="0" y="595122"/>
                  </a:lnTo>
                  <a:cubicBezTo>
                    <a:pt x="0" y="593598"/>
                    <a:pt x="762" y="592074"/>
                    <a:pt x="1524" y="591312"/>
                  </a:cubicBezTo>
                  <a:lnTo>
                    <a:pt x="851034" y="25728"/>
                  </a:lnTo>
                  <a:lnTo>
                    <a:pt x="838962" y="7620"/>
                  </a:lnTo>
                  <a:lnTo>
                    <a:pt x="897636"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9" name="Rectangle 180"/>
            <p:cNvSpPr/>
            <p:nvPr/>
          </p:nvSpPr>
          <p:spPr>
            <a:xfrm>
              <a:off x="0" y="1893178"/>
              <a:ext cx="1256684" cy="209344"/>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课程安排数据</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513829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结构化分析方法</a:t>
            </a:r>
            <a:r>
              <a:rPr lang="zh-CN" altLang="en-US" dirty="0"/>
              <a:t>的缺陷</a:t>
            </a:r>
          </a:p>
        </p:txBody>
      </p:sp>
      <p:sp>
        <p:nvSpPr>
          <p:cNvPr id="3" name="内容占位符 2"/>
          <p:cNvSpPr>
            <a:spLocks noGrp="1"/>
          </p:cNvSpPr>
          <p:nvPr>
            <p:ph idx="1"/>
          </p:nvPr>
        </p:nvSpPr>
        <p:spPr/>
        <p:txBody>
          <a:bodyPr/>
          <a:lstStyle/>
          <a:p>
            <a:r>
              <a:rPr lang="zh-CN" altLang="zh-CN" dirty="0"/>
              <a:t>非常容易混淆需求和设计的界限，这样的表述实际上已经包含了部分的</a:t>
            </a:r>
            <a:r>
              <a:rPr lang="zh-CN" altLang="zh-CN" dirty="0" smtClean="0"/>
              <a:t>设计</a:t>
            </a:r>
            <a:r>
              <a:rPr lang="zh-CN" altLang="zh-CN" dirty="0"/>
              <a:t>在内。由此常常导致这样的迷惑：系统需求应该详细到何种程度？</a:t>
            </a:r>
          </a:p>
          <a:p>
            <a:r>
              <a:rPr lang="zh-CN" altLang="zh-CN" dirty="0"/>
              <a:t>分割了各项系统功能的应用环境，从各项功能项入手，很难了解到这些</a:t>
            </a:r>
            <a:r>
              <a:rPr lang="zh-CN" altLang="zh-CN" dirty="0" smtClean="0"/>
              <a:t>功能</a:t>
            </a:r>
            <a:r>
              <a:rPr lang="zh-CN" altLang="zh-CN" dirty="0"/>
              <a:t>项是如何相互关联来实现一个完成的系统服务的。</a:t>
            </a:r>
            <a:endParaRPr lang="zh-CN" altLang="en-US" dirty="0"/>
          </a:p>
        </p:txBody>
      </p:sp>
    </p:spTree>
    <p:extLst>
      <p:ext uri="{BB962C8B-B14F-4D97-AF65-F5344CB8AC3E}">
        <p14:creationId xmlns:p14="http://schemas.microsoft.com/office/powerpoint/2010/main" val="20947137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grpSp>
        <p:nvGrpSpPr>
          <p:cNvPr id="4" name="Group 12906"/>
          <p:cNvGrpSpPr/>
          <p:nvPr/>
        </p:nvGrpSpPr>
        <p:grpSpPr>
          <a:xfrm>
            <a:off x="2795460" y="1626556"/>
            <a:ext cx="7182182" cy="4170052"/>
            <a:chOff x="673618" y="1027843"/>
            <a:chExt cx="7182297" cy="4170427"/>
          </a:xfrm>
        </p:grpSpPr>
        <p:sp>
          <p:nvSpPr>
            <p:cNvPr id="10" name="Shape 238"/>
            <p:cNvSpPr/>
            <p:nvPr/>
          </p:nvSpPr>
          <p:spPr>
            <a:xfrm>
              <a:off x="673618" y="1027843"/>
              <a:ext cx="6912102" cy="4170427"/>
            </a:xfrm>
            <a:custGeom>
              <a:avLst/>
              <a:gdLst/>
              <a:ahLst/>
              <a:cxnLst/>
              <a:rect l="0" t="0" r="0" b="0"/>
              <a:pathLst>
                <a:path w="6912102" h="4170427">
                  <a:moveTo>
                    <a:pt x="0" y="0"/>
                  </a:moveTo>
                  <a:lnTo>
                    <a:pt x="6912102" y="0"/>
                  </a:lnTo>
                  <a:lnTo>
                    <a:pt x="6912102" y="4170427"/>
                  </a:lnTo>
                  <a:lnTo>
                    <a:pt x="5871949" y="4170427"/>
                  </a:lnTo>
                  <a:lnTo>
                    <a:pt x="0" y="4170426"/>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1" name="Shape 239"/>
            <p:cNvSpPr/>
            <p:nvPr/>
          </p:nvSpPr>
          <p:spPr>
            <a:xfrm>
              <a:off x="2426970" y="1128522"/>
              <a:ext cx="1527048" cy="557784"/>
            </a:xfrm>
            <a:custGeom>
              <a:avLst/>
              <a:gdLst/>
              <a:ahLst/>
              <a:cxnLst/>
              <a:rect l="0" t="0" r="0" b="0"/>
              <a:pathLst>
                <a:path w="1527048" h="557784">
                  <a:moveTo>
                    <a:pt x="763524" y="0"/>
                  </a:moveTo>
                  <a:cubicBezTo>
                    <a:pt x="1184910" y="0"/>
                    <a:pt x="1527048" y="124968"/>
                    <a:pt x="1527048" y="278892"/>
                  </a:cubicBezTo>
                  <a:cubicBezTo>
                    <a:pt x="1527048" y="432816"/>
                    <a:pt x="1184910" y="557784"/>
                    <a:pt x="763524" y="557784"/>
                  </a:cubicBezTo>
                  <a:cubicBezTo>
                    <a:pt x="341376" y="557784"/>
                    <a:pt x="0" y="432816"/>
                    <a:pt x="0" y="278892"/>
                  </a:cubicBezTo>
                  <a:cubicBezTo>
                    <a:pt x="0" y="124968"/>
                    <a:pt x="341376" y="0"/>
                    <a:pt x="763524" y="0"/>
                  </a:cubicBezTo>
                  <a:close/>
                </a:path>
              </a:pathLst>
            </a:custGeom>
            <a:ln w="0" cap="flat">
              <a:miter lim="127000"/>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12" name="Shape 240"/>
            <p:cNvSpPr/>
            <p:nvPr/>
          </p:nvSpPr>
          <p:spPr>
            <a:xfrm>
              <a:off x="2426970" y="1128522"/>
              <a:ext cx="1527048" cy="557784"/>
            </a:xfrm>
            <a:custGeom>
              <a:avLst/>
              <a:gdLst/>
              <a:ahLst/>
              <a:cxnLst/>
              <a:rect l="0" t="0" r="0" b="0"/>
              <a:pathLst>
                <a:path w="1527048" h="557784">
                  <a:moveTo>
                    <a:pt x="763524" y="0"/>
                  </a:moveTo>
                  <a:cubicBezTo>
                    <a:pt x="341376" y="0"/>
                    <a:pt x="0" y="124968"/>
                    <a:pt x="0" y="278892"/>
                  </a:cubicBezTo>
                  <a:cubicBezTo>
                    <a:pt x="0" y="432816"/>
                    <a:pt x="341376" y="557784"/>
                    <a:pt x="763524" y="557784"/>
                  </a:cubicBezTo>
                  <a:cubicBezTo>
                    <a:pt x="1184910" y="557784"/>
                    <a:pt x="1527048" y="432816"/>
                    <a:pt x="1527048" y="278892"/>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3" name="Rectangle 241"/>
            <p:cNvSpPr/>
            <p:nvPr/>
          </p:nvSpPr>
          <p:spPr>
            <a:xfrm>
              <a:off x="2871210" y="1339144"/>
              <a:ext cx="899918"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查看报告</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242"/>
            <p:cNvSpPr/>
            <p:nvPr/>
          </p:nvSpPr>
          <p:spPr>
            <a:xfrm>
              <a:off x="1216139" y="2537016"/>
              <a:ext cx="449926"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学生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243"/>
            <p:cNvSpPr/>
            <p:nvPr/>
          </p:nvSpPr>
          <p:spPr>
            <a:xfrm>
              <a:off x="1286256" y="1736598"/>
              <a:ext cx="241554" cy="241554"/>
            </a:xfrm>
            <a:custGeom>
              <a:avLst/>
              <a:gdLst/>
              <a:ahLst/>
              <a:cxnLst/>
              <a:rect l="0" t="0" r="0" b="0"/>
              <a:pathLst>
                <a:path w="241554" h="241554">
                  <a:moveTo>
                    <a:pt x="121158" y="0"/>
                  </a:moveTo>
                  <a:cubicBezTo>
                    <a:pt x="54102" y="0"/>
                    <a:pt x="0" y="54102"/>
                    <a:pt x="0" y="121158"/>
                  </a:cubicBezTo>
                  <a:cubicBezTo>
                    <a:pt x="0" y="187452"/>
                    <a:pt x="54102" y="241554"/>
                    <a:pt x="121158" y="241554"/>
                  </a:cubicBezTo>
                  <a:cubicBezTo>
                    <a:pt x="187452" y="241554"/>
                    <a:pt x="241554" y="187452"/>
                    <a:pt x="241554" y="121158"/>
                  </a:cubicBezTo>
                  <a:cubicBezTo>
                    <a:pt x="241554" y="54102"/>
                    <a:pt x="187452" y="0"/>
                    <a:pt x="12115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6" name="Shape 244"/>
            <p:cNvSpPr/>
            <p:nvPr/>
          </p:nvSpPr>
          <p:spPr>
            <a:xfrm>
              <a:off x="1407414" y="1978152"/>
              <a:ext cx="0" cy="256032"/>
            </a:xfrm>
            <a:custGeom>
              <a:avLst/>
              <a:gdLst/>
              <a:ahLst/>
              <a:cxnLst/>
              <a:rect l="0" t="0" r="0" b="0"/>
              <a:pathLst>
                <a:path h="256032">
                  <a:moveTo>
                    <a:pt x="0" y="0"/>
                  </a:moveTo>
                  <a:lnTo>
                    <a:pt x="0" y="256032"/>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7" name="Shape 245"/>
            <p:cNvSpPr/>
            <p:nvPr/>
          </p:nvSpPr>
          <p:spPr>
            <a:xfrm>
              <a:off x="1193292" y="2076450"/>
              <a:ext cx="426720" cy="0"/>
            </a:xfrm>
            <a:custGeom>
              <a:avLst/>
              <a:gdLst/>
              <a:ahLst/>
              <a:cxnLst/>
              <a:rect l="0" t="0" r="0" b="0"/>
              <a:pathLst>
                <a:path w="426720">
                  <a:moveTo>
                    <a:pt x="0" y="0"/>
                  </a:moveTo>
                  <a:lnTo>
                    <a:pt x="426720" y="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8" name="Shape 246"/>
            <p:cNvSpPr/>
            <p:nvPr/>
          </p:nvSpPr>
          <p:spPr>
            <a:xfrm>
              <a:off x="1191768" y="2233422"/>
              <a:ext cx="433578" cy="220218"/>
            </a:xfrm>
            <a:custGeom>
              <a:avLst/>
              <a:gdLst/>
              <a:ahLst/>
              <a:cxnLst/>
              <a:rect l="0" t="0" r="0" b="0"/>
              <a:pathLst>
                <a:path w="433578" h="220218">
                  <a:moveTo>
                    <a:pt x="0" y="213360"/>
                  </a:moveTo>
                  <a:lnTo>
                    <a:pt x="213360" y="0"/>
                  </a:lnTo>
                  <a:lnTo>
                    <a:pt x="433578" y="220218"/>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9" name="Shape 247"/>
            <p:cNvSpPr/>
            <p:nvPr/>
          </p:nvSpPr>
          <p:spPr>
            <a:xfrm>
              <a:off x="2426970" y="1916430"/>
              <a:ext cx="1527048" cy="558546"/>
            </a:xfrm>
            <a:custGeom>
              <a:avLst/>
              <a:gdLst/>
              <a:ahLst/>
              <a:cxnLst/>
              <a:rect l="0" t="0" r="0" b="0"/>
              <a:pathLst>
                <a:path w="1527048" h="558546">
                  <a:moveTo>
                    <a:pt x="763524" y="0"/>
                  </a:moveTo>
                  <a:cubicBezTo>
                    <a:pt x="1184910" y="0"/>
                    <a:pt x="1527048" y="124968"/>
                    <a:pt x="1527048" y="279654"/>
                  </a:cubicBezTo>
                  <a:cubicBezTo>
                    <a:pt x="1527048" y="433578"/>
                    <a:pt x="1184910" y="558546"/>
                    <a:pt x="763524" y="558546"/>
                  </a:cubicBezTo>
                  <a:cubicBezTo>
                    <a:pt x="341376" y="558546"/>
                    <a:pt x="0" y="433578"/>
                    <a:pt x="0" y="279654"/>
                  </a:cubicBezTo>
                  <a:cubicBezTo>
                    <a:pt x="0" y="124968"/>
                    <a:pt x="341376" y="0"/>
                    <a:pt x="763524" y="0"/>
                  </a:cubicBezTo>
                  <a:close/>
                </a:path>
              </a:pathLst>
            </a:custGeom>
            <a:ln w="0" cap="flat">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20" name="Shape 248"/>
            <p:cNvSpPr/>
            <p:nvPr/>
          </p:nvSpPr>
          <p:spPr>
            <a:xfrm>
              <a:off x="2426970" y="1916430"/>
              <a:ext cx="1527048" cy="558546"/>
            </a:xfrm>
            <a:custGeom>
              <a:avLst/>
              <a:gdLst/>
              <a:ahLst/>
              <a:cxnLst/>
              <a:rect l="0" t="0" r="0" b="0"/>
              <a:pathLst>
                <a:path w="1527048" h="558546">
                  <a:moveTo>
                    <a:pt x="763524" y="0"/>
                  </a:moveTo>
                  <a:cubicBezTo>
                    <a:pt x="341376" y="0"/>
                    <a:pt x="0" y="124968"/>
                    <a:pt x="0" y="279654"/>
                  </a:cubicBezTo>
                  <a:cubicBezTo>
                    <a:pt x="0" y="433578"/>
                    <a:pt x="341376" y="558546"/>
                    <a:pt x="763524" y="558546"/>
                  </a:cubicBezTo>
                  <a:cubicBezTo>
                    <a:pt x="1184910" y="558546"/>
                    <a:pt x="1527048" y="433578"/>
                    <a:pt x="1527048" y="279654"/>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1" name="Rectangle 249"/>
            <p:cNvSpPr/>
            <p:nvPr/>
          </p:nvSpPr>
          <p:spPr>
            <a:xfrm>
              <a:off x="2871210" y="2113336"/>
              <a:ext cx="899918"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注册课程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Shape 250"/>
            <p:cNvSpPr/>
            <p:nvPr/>
          </p:nvSpPr>
          <p:spPr>
            <a:xfrm>
              <a:off x="2426970" y="2711196"/>
              <a:ext cx="1527048" cy="558546"/>
            </a:xfrm>
            <a:custGeom>
              <a:avLst/>
              <a:gdLst/>
              <a:ahLst/>
              <a:cxnLst/>
              <a:rect l="0" t="0" r="0" b="0"/>
              <a:pathLst>
                <a:path w="1527048" h="558546">
                  <a:moveTo>
                    <a:pt x="763524" y="0"/>
                  </a:moveTo>
                  <a:cubicBezTo>
                    <a:pt x="1184910" y="0"/>
                    <a:pt x="1527048" y="124968"/>
                    <a:pt x="1527048" y="279654"/>
                  </a:cubicBezTo>
                  <a:cubicBezTo>
                    <a:pt x="1527048" y="433578"/>
                    <a:pt x="1184910" y="558546"/>
                    <a:pt x="763524" y="558546"/>
                  </a:cubicBezTo>
                  <a:cubicBezTo>
                    <a:pt x="341376" y="558546"/>
                    <a:pt x="0" y="433578"/>
                    <a:pt x="0" y="279654"/>
                  </a:cubicBezTo>
                  <a:cubicBezTo>
                    <a:pt x="0" y="124968"/>
                    <a:pt x="341376" y="0"/>
                    <a:pt x="763524" y="0"/>
                  </a:cubicBezTo>
                  <a:close/>
                </a:path>
              </a:pathLst>
            </a:custGeom>
            <a:ln w="0" cap="rnd">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23" name="Shape 251"/>
            <p:cNvSpPr/>
            <p:nvPr/>
          </p:nvSpPr>
          <p:spPr>
            <a:xfrm>
              <a:off x="2426970" y="2711196"/>
              <a:ext cx="1527048" cy="558546"/>
            </a:xfrm>
            <a:custGeom>
              <a:avLst/>
              <a:gdLst/>
              <a:ahLst/>
              <a:cxnLst/>
              <a:rect l="0" t="0" r="0" b="0"/>
              <a:pathLst>
                <a:path w="1527048" h="558546">
                  <a:moveTo>
                    <a:pt x="763524" y="0"/>
                  </a:moveTo>
                  <a:cubicBezTo>
                    <a:pt x="341376" y="0"/>
                    <a:pt x="0" y="124968"/>
                    <a:pt x="0" y="279654"/>
                  </a:cubicBezTo>
                  <a:cubicBezTo>
                    <a:pt x="0" y="433578"/>
                    <a:pt x="341376" y="558546"/>
                    <a:pt x="763524" y="558546"/>
                  </a:cubicBezTo>
                  <a:cubicBezTo>
                    <a:pt x="1184910" y="558546"/>
                    <a:pt x="1527048" y="433578"/>
                    <a:pt x="1527048" y="279654"/>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4" name="Rectangle 252"/>
            <p:cNvSpPr/>
            <p:nvPr/>
          </p:nvSpPr>
          <p:spPr>
            <a:xfrm>
              <a:off x="3022847" y="2938582"/>
              <a:ext cx="449926" cy="224767"/>
            </a:xfrm>
            <a:prstGeom prst="rect">
              <a:avLst/>
            </a:prstGeom>
            <a:ln>
              <a:noFill/>
            </a:ln>
          </p:spPr>
          <p:txBody>
            <a:bodyPr vert="horz" lIns="0" tIns="0" rIns="0" bIns="0" rtlCol="0">
              <a:noAutofit/>
            </a:bodyPr>
            <a:lstStyle/>
            <a:p>
              <a:pPr>
                <a:lnSpc>
                  <a:spcPct val="107000"/>
                </a:lnSpc>
                <a:spcAft>
                  <a:spcPts val="800"/>
                </a:spcAft>
              </a:pPr>
              <a:r>
                <a:rPr lang="zh-CN" sz="135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登录</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Shape 253"/>
            <p:cNvSpPr/>
            <p:nvPr/>
          </p:nvSpPr>
          <p:spPr>
            <a:xfrm>
              <a:off x="1680210" y="2127504"/>
              <a:ext cx="715518" cy="116586"/>
            </a:xfrm>
            <a:custGeom>
              <a:avLst/>
              <a:gdLst/>
              <a:ahLst/>
              <a:cxnLst/>
              <a:rect l="0" t="0" r="0" b="0"/>
              <a:pathLst>
                <a:path w="715518" h="116586">
                  <a:moveTo>
                    <a:pt x="612648" y="1524"/>
                  </a:moveTo>
                  <a:lnTo>
                    <a:pt x="715518" y="58674"/>
                  </a:lnTo>
                  <a:lnTo>
                    <a:pt x="612648" y="115824"/>
                  </a:lnTo>
                  <a:cubicBezTo>
                    <a:pt x="609600" y="116586"/>
                    <a:pt x="606552" y="115824"/>
                    <a:pt x="605028" y="113538"/>
                  </a:cubicBezTo>
                  <a:cubicBezTo>
                    <a:pt x="604266" y="111252"/>
                    <a:pt x="605028" y="107442"/>
                    <a:pt x="607314" y="106680"/>
                  </a:cubicBezTo>
                  <a:lnTo>
                    <a:pt x="685370" y="63246"/>
                  </a:lnTo>
                  <a:lnTo>
                    <a:pt x="0" y="63246"/>
                  </a:lnTo>
                  <a:lnTo>
                    <a:pt x="0" y="53340"/>
                  </a:lnTo>
                  <a:lnTo>
                    <a:pt x="684000" y="53340"/>
                  </a:lnTo>
                  <a:lnTo>
                    <a:pt x="607314" y="10668"/>
                  </a:lnTo>
                  <a:cubicBezTo>
                    <a:pt x="605028" y="9144"/>
                    <a:pt x="604266" y="6096"/>
                    <a:pt x="605028" y="3048"/>
                  </a:cubicBezTo>
                  <a:cubicBezTo>
                    <a:pt x="606552" y="762"/>
                    <a:pt x="609600" y="0"/>
                    <a:pt x="612648"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6" name="Shape 254"/>
            <p:cNvSpPr/>
            <p:nvPr/>
          </p:nvSpPr>
          <p:spPr>
            <a:xfrm>
              <a:off x="2426970" y="3514344"/>
              <a:ext cx="1527048" cy="558546"/>
            </a:xfrm>
            <a:custGeom>
              <a:avLst/>
              <a:gdLst/>
              <a:ahLst/>
              <a:cxnLst/>
              <a:rect l="0" t="0" r="0" b="0"/>
              <a:pathLst>
                <a:path w="1527048" h="558546">
                  <a:moveTo>
                    <a:pt x="763524" y="0"/>
                  </a:moveTo>
                  <a:cubicBezTo>
                    <a:pt x="1184910" y="0"/>
                    <a:pt x="1527048" y="124968"/>
                    <a:pt x="1527048" y="278892"/>
                  </a:cubicBezTo>
                  <a:cubicBezTo>
                    <a:pt x="1527048" y="433578"/>
                    <a:pt x="1184910" y="558546"/>
                    <a:pt x="763524" y="558546"/>
                  </a:cubicBezTo>
                  <a:cubicBezTo>
                    <a:pt x="341376" y="558546"/>
                    <a:pt x="0" y="433578"/>
                    <a:pt x="0" y="278892"/>
                  </a:cubicBezTo>
                  <a:cubicBezTo>
                    <a:pt x="0" y="124968"/>
                    <a:pt x="341376" y="0"/>
                    <a:pt x="763524" y="0"/>
                  </a:cubicBezTo>
                  <a:close/>
                </a:path>
              </a:pathLst>
            </a:custGeom>
            <a:ln w="0" cap="rnd">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27" name="Shape 255"/>
            <p:cNvSpPr/>
            <p:nvPr/>
          </p:nvSpPr>
          <p:spPr>
            <a:xfrm>
              <a:off x="2426970" y="3514344"/>
              <a:ext cx="1527048" cy="558546"/>
            </a:xfrm>
            <a:custGeom>
              <a:avLst/>
              <a:gdLst/>
              <a:ahLst/>
              <a:cxnLst/>
              <a:rect l="0" t="0" r="0" b="0"/>
              <a:pathLst>
                <a:path w="1527048" h="558546">
                  <a:moveTo>
                    <a:pt x="763524" y="0"/>
                  </a:moveTo>
                  <a:cubicBezTo>
                    <a:pt x="341376" y="0"/>
                    <a:pt x="0" y="124968"/>
                    <a:pt x="0" y="278892"/>
                  </a:cubicBezTo>
                  <a:cubicBezTo>
                    <a:pt x="0" y="433578"/>
                    <a:pt x="341376" y="558546"/>
                    <a:pt x="763524" y="558546"/>
                  </a:cubicBezTo>
                  <a:cubicBezTo>
                    <a:pt x="1184910" y="558546"/>
                    <a:pt x="1527048" y="433578"/>
                    <a:pt x="1527048" y="278892"/>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8" name="Rectangle 256"/>
            <p:cNvSpPr/>
            <p:nvPr/>
          </p:nvSpPr>
          <p:spPr>
            <a:xfrm>
              <a:off x="2599176" y="3720394"/>
              <a:ext cx="1570162"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选择所教的课程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Shape 257"/>
            <p:cNvSpPr/>
            <p:nvPr/>
          </p:nvSpPr>
          <p:spPr>
            <a:xfrm>
              <a:off x="2426970" y="4309110"/>
              <a:ext cx="1527048" cy="558546"/>
            </a:xfrm>
            <a:custGeom>
              <a:avLst/>
              <a:gdLst/>
              <a:ahLst/>
              <a:cxnLst/>
              <a:rect l="0" t="0" r="0" b="0"/>
              <a:pathLst>
                <a:path w="1527048" h="558546">
                  <a:moveTo>
                    <a:pt x="763524" y="0"/>
                  </a:moveTo>
                  <a:cubicBezTo>
                    <a:pt x="1184910" y="0"/>
                    <a:pt x="1527048" y="124968"/>
                    <a:pt x="1527048" y="278892"/>
                  </a:cubicBezTo>
                  <a:cubicBezTo>
                    <a:pt x="1527048" y="433578"/>
                    <a:pt x="1184910" y="558546"/>
                    <a:pt x="763524" y="558546"/>
                  </a:cubicBezTo>
                  <a:cubicBezTo>
                    <a:pt x="341376" y="558546"/>
                    <a:pt x="0" y="433578"/>
                    <a:pt x="0" y="278892"/>
                  </a:cubicBezTo>
                  <a:cubicBezTo>
                    <a:pt x="0" y="124968"/>
                    <a:pt x="341376" y="0"/>
                    <a:pt x="763524" y="0"/>
                  </a:cubicBezTo>
                  <a:close/>
                </a:path>
              </a:pathLst>
            </a:custGeom>
            <a:ln w="0" cap="rnd">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30" name="Shape 258"/>
            <p:cNvSpPr/>
            <p:nvPr/>
          </p:nvSpPr>
          <p:spPr>
            <a:xfrm>
              <a:off x="2426970" y="4309110"/>
              <a:ext cx="1527048" cy="558546"/>
            </a:xfrm>
            <a:custGeom>
              <a:avLst/>
              <a:gdLst/>
              <a:ahLst/>
              <a:cxnLst/>
              <a:rect l="0" t="0" r="0" b="0"/>
              <a:pathLst>
                <a:path w="1527048" h="558546">
                  <a:moveTo>
                    <a:pt x="763524" y="0"/>
                  </a:moveTo>
                  <a:cubicBezTo>
                    <a:pt x="341376" y="0"/>
                    <a:pt x="0" y="124968"/>
                    <a:pt x="0" y="278892"/>
                  </a:cubicBezTo>
                  <a:cubicBezTo>
                    <a:pt x="0" y="433578"/>
                    <a:pt x="341376" y="558546"/>
                    <a:pt x="763524" y="558546"/>
                  </a:cubicBezTo>
                  <a:cubicBezTo>
                    <a:pt x="1184910" y="558546"/>
                    <a:pt x="1527048" y="433578"/>
                    <a:pt x="1527048" y="278892"/>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1" name="Rectangle 259"/>
            <p:cNvSpPr/>
            <p:nvPr/>
          </p:nvSpPr>
          <p:spPr>
            <a:xfrm>
              <a:off x="2811011" y="4550212"/>
              <a:ext cx="898906"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提交成绩</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260"/>
            <p:cNvSpPr/>
            <p:nvPr/>
          </p:nvSpPr>
          <p:spPr>
            <a:xfrm>
              <a:off x="1216147" y="4146358"/>
              <a:ext cx="449926"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教授</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261"/>
            <p:cNvSpPr/>
            <p:nvPr/>
          </p:nvSpPr>
          <p:spPr>
            <a:xfrm>
              <a:off x="1286256" y="3344418"/>
              <a:ext cx="241554" cy="242316"/>
            </a:xfrm>
            <a:custGeom>
              <a:avLst/>
              <a:gdLst/>
              <a:ahLst/>
              <a:cxnLst/>
              <a:rect l="0" t="0" r="0" b="0"/>
              <a:pathLst>
                <a:path w="241554" h="242316">
                  <a:moveTo>
                    <a:pt x="121158" y="0"/>
                  </a:moveTo>
                  <a:cubicBezTo>
                    <a:pt x="54102" y="0"/>
                    <a:pt x="0" y="54102"/>
                    <a:pt x="0" y="121158"/>
                  </a:cubicBezTo>
                  <a:cubicBezTo>
                    <a:pt x="0" y="188214"/>
                    <a:pt x="54102" y="242316"/>
                    <a:pt x="121158" y="242316"/>
                  </a:cubicBezTo>
                  <a:cubicBezTo>
                    <a:pt x="187452" y="242316"/>
                    <a:pt x="241554" y="188214"/>
                    <a:pt x="241554" y="121158"/>
                  </a:cubicBezTo>
                  <a:cubicBezTo>
                    <a:pt x="241554" y="54102"/>
                    <a:pt x="187452" y="0"/>
                    <a:pt x="12115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4" name="Shape 262"/>
            <p:cNvSpPr/>
            <p:nvPr/>
          </p:nvSpPr>
          <p:spPr>
            <a:xfrm>
              <a:off x="1407414" y="3586734"/>
              <a:ext cx="0" cy="256032"/>
            </a:xfrm>
            <a:custGeom>
              <a:avLst/>
              <a:gdLst/>
              <a:ahLst/>
              <a:cxnLst/>
              <a:rect l="0" t="0" r="0" b="0"/>
              <a:pathLst>
                <a:path h="256032">
                  <a:moveTo>
                    <a:pt x="0" y="0"/>
                  </a:moveTo>
                  <a:lnTo>
                    <a:pt x="0" y="256032"/>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5" name="Shape 263"/>
            <p:cNvSpPr/>
            <p:nvPr/>
          </p:nvSpPr>
          <p:spPr>
            <a:xfrm>
              <a:off x="1193292" y="3685032"/>
              <a:ext cx="426720" cy="0"/>
            </a:xfrm>
            <a:custGeom>
              <a:avLst/>
              <a:gdLst/>
              <a:ahLst/>
              <a:cxnLst/>
              <a:rect l="0" t="0" r="0" b="0"/>
              <a:pathLst>
                <a:path w="426720">
                  <a:moveTo>
                    <a:pt x="0" y="0"/>
                  </a:moveTo>
                  <a:lnTo>
                    <a:pt x="426720" y="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6" name="Shape 264"/>
            <p:cNvSpPr/>
            <p:nvPr/>
          </p:nvSpPr>
          <p:spPr>
            <a:xfrm>
              <a:off x="1191768" y="3841242"/>
              <a:ext cx="433578" cy="220980"/>
            </a:xfrm>
            <a:custGeom>
              <a:avLst/>
              <a:gdLst/>
              <a:ahLst/>
              <a:cxnLst/>
              <a:rect l="0" t="0" r="0" b="0"/>
              <a:pathLst>
                <a:path w="433578" h="220980">
                  <a:moveTo>
                    <a:pt x="0" y="214122"/>
                  </a:moveTo>
                  <a:lnTo>
                    <a:pt x="213360" y="0"/>
                  </a:lnTo>
                  <a:lnTo>
                    <a:pt x="433578" y="22098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7" name="Shape 265"/>
            <p:cNvSpPr/>
            <p:nvPr/>
          </p:nvSpPr>
          <p:spPr>
            <a:xfrm>
              <a:off x="1680210" y="3735324"/>
              <a:ext cx="715518" cy="117348"/>
            </a:xfrm>
            <a:custGeom>
              <a:avLst/>
              <a:gdLst/>
              <a:ahLst/>
              <a:cxnLst/>
              <a:rect l="0" t="0" r="0" b="0"/>
              <a:pathLst>
                <a:path w="715518" h="117348">
                  <a:moveTo>
                    <a:pt x="612648" y="1524"/>
                  </a:moveTo>
                  <a:lnTo>
                    <a:pt x="715518" y="58674"/>
                  </a:lnTo>
                  <a:lnTo>
                    <a:pt x="612648" y="115824"/>
                  </a:lnTo>
                  <a:cubicBezTo>
                    <a:pt x="609600" y="117348"/>
                    <a:pt x="606552" y="116586"/>
                    <a:pt x="605028" y="113538"/>
                  </a:cubicBezTo>
                  <a:cubicBezTo>
                    <a:pt x="604266" y="111252"/>
                    <a:pt x="605028" y="108204"/>
                    <a:pt x="607314" y="106680"/>
                  </a:cubicBezTo>
                  <a:lnTo>
                    <a:pt x="684001" y="64008"/>
                  </a:lnTo>
                  <a:lnTo>
                    <a:pt x="0" y="64008"/>
                  </a:lnTo>
                  <a:lnTo>
                    <a:pt x="0" y="53340"/>
                  </a:lnTo>
                  <a:lnTo>
                    <a:pt x="684000" y="53340"/>
                  </a:lnTo>
                  <a:lnTo>
                    <a:pt x="607314" y="10668"/>
                  </a:lnTo>
                  <a:cubicBezTo>
                    <a:pt x="605028" y="9144"/>
                    <a:pt x="604266" y="6096"/>
                    <a:pt x="605028" y="3810"/>
                  </a:cubicBezTo>
                  <a:cubicBezTo>
                    <a:pt x="606552" y="762"/>
                    <a:pt x="609600" y="0"/>
                    <a:pt x="612648" y="1524"/>
                  </a:cubicBez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8" name="Rectangle 266"/>
            <p:cNvSpPr/>
            <p:nvPr/>
          </p:nvSpPr>
          <p:spPr>
            <a:xfrm>
              <a:off x="4970520" y="3311962"/>
              <a:ext cx="674922"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注册员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267"/>
            <p:cNvSpPr/>
            <p:nvPr/>
          </p:nvSpPr>
          <p:spPr>
            <a:xfrm>
              <a:off x="5125974" y="2519935"/>
              <a:ext cx="241554" cy="241554"/>
            </a:xfrm>
            <a:custGeom>
              <a:avLst/>
              <a:gdLst/>
              <a:ahLst/>
              <a:cxnLst/>
              <a:rect l="0" t="0" r="0" b="0"/>
              <a:pathLst>
                <a:path w="241554" h="241554">
                  <a:moveTo>
                    <a:pt x="120396" y="0"/>
                  </a:moveTo>
                  <a:cubicBezTo>
                    <a:pt x="54102" y="0"/>
                    <a:pt x="0" y="54102"/>
                    <a:pt x="0" y="120396"/>
                  </a:cubicBezTo>
                  <a:cubicBezTo>
                    <a:pt x="0" y="187452"/>
                    <a:pt x="54102" y="241554"/>
                    <a:pt x="120396" y="241554"/>
                  </a:cubicBezTo>
                  <a:cubicBezTo>
                    <a:pt x="187452" y="241554"/>
                    <a:pt x="241554" y="187452"/>
                    <a:pt x="241554" y="120396"/>
                  </a:cubicBezTo>
                  <a:cubicBezTo>
                    <a:pt x="241554" y="54102"/>
                    <a:pt x="187452" y="0"/>
                    <a:pt x="12039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0" name="Shape 268"/>
            <p:cNvSpPr/>
            <p:nvPr/>
          </p:nvSpPr>
          <p:spPr>
            <a:xfrm>
              <a:off x="5246370" y="2761489"/>
              <a:ext cx="0" cy="256032"/>
            </a:xfrm>
            <a:custGeom>
              <a:avLst/>
              <a:gdLst/>
              <a:ahLst/>
              <a:cxnLst/>
              <a:rect l="0" t="0" r="0" b="0"/>
              <a:pathLst>
                <a:path h="256032">
                  <a:moveTo>
                    <a:pt x="0" y="0"/>
                  </a:moveTo>
                  <a:lnTo>
                    <a:pt x="0" y="256032"/>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1" name="Shape 269"/>
            <p:cNvSpPr/>
            <p:nvPr/>
          </p:nvSpPr>
          <p:spPr>
            <a:xfrm>
              <a:off x="5032248" y="2859786"/>
              <a:ext cx="427482" cy="0"/>
            </a:xfrm>
            <a:custGeom>
              <a:avLst/>
              <a:gdLst/>
              <a:ahLst/>
              <a:cxnLst/>
              <a:rect l="0" t="0" r="0" b="0"/>
              <a:pathLst>
                <a:path w="427482">
                  <a:moveTo>
                    <a:pt x="0" y="0"/>
                  </a:moveTo>
                  <a:lnTo>
                    <a:pt x="427482" y="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2" name="Shape 270"/>
            <p:cNvSpPr/>
            <p:nvPr/>
          </p:nvSpPr>
          <p:spPr>
            <a:xfrm>
              <a:off x="5031486" y="3015997"/>
              <a:ext cx="433578" cy="220980"/>
            </a:xfrm>
            <a:custGeom>
              <a:avLst/>
              <a:gdLst/>
              <a:ahLst/>
              <a:cxnLst/>
              <a:rect l="0" t="0" r="0" b="0"/>
              <a:pathLst>
                <a:path w="433578" h="220980">
                  <a:moveTo>
                    <a:pt x="0" y="214122"/>
                  </a:moveTo>
                  <a:lnTo>
                    <a:pt x="212598" y="0"/>
                  </a:lnTo>
                  <a:lnTo>
                    <a:pt x="433578" y="22098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3" name="Rectangle 271"/>
            <p:cNvSpPr/>
            <p:nvPr/>
          </p:nvSpPr>
          <p:spPr>
            <a:xfrm>
              <a:off x="4912608" y="4860345"/>
              <a:ext cx="898907" cy="224766"/>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财务系统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 name="Shape 272"/>
            <p:cNvSpPr/>
            <p:nvPr/>
          </p:nvSpPr>
          <p:spPr>
            <a:xfrm>
              <a:off x="5122926" y="4049268"/>
              <a:ext cx="242316" cy="241554"/>
            </a:xfrm>
            <a:custGeom>
              <a:avLst/>
              <a:gdLst/>
              <a:ahLst/>
              <a:cxnLst/>
              <a:rect l="0" t="0" r="0" b="0"/>
              <a:pathLst>
                <a:path w="242316" h="241554">
                  <a:moveTo>
                    <a:pt x="121158" y="0"/>
                  </a:moveTo>
                  <a:cubicBezTo>
                    <a:pt x="54102" y="0"/>
                    <a:pt x="0" y="54102"/>
                    <a:pt x="0" y="120396"/>
                  </a:cubicBezTo>
                  <a:cubicBezTo>
                    <a:pt x="0" y="187452"/>
                    <a:pt x="54102" y="241554"/>
                    <a:pt x="121158" y="241554"/>
                  </a:cubicBezTo>
                  <a:cubicBezTo>
                    <a:pt x="188214" y="241554"/>
                    <a:pt x="242316" y="187452"/>
                    <a:pt x="242316" y="120396"/>
                  </a:cubicBezTo>
                  <a:cubicBezTo>
                    <a:pt x="242316" y="54102"/>
                    <a:pt x="188214" y="0"/>
                    <a:pt x="12115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5" name="Shape 273"/>
            <p:cNvSpPr/>
            <p:nvPr/>
          </p:nvSpPr>
          <p:spPr>
            <a:xfrm>
              <a:off x="5244084" y="4290823"/>
              <a:ext cx="0" cy="256032"/>
            </a:xfrm>
            <a:custGeom>
              <a:avLst/>
              <a:gdLst/>
              <a:ahLst/>
              <a:cxnLst/>
              <a:rect l="0" t="0" r="0" b="0"/>
              <a:pathLst>
                <a:path h="256032">
                  <a:moveTo>
                    <a:pt x="0" y="0"/>
                  </a:moveTo>
                  <a:lnTo>
                    <a:pt x="0" y="256032"/>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6" name="Shape 274"/>
            <p:cNvSpPr/>
            <p:nvPr/>
          </p:nvSpPr>
          <p:spPr>
            <a:xfrm>
              <a:off x="5029962" y="4389121"/>
              <a:ext cx="426720" cy="0"/>
            </a:xfrm>
            <a:custGeom>
              <a:avLst/>
              <a:gdLst/>
              <a:ahLst/>
              <a:cxnLst/>
              <a:rect l="0" t="0" r="0" b="0"/>
              <a:pathLst>
                <a:path w="426720">
                  <a:moveTo>
                    <a:pt x="0" y="0"/>
                  </a:moveTo>
                  <a:lnTo>
                    <a:pt x="426720" y="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Shape 275"/>
            <p:cNvSpPr/>
            <p:nvPr/>
          </p:nvSpPr>
          <p:spPr>
            <a:xfrm>
              <a:off x="5028438" y="4545331"/>
              <a:ext cx="433578" cy="220980"/>
            </a:xfrm>
            <a:custGeom>
              <a:avLst/>
              <a:gdLst/>
              <a:ahLst/>
              <a:cxnLst/>
              <a:rect l="0" t="0" r="0" b="0"/>
              <a:pathLst>
                <a:path w="433578" h="220980">
                  <a:moveTo>
                    <a:pt x="0" y="214122"/>
                  </a:moveTo>
                  <a:lnTo>
                    <a:pt x="213360" y="0"/>
                  </a:lnTo>
                  <a:lnTo>
                    <a:pt x="433578" y="22098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8" name="Shape 276"/>
            <p:cNvSpPr/>
            <p:nvPr/>
          </p:nvSpPr>
          <p:spPr>
            <a:xfrm>
              <a:off x="6250674" y="1805179"/>
              <a:ext cx="1527048" cy="557784"/>
            </a:xfrm>
            <a:custGeom>
              <a:avLst/>
              <a:gdLst/>
              <a:ahLst/>
              <a:cxnLst/>
              <a:rect l="0" t="0" r="0" b="0"/>
              <a:pathLst>
                <a:path w="1527048" h="557784">
                  <a:moveTo>
                    <a:pt x="763524" y="0"/>
                  </a:moveTo>
                  <a:cubicBezTo>
                    <a:pt x="1184910" y="0"/>
                    <a:pt x="1527048" y="124968"/>
                    <a:pt x="1527048" y="278892"/>
                  </a:cubicBezTo>
                  <a:cubicBezTo>
                    <a:pt x="1527048" y="432816"/>
                    <a:pt x="1184910" y="557784"/>
                    <a:pt x="763524" y="557784"/>
                  </a:cubicBezTo>
                  <a:cubicBezTo>
                    <a:pt x="341376" y="557784"/>
                    <a:pt x="0" y="432816"/>
                    <a:pt x="0" y="278892"/>
                  </a:cubicBezTo>
                  <a:cubicBezTo>
                    <a:pt x="0" y="124968"/>
                    <a:pt x="341376" y="0"/>
                    <a:pt x="763524" y="0"/>
                  </a:cubicBezTo>
                  <a:close/>
                </a:path>
              </a:pathLst>
            </a:custGeom>
            <a:ln w="0" cap="flat">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49" name="Shape 277"/>
            <p:cNvSpPr/>
            <p:nvPr/>
          </p:nvSpPr>
          <p:spPr>
            <a:xfrm>
              <a:off x="6250674" y="1805179"/>
              <a:ext cx="1527048" cy="557784"/>
            </a:xfrm>
            <a:custGeom>
              <a:avLst/>
              <a:gdLst/>
              <a:ahLst/>
              <a:cxnLst/>
              <a:rect l="0" t="0" r="0" b="0"/>
              <a:pathLst>
                <a:path w="1527048" h="557784">
                  <a:moveTo>
                    <a:pt x="763524" y="0"/>
                  </a:moveTo>
                  <a:cubicBezTo>
                    <a:pt x="341376" y="0"/>
                    <a:pt x="0" y="124968"/>
                    <a:pt x="0" y="278892"/>
                  </a:cubicBezTo>
                  <a:cubicBezTo>
                    <a:pt x="0" y="432816"/>
                    <a:pt x="341376" y="557784"/>
                    <a:pt x="763524" y="557784"/>
                  </a:cubicBezTo>
                  <a:cubicBezTo>
                    <a:pt x="1184910" y="557784"/>
                    <a:pt x="1527048" y="432816"/>
                    <a:pt x="1527048" y="278892"/>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0" name="Rectangle 278"/>
            <p:cNvSpPr/>
            <p:nvPr/>
          </p:nvSpPr>
          <p:spPr>
            <a:xfrm>
              <a:off x="6509760" y="1992178"/>
              <a:ext cx="1346155"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维护教授信息</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279"/>
            <p:cNvSpPr/>
            <p:nvPr/>
          </p:nvSpPr>
          <p:spPr>
            <a:xfrm>
              <a:off x="6263640" y="2705101"/>
              <a:ext cx="1527048" cy="557784"/>
            </a:xfrm>
            <a:custGeom>
              <a:avLst/>
              <a:gdLst/>
              <a:ahLst/>
              <a:cxnLst/>
              <a:rect l="0" t="0" r="0" b="0"/>
              <a:pathLst>
                <a:path w="1527048" h="557784">
                  <a:moveTo>
                    <a:pt x="763524" y="0"/>
                  </a:moveTo>
                  <a:cubicBezTo>
                    <a:pt x="1184910" y="0"/>
                    <a:pt x="1527048" y="124968"/>
                    <a:pt x="1527048" y="278892"/>
                  </a:cubicBezTo>
                  <a:cubicBezTo>
                    <a:pt x="1527048" y="432816"/>
                    <a:pt x="1184910" y="557784"/>
                    <a:pt x="763524" y="557784"/>
                  </a:cubicBezTo>
                  <a:cubicBezTo>
                    <a:pt x="342138" y="557784"/>
                    <a:pt x="0" y="432816"/>
                    <a:pt x="0" y="278892"/>
                  </a:cubicBezTo>
                  <a:cubicBezTo>
                    <a:pt x="0" y="124968"/>
                    <a:pt x="342138" y="0"/>
                    <a:pt x="763524" y="0"/>
                  </a:cubicBezTo>
                  <a:close/>
                </a:path>
              </a:pathLst>
            </a:custGeom>
            <a:ln w="0" cap="rnd">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52" name="Shape 280"/>
            <p:cNvSpPr/>
            <p:nvPr/>
          </p:nvSpPr>
          <p:spPr>
            <a:xfrm>
              <a:off x="6263640" y="2705101"/>
              <a:ext cx="1527048" cy="557784"/>
            </a:xfrm>
            <a:custGeom>
              <a:avLst/>
              <a:gdLst/>
              <a:ahLst/>
              <a:cxnLst/>
              <a:rect l="0" t="0" r="0" b="0"/>
              <a:pathLst>
                <a:path w="1527048" h="557784">
                  <a:moveTo>
                    <a:pt x="763524" y="0"/>
                  </a:moveTo>
                  <a:cubicBezTo>
                    <a:pt x="342138" y="0"/>
                    <a:pt x="0" y="124968"/>
                    <a:pt x="0" y="278892"/>
                  </a:cubicBezTo>
                  <a:cubicBezTo>
                    <a:pt x="0" y="432816"/>
                    <a:pt x="342138" y="557784"/>
                    <a:pt x="763524" y="557784"/>
                  </a:cubicBezTo>
                  <a:cubicBezTo>
                    <a:pt x="1184910" y="557784"/>
                    <a:pt x="1527048" y="432816"/>
                    <a:pt x="1527048" y="278892"/>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3" name="Rectangle 281"/>
            <p:cNvSpPr/>
            <p:nvPr/>
          </p:nvSpPr>
          <p:spPr>
            <a:xfrm>
              <a:off x="6502140" y="2888290"/>
              <a:ext cx="1345862"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维护学生信息</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282"/>
            <p:cNvSpPr/>
            <p:nvPr/>
          </p:nvSpPr>
          <p:spPr>
            <a:xfrm>
              <a:off x="6263640" y="3605023"/>
              <a:ext cx="1527048" cy="558546"/>
            </a:xfrm>
            <a:custGeom>
              <a:avLst/>
              <a:gdLst/>
              <a:ahLst/>
              <a:cxnLst/>
              <a:rect l="0" t="0" r="0" b="0"/>
              <a:pathLst>
                <a:path w="1527048" h="558546">
                  <a:moveTo>
                    <a:pt x="763524" y="0"/>
                  </a:moveTo>
                  <a:cubicBezTo>
                    <a:pt x="1184910" y="0"/>
                    <a:pt x="1527048" y="124968"/>
                    <a:pt x="1527048" y="278892"/>
                  </a:cubicBezTo>
                  <a:cubicBezTo>
                    <a:pt x="1527048" y="433578"/>
                    <a:pt x="1184910" y="558546"/>
                    <a:pt x="763524" y="558546"/>
                  </a:cubicBezTo>
                  <a:cubicBezTo>
                    <a:pt x="342138" y="558546"/>
                    <a:pt x="0" y="433578"/>
                    <a:pt x="0" y="278892"/>
                  </a:cubicBezTo>
                  <a:cubicBezTo>
                    <a:pt x="0" y="124968"/>
                    <a:pt x="342138" y="0"/>
                    <a:pt x="763524" y="0"/>
                  </a:cubicBezTo>
                  <a:close/>
                </a:path>
              </a:pathLst>
            </a:custGeom>
            <a:ln w="0" cap="rnd">
              <a:round/>
            </a:ln>
          </p:spPr>
          <p:style>
            <a:lnRef idx="0">
              <a:srgbClr val="000000">
                <a:alpha val="0"/>
              </a:srgbClr>
            </a:lnRef>
            <a:fillRef idx="1">
              <a:srgbClr val="FFFFCC"/>
            </a:fillRef>
            <a:effectRef idx="0">
              <a:scrgbClr r="0" g="0" b="0"/>
            </a:effectRef>
            <a:fontRef idx="none"/>
          </p:style>
          <p:txBody>
            <a:bodyPr/>
            <a:lstStyle/>
            <a:p>
              <a:endParaRPr lang="zh-CN" altLang="en-US"/>
            </a:p>
          </p:txBody>
        </p:sp>
        <p:sp>
          <p:nvSpPr>
            <p:cNvPr id="55" name="Shape 283"/>
            <p:cNvSpPr/>
            <p:nvPr/>
          </p:nvSpPr>
          <p:spPr>
            <a:xfrm>
              <a:off x="6263640" y="3605023"/>
              <a:ext cx="1527048" cy="558546"/>
            </a:xfrm>
            <a:custGeom>
              <a:avLst/>
              <a:gdLst/>
              <a:ahLst/>
              <a:cxnLst/>
              <a:rect l="0" t="0" r="0" b="0"/>
              <a:pathLst>
                <a:path w="1527048" h="558546">
                  <a:moveTo>
                    <a:pt x="763524" y="0"/>
                  </a:moveTo>
                  <a:cubicBezTo>
                    <a:pt x="342138" y="0"/>
                    <a:pt x="0" y="124968"/>
                    <a:pt x="0" y="278892"/>
                  </a:cubicBezTo>
                  <a:cubicBezTo>
                    <a:pt x="0" y="433578"/>
                    <a:pt x="342138" y="558546"/>
                    <a:pt x="763524" y="558546"/>
                  </a:cubicBezTo>
                  <a:cubicBezTo>
                    <a:pt x="1184910" y="558546"/>
                    <a:pt x="1527048" y="433578"/>
                    <a:pt x="1527048" y="278892"/>
                  </a:cubicBezTo>
                  <a:cubicBezTo>
                    <a:pt x="1527048" y="124968"/>
                    <a:pt x="1184910" y="0"/>
                    <a:pt x="76352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6" name="Rectangle 284"/>
            <p:cNvSpPr/>
            <p:nvPr/>
          </p:nvSpPr>
          <p:spPr>
            <a:xfrm>
              <a:off x="6686544" y="3841552"/>
              <a:ext cx="899176"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关闭注册</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Rectangle 285"/>
            <p:cNvSpPr/>
            <p:nvPr/>
          </p:nvSpPr>
          <p:spPr>
            <a:xfrm>
              <a:off x="4970522" y="1820730"/>
              <a:ext cx="1345840" cy="224767"/>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课程目录系统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8" name="Shape 286"/>
            <p:cNvSpPr/>
            <p:nvPr/>
          </p:nvSpPr>
          <p:spPr>
            <a:xfrm>
              <a:off x="5187696" y="1030986"/>
              <a:ext cx="241554" cy="241554"/>
            </a:xfrm>
            <a:custGeom>
              <a:avLst/>
              <a:gdLst/>
              <a:ahLst/>
              <a:cxnLst/>
              <a:rect l="0" t="0" r="0" b="0"/>
              <a:pathLst>
                <a:path w="241554" h="241554">
                  <a:moveTo>
                    <a:pt x="120396" y="0"/>
                  </a:moveTo>
                  <a:cubicBezTo>
                    <a:pt x="54102" y="0"/>
                    <a:pt x="0" y="54102"/>
                    <a:pt x="0" y="121158"/>
                  </a:cubicBezTo>
                  <a:cubicBezTo>
                    <a:pt x="0" y="187452"/>
                    <a:pt x="54102" y="241554"/>
                    <a:pt x="120396" y="241554"/>
                  </a:cubicBezTo>
                  <a:cubicBezTo>
                    <a:pt x="187452" y="241554"/>
                    <a:pt x="241554" y="187452"/>
                    <a:pt x="241554" y="121158"/>
                  </a:cubicBezTo>
                  <a:cubicBezTo>
                    <a:pt x="241554" y="54102"/>
                    <a:pt x="187452" y="0"/>
                    <a:pt x="12039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9" name="Shape 287"/>
            <p:cNvSpPr/>
            <p:nvPr/>
          </p:nvSpPr>
          <p:spPr>
            <a:xfrm>
              <a:off x="5308093" y="1272540"/>
              <a:ext cx="0" cy="256032"/>
            </a:xfrm>
            <a:custGeom>
              <a:avLst/>
              <a:gdLst/>
              <a:ahLst/>
              <a:cxnLst/>
              <a:rect l="0" t="0" r="0" b="0"/>
              <a:pathLst>
                <a:path h="256032">
                  <a:moveTo>
                    <a:pt x="0" y="0"/>
                  </a:moveTo>
                  <a:lnTo>
                    <a:pt x="0" y="256032"/>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0" name="Shape 288"/>
            <p:cNvSpPr/>
            <p:nvPr/>
          </p:nvSpPr>
          <p:spPr>
            <a:xfrm>
              <a:off x="5093971" y="1371600"/>
              <a:ext cx="427482" cy="0"/>
            </a:xfrm>
            <a:custGeom>
              <a:avLst/>
              <a:gdLst/>
              <a:ahLst/>
              <a:cxnLst/>
              <a:rect l="0" t="0" r="0" b="0"/>
              <a:pathLst>
                <a:path w="427482">
                  <a:moveTo>
                    <a:pt x="0" y="0"/>
                  </a:moveTo>
                  <a:lnTo>
                    <a:pt x="427482" y="0"/>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1" name="Shape 289"/>
            <p:cNvSpPr/>
            <p:nvPr/>
          </p:nvSpPr>
          <p:spPr>
            <a:xfrm>
              <a:off x="5093209" y="1527810"/>
              <a:ext cx="433578" cy="220218"/>
            </a:xfrm>
            <a:custGeom>
              <a:avLst/>
              <a:gdLst/>
              <a:ahLst/>
              <a:cxnLst/>
              <a:rect l="0" t="0" r="0" b="0"/>
              <a:pathLst>
                <a:path w="433578" h="220218">
                  <a:moveTo>
                    <a:pt x="0" y="213360"/>
                  </a:moveTo>
                  <a:lnTo>
                    <a:pt x="212598" y="0"/>
                  </a:lnTo>
                  <a:lnTo>
                    <a:pt x="433578" y="220218"/>
                  </a:lnTo>
                </a:path>
              </a:pathLst>
            </a:custGeom>
            <a:ln w="0" cap="flat">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2" name="Shape 290"/>
            <p:cNvSpPr/>
            <p:nvPr/>
          </p:nvSpPr>
          <p:spPr>
            <a:xfrm>
              <a:off x="5517642" y="2936749"/>
              <a:ext cx="714744" cy="117348"/>
            </a:xfrm>
            <a:custGeom>
              <a:avLst/>
              <a:gdLst/>
              <a:ahLst/>
              <a:cxnLst/>
              <a:rect l="0" t="0" r="0" b="0"/>
              <a:pathLst>
                <a:path w="714744" h="117348">
                  <a:moveTo>
                    <a:pt x="611886" y="1524"/>
                  </a:moveTo>
                  <a:lnTo>
                    <a:pt x="714744" y="58674"/>
                  </a:lnTo>
                  <a:lnTo>
                    <a:pt x="611886" y="115824"/>
                  </a:lnTo>
                  <a:cubicBezTo>
                    <a:pt x="609600" y="117348"/>
                    <a:pt x="606539" y="115824"/>
                    <a:pt x="605015" y="113538"/>
                  </a:cubicBezTo>
                  <a:cubicBezTo>
                    <a:pt x="603491" y="111252"/>
                    <a:pt x="604267" y="108204"/>
                    <a:pt x="606539" y="106680"/>
                  </a:cubicBezTo>
                  <a:lnTo>
                    <a:pt x="683236" y="64008"/>
                  </a:lnTo>
                  <a:lnTo>
                    <a:pt x="0" y="64008"/>
                  </a:lnTo>
                  <a:lnTo>
                    <a:pt x="0" y="53340"/>
                  </a:lnTo>
                  <a:lnTo>
                    <a:pt x="683236" y="53340"/>
                  </a:lnTo>
                  <a:lnTo>
                    <a:pt x="606539" y="10668"/>
                  </a:lnTo>
                  <a:cubicBezTo>
                    <a:pt x="604267" y="9144"/>
                    <a:pt x="603491" y="6096"/>
                    <a:pt x="605015" y="3048"/>
                  </a:cubicBezTo>
                  <a:cubicBezTo>
                    <a:pt x="606539" y="762"/>
                    <a:pt x="609600" y="0"/>
                    <a:pt x="611886" y="1524"/>
                  </a:cubicBez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3" name="Shape 291"/>
            <p:cNvSpPr/>
            <p:nvPr/>
          </p:nvSpPr>
          <p:spPr>
            <a:xfrm>
              <a:off x="3960876" y="2936749"/>
              <a:ext cx="989076" cy="117348"/>
            </a:xfrm>
            <a:custGeom>
              <a:avLst/>
              <a:gdLst/>
              <a:ahLst/>
              <a:cxnLst/>
              <a:rect l="0" t="0" r="0" b="0"/>
              <a:pathLst>
                <a:path w="989076" h="117348">
                  <a:moveTo>
                    <a:pt x="102870" y="1524"/>
                  </a:moveTo>
                  <a:cubicBezTo>
                    <a:pt x="105918" y="0"/>
                    <a:pt x="108966" y="762"/>
                    <a:pt x="110490" y="3048"/>
                  </a:cubicBezTo>
                  <a:cubicBezTo>
                    <a:pt x="112014" y="6096"/>
                    <a:pt x="110490" y="9144"/>
                    <a:pt x="108204" y="10668"/>
                  </a:cubicBezTo>
                  <a:lnTo>
                    <a:pt x="31518" y="53340"/>
                  </a:lnTo>
                  <a:lnTo>
                    <a:pt x="989076" y="53340"/>
                  </a:lnTo>
                  <a:lnTo>
                    <a:pt x="989076" y="64008"/>
                  </a:lnTo>
                  <a:lnTo>
                    <a:pt x="31518" y="64008"/>
                  </a:lnTo>
                  <a:lnTo>
                    <a:pt x="108204" y="106680"/>
                  </a:lnTo>
                  <a:cubicBezTo>
                    <a:pt x="110490" y="108204"/>
                    <a:pt x="112014" y="111252"/>
                    <a:pt x="110490" y="113538"/>
                  </a:cubicBezTo>
                  <a:cubicBezTo>
                    <a:pt x="108966" y="115824"/>
                    <a:pt x="105918" y="117348"/>
                    <a:pt x="102870" y="115824"/>
                  </a:cubicBezTo>
                  <a:lnTo>
                    <a:pt x="0" y="58674"/>
                  </a:lnTo>
                  <a:lnTo>
                    <a:pt x="102870" y="1524"/>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4" name="Shape 292"/>
            <p:cNvSpPr/>
            <p:nvPr/>
          </p:nvSpPr>
          <p:spPr>
            <a:xfrm>
              <a:off x="1677162" y="1550670"/>
              <a:ext cx="772668" cy="513588"/>
            </a:xfrm>
            <a:custGeom>
              <a:avLst/>
              <a:gdLst/>
              <a:ahLst/>
              <a:cxnLst/>
              <a:rect l="0" t="0" r="0" b="0"/>
              <a:pathLst>
                <a:path w="772668" h="513588">
                  <a:moveTo>
                    <a:pt x="772668" y="0"/>
                  </a:moveTo>
                  <a:lnTo>
                    <a:pt x="718566" y="104394"/>
                  </a:lnTo>
                  <a:cubicBezTo>
                    <a:pt x="717042" y="106680"/>
                    <a:pt x="713994" y="107442"/>
                    <a:pt x="711708" y="106680"/>
                  </a:cubicBezTo>
                  <a:cubicBezTo>
                    <a:pt x="708660" y="105156"/>
                    <a:pt x="707898" y="102108"/>
                    <a:pt x="709422" y="99060"/>
                  </a:cubicBezTo>
                  <a:lnTo>
                    <a:pt x="749623" y="21132"/>
                  </a:lnTo>
                  <a:lnTo>
                    <a:pt x="6096" y="513588"/>
                  </a:lnTo>
                  <a:lnTo>
                    <a:pt x="0" y="504444"/>
                  </a:lnTo>
                  <a:lnTo>
                    <a:pt x="744309" y="12216"/>
                  </a:lnTo>
                  <a:lnTo>
                    <a:pt x="656082" y="19050"/>
                  </a:lnTo>
                  <a:cubicBezTo>
                    <a:pt x="653034" y="19812"/>
                    <a:pt x="650748" y="17526"/>
                    <a:pt x="650748" y="14478"/>
                  </a:cubicBezTo>
                  <a:cubicBezTo>
                    <a:pt x="649986" y="11430"/>
                    <a:pt x="652272" y="9144"/>
                    <a:pt x="655320" y="9144"/>
                  </a:cubicBezTo>
                  <a:lnTo>
                    <a:pt x="772668"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5" name="Shape 293"/>
            <p:cNvSpPr/>
            <p:nvPr/>
          </p:nvSpPr>
          <p:spPr>
            <a:xfrm>
              <a:off x="1677162" y="2307336"/>
              <a:ext cx="772668" cy="514350"/>
            </a:xfrm>
            <a:custGeom>
              <a:avLst/>
              <a:gdLst/>
              <a:ahLst/>
              <a:cxnLst/>
              <a:rect l="0" t="0" r="0" b="0"/>
              <a:pathLst>
                <a:path w="772668" h="514350">
                  <a:moveTo>
                    <a:pt x="6096" y="0"/>
                  </a:moveTo>
                  <a:lnTo>
                    <a:pt x="749623" y="492456"/>
                  </a:lnTo>
                  <a:lnTo>
                    <a:pt x="709422" y="414528"/>
                  </a:lnTo>
                  <a:cubicBezTo>
                    <a:pt x="707898" y="412242"/>
                    <a:pt x="708660" y="408432"/>
                    <a:pt x="711708" y="407670"/>
                  </a:cubicBezTo>
                  <a:cubicBezTo>
                    <a:pt x="713994" y="406146"/>
                    <a:pt x="717042" y="406908"/>
                    <a:pt x="718566" y="409956"/>
                  </a:cubicBezTo>
                  <a:lnTo>
                    <a:pt x="772668" y="514350"/>
                  </a:lnTo>
                  <a:lnTo>
                    <a:pt x="655320" y="505206"/>
                  </a:lnTo>
                  <a:cubicBezTo>
                    <a:pt x="652272" y="504444"/>
                    <a:pt x="649986" y="502158"/>
                    <a:pt x="650748" y="499110"/>
                  </a:cubicBezTo>
                  <a:cubicBezTo>
                    <a:pt x="650748" y="496062"/>
                    <a:pt x="653034" y="494538"/>
                    <a:pt x="656082" y="494538"/>
                  </a:cubicBezTo>
                  <a:lnTo>
                    <a:pt x="743034" y="501274"/>
                  </a:lnTo>
                  <a:lnTo>
                    <a:pt x="0" y="9144"/>
                  </a:lnTo>
                  <a:lnTo>
                    <a:pt x="6096"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6" name="Shape 294"/>
            <p:cNvSpPr/>
            <p:nvPr/>
          </p:nvSpPr>
          <p:spPr>
            <a:xfrm>
              <a:off x="1677162" y="3158490"/>
              <a:ext cx="772668" cy="513588"/>
            </a:xfrm>
            <a:custGeom>
              <a:avLst/>
              <a:gdLst/>
              <a:ahLst/>
              <a:cxnLst/>
              <a:rect l="0" t="0" r="0" b="0"/>
              <a:pathLst>
                <a:path w="772668" h="513588">
                  <a:moveTo>
                    <a:pt x="772668" y="0"/>
                  </a:moveTo>
                  <a:lnTo>
                    <a:pt x="718566" y="104394"/>
                  </a:lnTo>
                  <a:cubicBezTo>
                    <a:pt x="717042" y="106680"/>
                    <a:pt x="713994" y="108204"/>
                    <a:pt x="711708" y="106680"/>
                  </a:cubicBezTo>
                  <a:cubicBezTo>
                    <a:pt x="708660" y="105156"/>
                    <a:pt x="707898" y="102108"/>
                    <a:pt x="709422" y="99822"/>
                  </a:cubicBezTo>
                  <a:lnTo>
                    <a:pt x="749636" y="21868"/>
                  </a:lnTo>
                  <a:lnTo>
                    <a:pt x="6096" y="513588"/>
                  </a:lnTo>
                  <a:lnTo>
                    <a:pt x="0" y="505206"/>
                  </a:lnTo>
                  <a:lnTo>
                    <a:pt x="743034" y="13076"/>
                  </a:lnTo>
                  <a:lnTo>
                    <a:pt x="656082" y="19812"/>
                  </a:lnTo>
                  <a:cubicBezTo>
                    <a:pt x="653034" y="19812"/>
                    <a:pt x="650748" y="17526"/>
                    <a:pt x="650748" y="14478"/>
                  </a:cubicBezTo>
                  <a:cubicBezTo>
                    <a:pt x="649986" y="12192"/>
                    <a:pt x="652272" y="9144"/>
                    <a:pt x="655320" y="9144"/>
                  </a:cubicBezTo>
                  <a:lnTo>
                    <a:pt x="772668"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7" name="Shape 295"/>
            <p:cNvSpPr/>
            <p:nvPr/>
          </p:nvSpPr>
          <p:spPr>
            <a:xfrm>
              <a:off x="1677162" y="3915918"/>
              <a:ext cx="772668" cy="513588"/>
            </a:xfrm>
            <a:custGeom>
              <a:avLst/>
              <a:gdLst/>
              <a:ahLst/>
              <a:cxnLst/>
              <a:rect l="0" t="0" r="0" b="0"/>
              <a:pathLst>
                <a:path w="772668" h="513588">
                  <a:moveTo>
                    <a:pt x="6096" y="0"/>
                  </a:moveTo>
                  <a:lnTo>
                    <a:pt x="749734" y="492530"/>
                  </a:lnTo>
                  <a:lnTo>
                    <a:pt x="709422" y="413766"/>
                  </a:lnTo>
                  <a:cubicBezTo>
                    <a:pt x="707898" y="411480"/>
                    <a:pt x="708660" y="408432"/>
                    <a:pt x="711708" y="406908"/>
                  </a:cubicBezTo>
                  <a:cubicBezTo>
                    <a:pt x="713994" y="405384"/>
                    <a:pt x="717042" y="406908"/>
                    <a:pt x="718566" y="409194"/>
                  </a:cubicBezTo>
                  <a:lnTo>
                    <a:pt x="772668" y="513588"/>
                  </a:lnTo>
                  <a:lnTo>
                    <a:pt x="655320" y="504444"/>
                  </a:lnTo>
                  <a:cubicBezTo>
                    <a:pt x="652272" y="504444"/>
                    <a:pt x="649986" y="502158"/>
                    <a:pt x="650748" y="499110"/>
                  </a:cubicBezTo>
                  <a:cubicBezTo>
                    <a:pt x="650748" y="496062"/>
                    <a:pt x="653034" y="493776"/>
                    <a:pt x="656082" y="493776"/>
                  </a:cubicBezTo>
                  <a:lnTo>
                    <a:pt x="743034" y="500512"/>
                  </a:lnTo>
                  <a:lnTo>
                    <a:pt x="0" y="8382"/>
                  </a:lnTo>
                  <a:lnTo>
                    <a:pt x="6096"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8" name="Shape 296"/>
            <p:cNvSpPr/>
            <p:nvPr/>
          </p:nvSpPr>
          <p:spPr>
            <a:xfrm>
              <a:off x="5514582" y="2292859"/>
              <a:ext cx="873252" cy="580644"/>
            </a:xfrm>
            <a:custGeom>
              <a:avLst/>
              <a:gdLst/>
              <a:ahLst/>
              <a:cxnLst/>
              <a:rect l="0" t="0" r="0" b="0"/>
              <a:pathLst>
                <a:path w="873252" h="580644">
                  <a:moveTo>
                    <a:pt x="873252" y="0"/>
                  </a:moveTo>
                  <a:lnTo>
                    <a:pt x="819150" y="104394"/>
                  </a:lnTo>
                  <a:cubicBezTo>
                    <a:pt x="817626" y="106680"/>
                    <a:pt x="814578" y="108204"/>
                    <a:pt x="812292" y="106680"/>
                  </a:cubicBezTo>
                  <a:cubicBezTo>
                    <a:pt x="809244" y="105156"/>
                    <a:pt x="808482" y="102108"/>
                    <a:pt x="810006" y="99060"/>
                  </a:cubicBezTo>
                  <a:lnTo>
                    <a:pt x="850208" y="21129"/>
                  </a:lnTo>
                  <a:lnTo>
                    <a:pt x="5334" y="580644"/>
                  </a:lnTo>
                  <a:lnTo>
                    <a:pt x="0" y="571500"/>
                  </a:lnTo>
                  <a:lnTo>
                    <a:pt x="844911" y="12214"/>
                  </a:lnTo>
                  <a:lnTo>
                    <a:pt x="756666" y="19050"/>
                  </a:lnTo>
                  <a:cubicBezTo>
                    <a:pt x="753618" y="19812"/>
                    <a:pt x="751332" y="17526"/>
                    <a:pt x="751332" y="14478"/>
                  </a:cubicBezTo>
                  <a:cubicBezTo>
                    <a:pt x="750570" y="11430"/>
                    <a:pt x="752856" y="9144"/>
                    <a:pt x="755904" y="9144"/>
                  </a:cubicBezTo>
                  <a:lnTo>
                    <a:pt x="873252"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9" name="Shape 297"/>
            <p:cNvSpPr/>
            <p:nvPr/>
          </p:nvSpPr>
          <p:spPr>
            <a:xfrm>
              <a:off x="5514594" y="3117342"/>
              <a:ext cx="856488" cy="568452"/>
            </a:xfrm>
            <a:custGeom>
              <a:avLst/>
              <a:gdLst/>
              <a:ahLst/>
              <a:cxnLst/>
              <a:rect l="0" t="0" r="0" b="0"/>
              <a:pathLst>
                <a:path w="856488" h="568452">
                  <a:moveTo>
                    <a:pt x="5334" y="0"/>
                  </a:moveTo>
                  <a:lnTo>
                    <a:pt x="833243" y="547211"/>
                  </a:lnTo>
                  <a:lnTo>
                    <a:pt x="792480" y="469392"/>
                  </a:lnTo>
                  <a:cubicBezTo>
                    <a:pt x="790956" y="466344"/>
                    <a:pt x="792480" y="463296"/>
                    <a:pt x="794766" y="461772"/>
                  </a:cubicBezTo>
                  <a:cubicBezTo>
                    <a:pt x="797053" y="460248"/>
                    <a:pt x="800862" y="461772"/>
                    <a:pt x="801624" y="464058"/>
                  </a:cubicBezTo>
                  <a:lnTo>
                    <a:pt x="856488" y="568452"/>
                  </a:lnTo>
                  <a:lnTo>
                    <a:pt x="739140" y="559308"/>
                  </a:lnTo>
                  <a:cubicBezTo>
                    <a:pt x="736092" y="559308"/>
                    <a:pt x="733806" y="557022"/>
                    <a:pt x="733806" y="553974"/>
                  </a:cubicBezTo>
                  <a:cubicBezTo>
                    <a:pt x="734568" y="550926"/>
                    <a:pt x="736854" y="548640"/>
                    <a:pt x="739903" y="549402"/>
                  </a:cubicBezTo>
                  <a:lnTo>
                    <a:pt x="828219" y="556292"/>
                  </a:lnTo>
                  <a:lnTo>
                    <a:pt x="0" y="8382"/>
                  </a:lnTo>
                  <a:lnTo>
                    <a:pt x="5334"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70" name="Shape 298"/>
            <p:cNvSpPr/>
            <p:nvPr/>
          </p:nvSpPr>
          <p:spPr>
            <a:xfrm>
              <a:off x="3979165" y="1453135"/>
              <a:ext cx="1010412" cy="656082"/>
            </a:xfrm>
            <a:custGeom>
              <a:avLst/>
              <a:gdLst/>
              <a:ahLst/>
              <a:cxnLst/>
              <a:rect l="0" t="0" r="0" b="0"/>
              <a:pathLst>
                <a:path w="1010412" h="656082">
                  <a:moveTo>
                    <a:pt x="1010412" y="0"/>
                  </a:moveTo>
                  <a:lnTo>
                    <a:pt x="955548" y="103632"/>
                  </a:lnTo>
                  <a:cubicBezTo>
                    <a:pt x="954024" y="105918"/>
                    <a:pt x="950976" y="107442"/>
                    <a:pt x="947928" y="105918"/>
                  </a:cubicBezTo>
                  <a:cubicBezTo>
                    <a:pt x="945642" y="104394"/>
                    <a:pt x="944880" y="101346"/>
                    <a:pt x="945642" y="99060"/>
                  </a:cubicBezTo>
                  <a:lnTo>
                    <a:pt x="987129" y="21039"/>
                  </a:lnTo>
                  <a:lnTo>
                    <a:pt x="9144" y="654558"/>
                  </a:lnTo>
                  <a:cubicBezTo>
                    <a:pt x="6096" y="656082"/>
                    <a:pt x="3048" y="655320"/>
                    <a:pt x="1524" y="653034"/>
                  </a:cubicBezTo>
                  <a:cubicBezTo>
                    <a:pt x="0" y="650748"/>
                    <a:pt x="762" y="646938"/>
                    <a:pt x="3048" y="645414"/>
                  </a:cubicBezTo>
                  <a:lnTo>
                    <a:pt x="982737" y="12027"/>
                  </a:lnTo>
                  <a:lnTo>
                    <a:pt x="893826" y="18288"/>
                  </a:lnTo>
                  <a:cubicBezTo>
                    <a:pt x="890778" y="18288"/>
                    <a:pt x="888492" y="16002"/>
                    <a:pt x="888492" y="13716"/>
                  </a:cubicBezTo>
                  <a:cubicBezTo>
                    <a:pt x="887730" y="10668"/>
                    <a:pt x="890016" y="7620"/>
                    <a:pt x="893064" y="7620"/>
                  </a:cubicBezTo>
                  <a:lnTo>
                    <a:pt x="1010412"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71" name="Shape 299"/>
            <p:cNvSpPr/>
            <p:nvPr/>
          </p:nvSpPr>
          <p:spPr>
            <a:xfrm>
              <a:off x="3979164" y="1576579"/>
              <a:ext cx="1022604" cy="2141982"/>
            </a:xfrm>
            <a:custGeom>
              <a:avLst/>
              <a:gdLst/>
              <a:ahLst/>
              <a:cxnLst/>
              <a:rect l="0" t="0" r="0" b="0"/>
              <a:pathLst>
                <a:path w="1022604" h="2141982">
                  <a:moveTo>
                    <a:pt x="1014984" y="0"/>
                  </a:moveTo>
                  <a:lnTo>
                    <a:pt x="1022604" y="117348"/>
                  </a:lnTo>
                  <a:cubicBezTo>
                    <a:pt x="1022604" y="119634"/>
                    <a:pt x="1020318" y="122682"/>
                    <a:pt x="1017270" y="122682"/>
                  </a:cubicBezTo>
                  <a:cubicBezTo>
                    <a:pt x="1014984" y="122682"/>
                    <a:pt x="1011936" y="120396"/>
                    <a:pt x="1011936" y="118110"/>
                  </a:cubicBezTo>
                  <a:lnTo>
                    <a:pt x="1006335" y="29745"/>
                  </a:lnTo>
                  <a:lnTo>
                    <a:pt x="10668" y="2138172"/>
                  </a:lnTo>
                  <a:cubicBezTo>
                    <a:pt x="9906" y="2141220"/>
                    <a:pt x="6096" y="2141982"/>
                    <a:pt x="3810" y="2140458"/>
                  </a:cubicBezTo>
                  <a:cubicBezTo>
                    <a:pt x="1524" y="2139696"/>
                    <a:pt x="0" y="2136648"/>
                    <a:pt x="1524" y="2133600"/>
                  </a:cubicBezTo>
                  <a:lnTo>
                    <a:pt x="995919" y="26267"/>
                  </a:lnTo>
                  <a:lnTo>
                    <a:pt x="925068" y="76962"/>
                  </a:lnTo>
                  <a:cubicBezTo>
                    <a:pt x="922782" y="78486"/>
                    <a:pt x="919734" y="77724"/>
                    <a:pt x="918210" y="75438"/>
                  </a:cubicBezTo>
                  <a:cubicBezTo>
                    <a:pt x="915924" y="73152"/>
                    <a:pt x="916686" y="70104"/>
                    <a:pt x="918972" y="68580"/>
                  </a:cubicBezTo>
                  <a:lnTo>
                    <a:pt x="1004923" y="7187"/>
                  </a:lnTo>
                  <a:lnTo>
                    <a:pt x="1005078" y="6858"/>
                  </a:lnTo>
                  <a:lnTo>
                    <a:pt x="1005604" y="6700"/>
                  </a:lnTo>
                  <a:lnTo>
                    <a:pt x="1014984" y="0"/>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72" name="Shape 300"/>
            <p:cNvSpPr/>
            <p:nvPr/>
          </p:nvSpPr>
          <p:spPr>
            <a:xfrm>
              <a:off x="5484877" y="4123183"/>
              <a:ext cx="950214" cy="431292"/>
            </a:xfrm>
            <a:custGeom>
              <a:avLst/>
              <a:gdLst/>
              <a:ahLst/>
              <a:cxnLst/>
              <a:rect l="0" t="0" r="0" b="0"/>
              <a:pathLst>
                <a:path w="950214" h="431292">
                  <a:moveTo>
                    <a:pt x="942594" y="762"/>
                  </a:moveTo>
                  <a:cubicBezTo>
                    <a:pt x="944880" y="0"/>
                    <a:pt x="947928" y="1524"/>
                    <a:pt x="949452" y="3810"/>
                  </a:cubicBezTo>
                  <a:cubicBezTo>
                    <a:pt x="950214" y="6858"/>
                    <a:pt x="949452" y="9906"/>
                    <a:pt x="946404" y="10668"/>
                  </a:cubicBezTo>
                  <a:lnTo>
                    <a:pt x="29623" y="411900"/>
                  </a:lnTo>
                  <a:lnTo>
                    <a:pt x="118110" y="420624"/>
                  </a:lnTo>
                  <a:cubicBezTo>
                    <a:pt x="120396" y="420624"/>
                    <a:pt x="122682" y="422910"/>
                    <a:pt x="122682" y="425958"/>
                  </a:cubicBezTo>
                  <a:cubicBezTo>
                    <a:pt x="122682" y="429006"/>
                    <a:pt x="119634" y="431292"/>
                    <a:pt x="116586" y="430530"/>
                  </a:cubicBezTo>
                  <a:lnTo>
                    <a:pt x="0" y="419862"/>
                  </a:lnTo>
                  <a:lnTo>
                    <a:pt x="70866" y="326136"/>
                  </a:lnTo>
                  <a:cubicBezTo>
                    <a:pt x="73152" y="323850"/>
                    <a:pt x="76200" y="323088"/>
                    <a:pt x="78486" y="325374"/>
                  </a:cubicBezTo>
                  <a:cubicBezTo>
                    <a:pt x="80772" y="326898"/>
                    <a:pt x="80772" y="329946"/>
                    <a:pt x="79248" y="332232"/>
                  </a:cubicBezTo>
                  <a:lnTo>
                    <a:pt x="25472" y="402890"/>
                  </a:lnTo>
                  <a:lnTo>
                    <a:pt x="942594" y="762"/>
                  </a:lnTo>
                  <a:close/>
                </a:path>
              </a:pathLst>
            </a:custGeom>
            <a:ln w="0" cap="flat">
              <a:round/>
            </a:ln>
          </p:spPr>
          <p:style>
            <a:lnRef idx="0">
              <a:srgbClr val="000000">
                <a:alpha val="0"/>
              </a:srgbClr>
            </a:lnRef>
            <a:fillRef idx="1">
              <a:srgbClr val="993366"/>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657028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a:t>
            </a:r>
            <a:r>
              <a:rPr lang="en-US" altLang="zh-CN" dirty="0"/>
              <a:t>(Use Case)</a:t>
            </a:r>
            <a:endParaRPr lang="zh-CN" altLang="en-US" dirty="0"/>
          </a:p>
        </p:txBody>
      </p:sp>
      <p:sp>
        <p:nvSpPr>
          <p:cNvPr id="3" name="内容占位符 2"/>
          <p:cNvSpPr>
            <a:spLocks noGrp="1"/>
          </p:cNvSpPr>
          <p:nvPr>
            <p:ph idx="1"/>
          </p:nvPr>
        </p:nvSpPr>
        <p:spPr/>
        <p:txBody>
          <a:bodyPr/>
          <a:lstStyle/>
          <a:p>
            <a:r>
              <a:rPr lang="zh-CN" altLang="en-US" dirty="0"/>
              <a:t>表示系统所提供的服务或可执行的某种</a:t>
            </a:r>
            <a:r>
              <a:rPr lang="zh-CN" altLang="en-US" dirty="0" smtClean="0"/>
              <a:t>行为</a:t>
            </a:r>
            <a:endParaRPr lang="en-US" altLang="zh-CN" dirty="0" smtClean="0"/>
          </a:p>
          <a:p>
            <a:r>
              <a:rPr lang="zh-CN" altLang="en-US" dirty="0"/>
              <a:t>定义了系统是如何被参与者所使用的，描述了参与者为了使用系统所提供的某一完整功能而与系统之间发生的</a:t>
            </a:r>
            <a:r>
              <a:rPr lang="zh-CN" altLang="en-US" dirty="0" smtClean="0"/>
              <a:t>一段“对话”。</a:t>
            </a:r>
            <a:endParaRPr lang="en-US" altLang="zh-CN" dirty="0" smtClean="0"/>
          </a:p>
          <a:p>
            <a:r>
              <a:rPr lang="zh-CN" altLang="zh-CN" dirty="0"/>
              <a:t>用例的概念</a:t>
            </a:r>
            <a:r>
              <a:rPr lang="zh-CN" altLang="zh-CN" dirty="0" smtClean="0"/>
              <a:t>在</a:t>
            </a:r>
            <a:r>
              <a:rPr lang="en-US" altLang="zh-CN" dirty="0" smtClean="0"/>
              <a:t>1986</a:t>
            </a:r>
            <a:r>
              <a:rPr lang="zh-CN" altLang="en-US" dirty="0" smtClean="0"/>
              <a:t>年由</a:t>
            </a:r>
            <a:r>
              <a:rPr lang="en-US" altLang="zh-CN" dirty="0"/>
              <a:t>Ivar </a:t>
            </a:r>
            <a:r>
              <a:rPr lang="en-US" altLang="zh-CN" dirty="0" smtClean="0"/>
              <a:t>Jacobson</a:t>
            </a:r>
            <a:r>
              <a:rPr lang="zh-CN" altLang="en-US" dirty="0" smtClean="0"/>
              <a:t>教授提出</a:t>
            </a:r>
            <a:r>
              <a:rPr lang="zh-CN" altLang="zh-CN" dirty="0"/>
              <a:t>后被广泛接受，迅速发展</a:t>
            </a:r>
            <a:r>
              <a:rPr lang="zh-CN" altLang="zh-CN" dirty="0" smtClean="0"/>
              <a:t>，</a:t>
            </a:r>
            <a:r>
              <a:rPr lang="zh-CN" altLang="en-US" dirty="0" smtClean="0"/>
              <a:t>已成为</a:t>
            </a:r>
            <a:r>
              <a:rPr lang="en-US" altLang="zh-CN" dirty="0" smtClean="0"/>
              <a:t>OO</a:t>
            </a:r>
            <a:r>
              <a:rPr lang="zh-CN" altLang="en-US" dirty="0" smtClean="0"/>
              <a:t>、</a:t>
            </a:r>
            <a:r>
              <a:rPr lang="en-US" altLang="zh-CN" dirty="0" smtClean="0"/>
              <a:t>UML</a:t>
            </a:r>
            <a:r>
              <a:rPr lang="zh-CN" altLang="en-US" dirty="0" smtClean="0"/>
              <a:t>、</a:t>
            </a:r>
            <a:r>
              <a:rPr lang="en-US" altLang="zh-CN" dirty="0" smtClean="0"/>
              <a:t>RUP</a:t>
            </a:r>
            <a:r>
              <a:rPr lang="zh-CN" altLang="zh-CN" dirty="0" smtClean="0"/>
              <a:t>的</a:t>
            </a:r>
            <a:r>
              <a:rPr lang="zh-CN" altLang="zh-CN" dirty="0"/>
              <a:t>标准规范和方法</a:t>
            </a:r>
          </a:p>
          <a:p>
            <a:endParaRPr lang="en-US" altLang="zh-CN" dirty="0" smtClean="0"/>
          </a:p>
          <a:p>
            <a:endParaRPr lang="zh-CN" altLang="en-US" dirty="0"/>
          </a:p>
        </p:txBody>
      </p:sp>
      <p:pic>
        <p:nvPicPr>
          <p:cNvPr id="4" name="Picture 382"/>
          <p:cNvPicPr/>
          <p:nvPr/>
        </p:nvPicPr>
        <p:blipFill>
          <a:blip r:embed="rId2"/>
          <a:stretch>
            <a:fillRect/>
          </a:stretch>
        </p:blipFill>
        <p:spPr>
          <a:xfrm>
            <a:off x="3858981" y="3978910"/>
            <a:ext cx="1904365" cy="2865755"/>
          </a:xfrm>
          <a:prstGeom prst="rect">
            <a:avLst/>
          </a:prstGeom>
        </p:spPr>
      </p:pic>
      <p:pic>
        <p:nvPicPr>
          <p:cNvPr id="5" name="Picture 387"/>
          <p:cNvPicPr/>
          <p:nvPr/>
        </p:nvPicPr>
        <p:blipFill>
          <a:blip r:embed="rId3"/>
          <a:stretch>
            <a:fillRect/>
          </a:stretch>
        </p:blipFill>
        <p:spPr>
          <a:xfrm>
            <a:off x="6016076" y="3978910"/>
            <a:ext cx="2234565" cy="2879090"/>
          </a:xfrm>
          <a:prstGeom prst="rect">
            <a:avLst/>
          </a:prstGeom>
        </p:spPr>
      </p:pic>
    </p:spTree>
    <p:extLst>
      <p:ext uri="{BB962C8B-B14F-4D97-AF65-F5344CB8AC3E}">
        <p14:creationId xmlns:p14="http://schemas.microsoft.com/office/powerpoint/2010/main" val="693570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t>用例：</a:t>
            </a:r>
            <a:r>
              <a:rPr lang="zh-CN" altLang="zh-CN" sz="3600" b="1" dirty="0"/>
              <a:t>站在用户角度定义软件系统的外部</a:t>
            </a:r>
            <a:r>
              <a:rPr lang="zh-CN" altLang="zh-CN" sz="3600" b="1" dirty="0" smtClean="0"/>
              <a:t>特征</a:t>
            </a:r>
            <a:endParaRPr lang="zh-CN" altLang="en-US" sz="3600" b="1" dirty="0"/>
          </a:p>
        </p:txBody>
      </p:sp>
      <p:sp>
        <p:nvSpPr>
          <p:cNvPr id="3" name="内容占位符 2"/>
          <p:cNvSpPr>
            <a:spLocks noGrp="1"/>
          </p:cNvSpPr>
          <p:nvPr>
            <p:ph idx="1"/>
          </p:nvPr>
        </p:nvSpPr>
        <p:spPr/>
        <p:txBody>
          <a:bodyPr>
            <a:normAutofit/>
          </a:bodyPr>
          <a:lstStyle/>
          <a:p>
            <a:r>
              <a:rPr lang="zh-CN" altLang="zh-CN" b="1" dirty="0" smtClean="0"/>
              <a:t>行为序列</a:t>
            </a:r>
            <a:r>
              <a:rPr lang="en-US" altLang="zh-CN" dirty="0" smtClean="0"/>
              <a:t>sequences</a:t>
            </a:r>
            <a:r>
              <a:rPr lang="en-US" altLang="zh-CN" dirty="0"/>
              <a:t> </a:t>
            </a:r>
            <a:r>
              <a:rPr lang="en-US" altLang="zh-CN" dirty="0" smtClean="0"/>
              <a:t>of actions</a:t>
            </a:r>
          </a:p>
          <a:p>
            <a:pPr lvl="1"/>
            <a:r>
              <a:rPr lang="zh-CN" altLang="zh-CN" dirty="0"/>
              <a:t>一个用例由一组可产生某些特定结果的</a:t>
            </a:r>
            <a:r>
              <a:rPr lang="zh-CN" altLang="zh-CN" dirty="0" smtClean="0"/>
              <a:t>行为</a:t>
            </a:r>
            <a:r>
              <a:rPr lang="zh-CN" altLang="zh-CN" dirty="0"/>
              <a:t>构成，这些行为是不可再分解</a:t>
            </a:r>
            <a:r>
              <a:rPr lang="zh-CN" altLang="zh-CN" dirty="0" smtClean="0"/>
              <a:t>的</a:t>
            </a:r>
            <a:r>
              <a:rPr lang="en-US" altLang="zh-CN" dirty="0" smtClean="0"/>
              <a:t>(</a:t>
            </a:r>
            <a:r>
              <a:rPr lang="zh-CN" altLang="zh-CN" dirty="0" smtClean="0"/>
              <a:t>接收</a:t>
            </a:r>
            <a:r>
              <a:rPr lang="zh-CN" altLang="zh-CN" dirty="0"/>
              <a:t>用户输入、执行、产生</a:t>
            </a:r>
            <a:r>
              <a:rPr lang="zh-CN" altLang="zh-CN" dirty="0" smtClean="0"/>
              <a:t>结果</a:t>
            </a:r>
            <a:r>
              <a:rPr lang="en-US" altLang="zh-CN" dirty="0" smtClean="0"/>
              <a:t>)</a:t>
            </a:r>
            <a:endParaRPr lang="zh-CN" altLang="zh-CN" dirty="0"/>
          </a:p>
          <a:p>
            <a:r>
              <a:rPr lang="zh-CN" altLang="zh-CN" b="1" dirty="0"/>
              <a:t>系统</a:t>
            </a:r>
            <a:r>
              <a:rPr lang="zh-CN" altLang="zh-CN" b="1" dirty="0" smtClean="0"/>
              <a:t>执行</a:t>
            </a:r>
            <a:r>
              <a:rPr lang="en-US" altLang="zh-CN" dirty="0" smtClean="0"/>
              <a:t>system performs</a:t>
            </a:r>
          </a:p>
          <a:p>
            <a:pPr lvl="1"/>
            <a:r>
              <a:rPr lang="zh-CN" altLang="zh-CN" dirty="0"/>
              <a:t>系统为外部角色提供服务</a:t>
            </a:r>
          </a:p>
          <a:p>
            <a:r>
              <a:rPr lang="zh-CN" altLang="zh-CN" b="1" dirty="0"/>
              <a:t>可观测到的、有价值的</a:t>
            </a:r>
            <a:r>
              <a:rPr lang="zh-CN" altLang="zh-CN" b="1" dirty="0" smtClean="0"/>
              <a:t>结果</a:t>
            </a:r>
            <a:r>
              <a:rPr lang="en-US" altLang="zh-CN" dirty="0" smtClean="0"/>
              <a:t>observable results of value</a:t>
            </a:r>
            <a:endParaRPr lang="zh-CN" altLang="zh-CN" dirty="0"/>
          </a:p>
          <a:p>
            <a:pPr lvl="1"/>
            <a:r>
              <a:rPr lang="zh-CN" altLang="zh-CN" dirty="0"/>
              <a:t>用例必须对用户</a:t>
            </a:r>
            <a:r>
              <a:rPr lang="zh-CN" altLang="zh-CN" dirty="0" smtClean="0"/>
              <a:t>产</a:t>
            </a:r>
            <a:r>
              <a:rPr lang="zh-CN" altLang="en-US" dirty="0" smtClean="0"/>
              <a:t>生价值</a:t>
            </a:r>
            <a:endParaRPr lang="zh-CN" altLang="zh-CN" dirty="0"/>
          </a:p>
          <a:p>
            <a:r>
              <a:rPr lang="zh-CN" altLang="zh-CN" b="1" dirty="0"/>
              <a:t>特定的</a:t>
            </a:r>
            <a:r>
              <a:rPr lang="zh-CN" altLang="zh-CN" b="1" dirty="0" smtClean="0"/>
              <a:t>角色</a:t>
            </a:r>
            <a:r>
              <a:rPr lang="en-US" altLang="zh-CN" dirty="0" smtClean="0"/>
              <a:t>particular actors</a:t>
            </a:r>
          </a:p>
          <a:p>
            <a:pPr lvl="1"/>
            <a:r>
              <a:rPr lang="zh-CN" altLang="zh-CN" dirty="0"/>
              <a:t>某人、某台设备、某外部系统、等等，能够</a:t>
            </a:r>
            <a:r>
              <a:rPr lang="zh-CN" altLang="zh-CN" dirty="0" smtClean="0"/>
              <a:t>触</a:t>
            </a:r>
            <a:r>
              <a:rPr lang="zh-CN" altLang="en-US" dirty="0" smtClean="0"/>
              <a:t>发某些行为</a:t>
            </a:r>
            <a:endParaRPr lang="zh-CN" altLang="zh-CN" dirty="0"/>
          </a:p>
          <a:p>
            <a:endParaRPr lang="zh-CN" altLang="zh-CN" dirty="0"/>
          </a:p>
          <a:p>
            <a:endParaRPr lang="zh-CN" altLang="en-US" dirty="0"/>
          </a:p>
        </p:txBody>
      </p:sp>
      <p:sp>
        <p:nvSpPr>
          <p:cNvPr id="4" name="Shape 418"/>
          <p:cNvSpPr/>
          <p:nvPr/>
        </p:nvSpPr>
        <p:spPr>
          <a:xfrm>
            <a:off x="9891456" y="5057458"/>
            <a:ext cx="1800225" cy="647065"/>
          </a:xfrm>
          <a:custGeom>
            <a:avLst/>
            <a:gdLst/>
            <a:ahLst/>
            <a:cxnLst/>
            <a:rect l="0" t="0" r="0" b="0"/>
            <a:pathLst>
              <a:path w="1800606" h="647700">
                <a:moveTo>
                  <a:pt x="900684" y="0"/>
                </a:moveTo>
                <a:cubicBezTo>
                  <a:pt x="1397508" y="0"/>
                  <a:pt x="1800606" y="145542"/>
                  <a:pt x="1800606" y="323850"/>
                </a:cubicBezTo>
                <a:cubicBezTo>
                  <a:pt x="1800606" y="502920"/>
                  <a:pt x="1397508" y="647700"/>
                  <a:pt x="900684" y="647700"/>
                </a:cubicBezTo>
                <a:cubicBezTo>
                  <a:pt x="403098" y="647700"/>
                  <a:pt x="0" y="502920"/>
                  <a:pt x="0" y="323850"/>
                </a:cubicBezTo>
                <a:cubicBezTo>
                  <a:pt x="0" y="145542"/>
                  <a:pt x="403098" y="0"/>
                  <a:pt x="900684" y="0"/>
                </a:cubicBezTo>
                <a:close/>
              </a:path>
            </a:pathLst>
          </a:custGeom>
          <a:ln w="0" cap="flat">
            <a:miter lim="127000"/>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 name="Rectangle 420"/>
          <p:cNvSpPr/>
          <p:nvPr/>
        </p:nvSpPr>
        <p:spPr>
          <a:xfrm>
            <a:off x="10344211" y="5837873"/>
            <a:ext cx="1266190" cy="339090"/>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Use case</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Shape 419"/>
          <p:cNvSpPr/>
          <p:nvPr/>
        </p:nvSpPr>
        <p:spPr>
          <a:xfrm>
            <a:off x="9899681" y="5049598"/>
            <a:ext cx="1800225" cy="647065"/>
          </a:xfrm>
          <a:custGeom>
            <a:avLst/>
            <a:gdLst/>
            <a:ahLst/>
            <a:cxnLst/>
            <a:rect l="0" t="0" r="0" b="0"/>
            <a:pathLst>
              <a:path w="1800606" h="647700">
                <a:moveTo>
                  <a:pt x="900684" y="0"/>
                </a:moveTo>
                <a:cubicBezTo>
                  <a:pt x="403098" y="0"/>
                  <a:pt x="0" y="145542"/>
                  <a:pt x="0" y="323850"/>
                </a:cubicBezTo>
                <a:cubicBezTo>
                  <a:pt x="0" y="502920"/>
                  <a:pt x="403098" y="647700"/>
                  <a:pt x="900684" y="647700"/>
                </a:cubicBezTo>
                <a:cubicBezTo>
                  <a:pt x="1397508" y="647700"/>
                  <a:pt x="1800606" y="502920"/>
                  <a:pt x="1800606" y="323850"/>
                </a:cubicBezTo>
                <a:cubicBezTo>
                  <a:pt x="1800606" y="145542"/>
                  <a:pt x="1397508" y="0"/>
                  <a:pt x="90068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Tree>
    <p:extLst>
      <p:ext uri="{BB962C8B-B14F-4D97-AF65-F5344CB8AC3E}">
        <p14:creationId xmlns:p14="http://schemas.microsoft.com/office/powerpoint/2010/main" val="26613833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用例方法的基本</a:t>
            </a:r>
            <a:r>
              <a:rPr lang="zh-CN" altLang="zh-CN" dirty="0" smtClean="0"/>
              <a:t>思想</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smtClean="0"/>
              <a:t>从</a:t>
            </a:r>
            <a:r>
              <a:rPr lang="zh-CN" altLang="zh-CN" dirty="0"/>
              <a:t>用户的角度来看，他们并不想了解系统的</a:t>
            </a:r>
            <a:r>
              <a:rPr lang="zh-CN" altLang="zh-CN" dirty="0" smtClean="0"/>
              <a:t>内</a:t>
            </a:r>
            <a:r>
              <a:rPr lang="zh-CN" altLang="zh-CN" dirty="0"/>
              <a:t>部结构和设计，他们所关心的是系统所能提供的服务，也就是被</a:t>
            </a:r>
            <a:r>
              <a:rPr lang="zh-CN" altLang="zh-CN" dirty="0" smtClean="0"/>
              <a:t>开发</a:t>
            </a:r>
            <a:r>
              <a:rPr lang="zh-CN" altLang="zh-CN" dirty="0"/>
              <a:t>出来的系统将是如何被使用的。</a:t>
            </a:r>
          </a:p>
          <a:p>
            <a:r>
              <a:rPr lang="zh-CN" altLang="zh-CN" dirty="0"/>
              <a:t>用例模型主要由以下模型元素构成：</a:t>
            </a:r>
          </a:p>
          <a:p>
            <a:r>
              <a:rPr lang="zh-CN" altLang="zh-CN" b="1" dirty="0" smtClean="0"/>
              <a:t>参与者</a:t>
            </a:r>
            <a:r>
              <a:rPr lang="zh-CN" altLang="en-US" b="1" dirty="0" smtClean="0"/>
              <a:t>（</a:t>
            </a:r>
            <a:r>
              <a:rPr lang="en-US" altLang="zh-CN" b="1" dirty="0" smtClean="0"/>
              <a:t>Actor</a:t>
            </a:r>
            <a:r>
              <a:rPr lang="zh-CN" altLang="en-US" b="1" dirty="0" smtClean="0"/>
              <a:t>）</a:t>
            </a:r>
            <a:r>
              <a:rPr lang="zh-CN" altLang="zh-CN" dirty="0" smtClean="0"/>
              <a:t>：</a:t>
            </a:r>
            <a:r>
              <a:rPr lang="zh-CN" altLang="zh-CN" dirty="0"/>
              <a:t>存在于被定义系统外部并与该系统发生交互的人或其他</a:t>
            </a:r>
            <a:r>
              <a:rPr lang="zh-CN" altLang="zh-CN" dirty="0" smtClean="0"/>
              <a:t>系统</a:t>
            </a:r>
            <a:r>
              <a:rPr lang="zh-CN" altLang="zh-CN" dirty="0"/>
              <a:t>，代表系统的使用者或使用环境。</a:t>
            </a:r>
          </a:p>
          <a:p>
            <a:r>
              <a:rPr lang="zh-CN" altLang="zh-CN" b="1" dirty="0" smtClean="0"/>
              <a:t>用例</a:t>
            </a:r>
            <a:r>
              <a:rPr lang="zh-CN" altLang="en-US" b="1" dirty="0" smtClean="0"/>
              <a:t>（</a:t>
            </a:r>
            <a:r>
              <a:rPr lang="en-US" altLang="zh-CN" b="1" dirty="0" smtClean="0"/>
              <a:t>Use Case</a:t>
            </a:r>
            <a:r>
              <a:rPr lang="zh-CN" altLang="en-US" b="1" dirty="0" smtClean="0"/>
              <a:t>）</a:t>
            </a:r>
            <a:endParaRPr lang="zh-CN" altLang="zh-CN" b="1" dirty="0"/>
          </a:p>
          <a:p>
            <a:r>
              <a:rPr lang="zh-CN" altLang="zh-CN" b="1" dirty="0"/>
              <a:t>通讯</a:t>
            </a:r>
            <a:r>
              <a:rPr lang="zh-CN" altLang="zh-CN" b="1" dirty="0" smtClean="0"/>
              <a:t>关联</a:t>
            </a:r>
            <a:r>
              <a:rPr lang="zh-CN" altLang="en-US" b="1" dirty="0" smtClean="0"/>
              <a:t>（</a:t>
            </a:r>
            <a:r>
              <a:rPr lang="en-US" altLang="zh-CN" b="1" dirty="0" smtClean="0"/>
              <a:t>Communication</a:t>
            </a:r>
            <a:r>
              <a:rPr lang="en-US" altLang="zh-CN" b="1" dirty="0"/>
              <a:t> </a:t>
            </a:r>
            <a:r>
              <a:rPr lang="en-US" altLang="zh-CN" b="1" dirty="0" smtClean="0"/>
              <a:t>Association</a:t>
            </a:r>
            <a:r>
              <a:rPr lang="zh-CN" altLang="en-US" b="1" dirty="0" smtClean="0"/>
              <a:t>）</a:t>
            </a:r>
            <a:r>
              <a:rPr lang="zh-CN" altLang="zh-CN" dirty="0" smtClean="0"/>
              <a:t>：</a:t>
            </a:r>
            <a:r>
              <a:rPr lang="zh-CN" altLang="zh-CN" dirty="0"/>
              <a:t>用于表示参与者和用例之间的</a:t>
            </a:r>
            <a:r>
              <a:rPr lang="zh-CN" altLang="zh-CN" dirty="0" smtClean="0"/>
              <a:t>对应</a:t>
            </a:r>
            <a:r>
              <a:rPr lang="zh-CN" altLang="zh-CN" dirty="0"/>
              <a:t>关系，它表示参与者使用了系统中的哪些</a:t>
            </a:r>
            <a:r>
              <a:rPr lang="zh-CN" altLang="zh-CN" dirty="0" smtClean="0"/>
              <a:t>服务</a:t>
            </a:r>
            <a:r>
              <a:rPr lang="zh-CN" altLang="zh-CN" dirty="0"/>
              <a:t>、系统所提供的</a:t>
            </a:r>
            <a:r>
              <a:rPr lang="zh-CN" altLang="zh-CN" dirty="0" smtClean="0"/>
              <a:t>服务</a:t>
            </a:r>
            <a:r>
              <a:rPr lang="zh-CN" altLang="zh-CN" dirty="0"/>
              <a:t>是被哪些参与者所使用的。</a:t>
            </a:r>
          </a:p>
          <a:p>
            <a:endParaRPr lang="zh-CN" altLang="zh-CN" dirty="0"/>
          </a:p>
          <a:p>
            <a:endParaRPr lang="zh-CN" altLang="zh-CN" dirty="0"/>
          </a:p>
          <a:p>
            <a:endParaRPr lang="zh-CN" altLang="zh-CN" dirty="0"/>
          </a:p>
          <a:p>
            <a:endParaRPr lang="zh-CN" altLang="zh-CN" dirty="0"/>
          </a:p>
          <a:p>
            <a:endParaRPr lang="zh-CN" altLang="zh-CN" dirty="0"/>
          </a:p>
          <a:p>
            <a:endParaRPr lang="zh-CN" altLang="zh-CN" dirty="0"/>
          </a:p>
          <a:p>
            <a:endParaRPr lang="zh-CN" altLang="zh-CN" dirty="0"/>
          </a:p>
          <a:p>
            <a:endParaRPr lang="zh-CN" altLang="en-US" dirty="0"/>
          </a:p>
        </p:txBody>
      </p:sp>
    </p:spTree>
    <p:extLst>
      <p:ext uri="{BB962C8B-B14F-4D97-AF65-F5344CB8AC3E}">
        <p14:creationId xmlns:p14="http://schemas.microsoft.com/office/powerpoint/2010/main" val="34895592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示例：</a:t>
            </a:r>
            <a:r>
              <a:rPr lang="en-US" altLang="zh-CN" dirty="0"/>
              <a:t>ATM</a:t>
            </a:r>
            <a:r>
              <a:rPr lang="zh-CN" altLang="zh-CN" dirty="0"/>
              <a:t>系统的</a:t>
            </a:r>
            <a:r>
              <a:rPr lang="zh-CN" altLang="zh-CN" dirty="0" smtClean="0"/>
              <a:t>用例</a:t>
            </a:r>
            <a:endParaRPr lang="zh-CN" altLang="en-US" dirty="0"/>
          </a:p>
        </p:txBody>
      </p:sp>
      <p:sp>
        <p:nvSpPr>
          <p:cNvPr id="3" name="内容占位符 2"/>
          <p:cNvSpPr>
            <a:spLocks noGrp="1"/>
          </p:cNvSpPr>
          <p:nvPr>
            <p:ph idx="1"/>
          </p:nvPr>
        </p:nvSpPr>
        <p:spPr/>
        <p:txBody>
          <a:bodyPr/>
          <a:lstStyle/>
          <a:p>
            <a:r>
              <a:rPr lang="zh-CN" altLang="zh-CN" dirty="0"/>
              <a:t>参与者：银行客户</a:t>
            </a:r>
          </a:p>
          <a:p>
            <a:r>
              <a:rPr lang="zh-CN" altLang="zh-CN" dirty="0"/>
              <a:t>用例：银行客户使用自动提款机来进行银行帐户的查询、提款和</a:t>
            </a:r>
            <a:r>
              <a:rPr lang="zh-CN" altLang="zh-CN" dirty="0" smtClean="0"/>
              <a:t>转帐</a:t>
            </a:r>
            <a:r>
              <a:rPr lang="zh-CN" altLang="en-US" dirty="0" smtClean="0"/>
              <a:t>交易</a:t>
            </a:r>
            <a:endParaRPr lang="zh-CN" altLang="zh-CN" dirty="0"/>
          </a:p>
          <a:p>
            <a:endParaRPr lang="zh-CN" altLang="en-US" dirty="0"/>
          </a:p>
        </p:txBody>
      </p:sp>
      <p:grpSp>
        <p:nvGrpSpPr>
          <p:cNvPr id="4" name="Group 13058"/>
          <p:cNvGrpSpPr/>
          <p:nvPr/>
        </p:nvGrpSpPr>
        <p:grpSpPr>
          <a:xfrm>
            <a:off x="1953496" y="1902546"/>
            <a:ext cx="8969878" cy="4697581"/>
            <a:chOff x="563875" y="834259"/>
            <a:chExt cx="10191996" cy="4698003"/>
          </a:xfrm>
        </p:grpSpPr>
        <p:sp>
          <p:nvSpPr>
            <p:cNvPr id="13" name="Rectangle 566"/>
            <p:cNvSpPr/>
            <p:nvPr/>
          </p:nvSpPr>
          <p:spPr>
            <a:xfrm>
              <a:off x="563875" y="834259"/>
              <a:ext cx="10191996" cy="337483"/>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568"/>
            <p:cNvSpPr/>
            <p:nvPr/>
          </p:nvSpPr>
          <p:spPr>
            <a:xfrm>
              <a:off x="2495550" y="3222498"/>
              <a:ext cx="297180" cy="240030"/>
            </a:xfrm>
            <a:custGeom>
              <a:avLst/>
              <a:gdLst/>
              <a:ahLst/>
              <a:cxnLst/>
              <a:rect l="0" t="0" r="0" b="0"/>
              <a:pathLst>
                <a:path w="297180" h="240030">
                  <a:moveTo>
                    <a:pt x="148590" y="0"/>
                  </a:moveTo>
                  <a:cubicBezTo>
                    <a:pt x="66294" y="0"/>
                    <a:pt x="0" y="53340"/>
                    <a:pt x="0" y="119634"/>
                  </a:cubicBezTo>
                  <a:cubicBezTo>
                    <a:pt x="0" y="185928"/>
                    <a:pt x="66294" y="240030"/>
                    <a:pt x="148590" y="240030"/>
                  </a:cubicBezTo>
                  <a:cubicBezTo>
                    <a:pt x="230124" y="240030"/>
                    <a:pt x="297180" y="185928"/>
                    <a:pt x="297180" y="119634"/>
                  </a:cubicBezTo>
                  <a:cubicBezTo>
                    <a:pt x="297180" y="53340"/>
                    <a:pt x="230124" y="0"/>
                    <a:pt x="1485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6" name="Shape 569"/>
            <p:cNvSpPr/>
            <p:nvPr/>
          </p:nvSpPr>
          <p:spPr>
            <a:xfrm>
              <a:off x="2347722" y="3643122"/>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7" name="Shape 570"/>
            <p:cNvSpPr/>
            <p:nvPr/>
          </p:nvSpPr>
          <p:spPr>
            <a:xfrm>
              <a:off x="2273046" y="3462528"/>
              <a:ext cx="371856" cy="601218"/>
            </a:xfrm>
            <a:custGeom>
              <a:avLst/>
              <a:gdLst/>
              <a:ahLst/>
              <a:cxnLst/>
              <a:rect l="0" t="0" r="0" b="0"/>
              <a:pathLst>
                <a:path w="371856" h="601218">
                  <a:moveTo>
                    <a:pt x="371856" y="0"/>
                  </a:moveTo>
                  <a:lnTo>
                    <a:pt x="371856" y="361950"/>
                  </a:lnTo>
                  <a:lnTo>
                    <a:pt x="0" y="60121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8" name="Shape 571"/>
            <p:cNvSpPr/>
            <p:nvPr/>
          </p:nvSpPr>
          <p:spPr>
            <a:xfrm>
              <a:off x="2644902" y="3824478"/>
              <a:ext cx="369570" cy="239268"/>
            </a:xfrm>
            <a:custGeom>
              <a:avLst/>
              <a:gdLst/>
              <a:ahLst/>
              <a:cxnLst/>
              <a:rect l="0" t="0" r="0" b="0"/>
              <a:pathLst>
                <a:path w="369570" h="239268">
                  <a:moveTo>
                    <a:pt x="0" y="0"/>
                  </a:moveTo>
                  <a:lnTo>
                    <a:pt x="369570" y="23926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9" name="Rectangle 572"/>
            <p:cNvSpPr/>
            <p:nvPr/>
          </p:nvSpPr>
          <p:spPr>
            <a:xfrm>
              <a:off x="2186172" y="4113419"/>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银行客户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Shape 573"/>
            <p:cNvSpPr/>
            <p:nvPr/>
          </p:nvSpPr>
          <p:spPr>
            <a:xfrm>
              <a:off x="5227308" y="2160271"/>
              <a:ext cx="1440180" cy="647700"/>
            </a:xfrm>
            <a:custGeom>
              <a:avLst/>
              <a:gdLst/>
              <a:ahLst/>
              <a:cxnLst/>
              <a:rect l="0" t="0" r="0" b="0"/>
              <a:pathLst>
                <a:path w="1440180" h="647700">
                  <a:moveTo>
                    <a:pt x="720090" y="0"/>
                  </a:moveTo>
                  <a:cubicBezTo>
                    <a:pt x="1117854" y="0"/>
                    <a:pt x="1440180" y="144780"/>
                    <a:pt x="1440180" y="323850"/>
                  </a:cubicBezTo>
                  <a:cubicBezTo>
                    <a:pt x="1440180" y="502920"/>
                    <a:pt x="1117854" y="647700"/>
                    <a:pt x="720090" y="647700"/>
                  </a:cubicBezTo>
                  <a:cubicBezTo>
                    <a:pt x="322326" y="647700"/>
                    <a:pt x="0" y="502920"/>
                    <a:pt x="0" y="323850"/>
                  </a:cubicBezTo>
                  <a:cubicBezTo>
                    <a:pt x="0" y="144780"/>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1" name="Shape 574"/>
            <p:cNvSpPr/>
            <p:nvPr/>
          </p:nvSpPr>
          <p:spPr>
            <a:xfrm>
              <a:off x="5227308" y="2160271"/>
              <a:ext cx="1440180" cy="647700"/>
            </a:xfrm>
            <a:custGeom>
              <a:avLst/>
              <a:gdLst/>
              <a:ahLst/>
              <a:cxnLst/>
              <a:rect l="0" t="0" r="0" b="0"/>
              <a:pathLst>
                <a:path w="1440180" h="647700">
                  <a:moveTo>
                    <a:pt x="720090" y="0"/>
                  </a:moveTo>
                  <a:cubicBezTo>
                    <a:pt x="322326" y="0"/>
                    <a:pt x="0" y="144780"/>
                    <a:pt x="0" y="323850"/>
                  </a:cubicBezTo>
                  <a:cubicBezTo>
                    <a:pt x="0" y="502920"/>
                    <a:pt x="322326" y="647700"/>
                    <a:pt x="720090" y="647700"/>
                  </a:cubicBezTo>
                  <a:cubicBezTo>
                    <a:pt x="1117854" y="647700"/>
                    <a:pt x="1440180" y="502920"/>
                    <a:pt x="1440180" y="323850"/>
                  </a:cubicBezTo>
                  <a:cubicBezTo>
                    <a:pt x="1440180" y="144780"/>
                    <a:pt x="1117854"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2" name="Rectangle 575"/>
            <p:cNvSpPr/>
            <p:nvPr/>
          </p:nvSpPr>
          <p:spPr>
            <a:xfrm>
              <a:off x="5718042" y="2942226"/>
              <a:ext cx="608076"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查询</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Shape 576"/>
            <p:cNvSpPr/>
            <p:nvPr/>
          </p:nvSpPr>
          <p:spPr>
            <a:xfrm>
              <a:off x="5227308" y="3303271"/>
              <a:ext cx="1440180" cy="647700"/>
            </a:xfrm>
            <a:custGeom>
              <a:avLst/>
              <a:gdLst/>
              <a:ahLst/>
              <a:cxnLst/>
              <a:rect l="0" t="0" r="0" b="0"/>
              <a:pathLst>
                <a:path w="1440180" h="647700">
                  <a:moveTo>
                    <a:pt x="720090" y="0"/>
                  </a:moveTo>
                  <a:cubicBezTo>
                    <a:pt x="1117854" y="0"/>
                    <a:pt x="1440180" y="144780"/>
                    <a:pt x="1440180" y="323850"/>
                  </a:cubicBezTo>
                  <a:cubicBezTo>
                    <a:pt x="1440180" y="502920"/>
                    <a:pt x="1117854" y="647700"/>
                    <a:pt x="720090" y="647700"/>
                  </a:cubicBezTo>
                  <a:cubicBezTo>
                    <a:pt x="322326" y="647700"/>
                    <a:pt x="0" y="502920"/>
                    <a:pt x="0" y="323850"/>
                  </a:cubicBezTo>
                  <a:cubicBezTo>
                    <a:pt x="0" y="144780"/>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4" name="Shape 577"/>
            <p:cNvSpPr/>
            <p:nvPr/>
          </p:nvSpPr>
          <p:spPr>
            <a:xfrm>
              <a:off x="5227308" y="3303271"/>
              <a:ext cx="1440180" cy="647700"/>
            </a:xfrm>
            <a:custGeom>
              <a:avLst/>
              <a:gdLst/>
              <a:ahLst/>
              <a:cxnLst/>
              <a:rect l="0" t="0" r="0" b="0"/>
              <a:pathLst>
                <a:path w="1440180" h="647700">
                  <a:moveTo>
                    <a:pt x="720090" y="0"/>
                  </a:moveTo>
                  <a:cubicBezTo>
                    <a:pt x="322326" y="0"/>
                    <a:pt x="0" y="144780"/>
                    <a:pt x="0" y="323850"/>
                  </a:cubicBezTo>
                  <a:cubicBezTo>
                    <a:pt x="0" y="502920"/>
                    <a:pt x="322326" y="647700"/>
                    <a:pt x="720090" y="647700"/>
                  </a:cubicBezTo>
                  <a:cubicBezTo>
                    <a:pt x="1117854" y="647700"/>
                    <a:pt x="1440180" y="502920"/>
                    <a:pt x="1440180" y="323850"/>
                  </a:cubicBezTo>
                  <a:cubicBezTo>
                    <a:pt x="1440180" y="144780"/>
                    <a:pt x="1117854"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5" name="Rectangle 578"/>
            <p:cNvSpPr/>
            <p:nvPr/>
          </p:nvSpPr>
          <p:spPr>
            <a:xfrm>
              <a:off x="5718042" y="4085226"/>
              <a:ext cx="608076" cy="304038"/>
            </a:xfrm>
            <a:prstGeom prst="rect">
              <a:avLst/>
            </a:prstGeom>
            <a:ln>
              <a:noFill/>
            </a:ln>
          </p:spPr>
          <p:txBody>
            <a:bodyPr vert="horz" lIns="0" tIns="0" rIns="0" bIns="0" rtlCol="0">
              <a:noAutofit/>
            </a:bodyPr>
            <a:lstStyle/>
            <a:p>
              <a:pPr>
                <a:lnSpc>
                  <a:spcPct val="107000"/>
                </a:lnSpc>
                <a:spcAft>
                  <a:spcPts val="800"/>
                </a:spcAft>
              </a:pPr>
              <a:r>
                <a:rPr 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取款</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Shape 579"/>
            <p:cNvSpPr/>
            <p:nvPr/>
          </p:nvSpPr>
          <p:spPr>
            <a:xfrm>
              <a:off x="5228831" y="4446271"/>
              <a:ext cx="1440180" cy="647700"/>
            </a:xfrm>
            <a:custGeom>
              <a:avLst/>
              <a:gdLst/>
              <a:ahLst/>
              <a:cxnLst/>
              <a:rect l="0" t="0" r="0" b="0"/>
              <a:pathLst>
                <a:path w="1440180" h="647700">
                  <a:moveTo>
                    <a:pt x="720090" y="0"/>
                  </a:moveTo>
                  <a:cubicBezTo>
                    <a:pt x="1117854" y="0"/>
                    <a:pt x="1440180" y="144780"/>
                    <a:pt x="1440180" y="323850"/>
                  </a:cubicBezTo>
                  <a:cubicBezTo>
                    <a:pt x="1440180" y="502920"/>
                    <a:pt x="1117854" y="647700"/>
                    <a:pt x="720090" y="647700"/>
                  </a:cubicBezTo>
                  <a:cubicBezTo>
                    <a:pt x="322326" y="647700"/>
                    <a:pt x="0" y="502920"/>
                    <a:pt x="0" y="323850"/>
                  </a:cubicBezTo>
                  <a:cubicBezTo>
                    <a:pt x="0" y="144780"/>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7" name="Shape 580"/>
            <p:cNvSpPr/>
            <p:nvPr/>
          </p:nvSpPr>
          <p:spPr>
            <a:xfrm>
              <a:off x="5228831" y="4446271"/>
              <a:ext cx="1440180" cy="647700"/>
            </a:xfrm>
            <a:custGeom>
              <a:avLst/>
              <a:gdLst/>
              <a:ahLst/>
              <a:cxnLst/>
              <a:rect l="0" t="0" r="0" b="0"/>
              <a:pathLst>
                <a:path w="1440180" h="647700">
                  <a:moveTo>
                    <a:pt x="720090" y="0"/>
                  </a:moveTo>
                  <a:cubicBezTo>
                    <a:pt x="322326" y="0"/>
                    <a:pt x="0" y="144780"/>
                    <a:pt x="0" y="323850"/>
                  </a:cubicBezTo>
                  <a:cubicBezTo>
                    <a:pt x="0" y="502920"/>
                    <a:pt x="322326" y="647700"/>
                    <a:pt x="720090" y="647700"/>
                  </a:cubicBezTo>
                  <a:cubicBezTo>
                    <a:pt x="1117854" y="647700"/>
                    <a:pt x="1440180" y="502920"/>
                    <a:pt x="1440180" y="323850"/>
                  </a:cubicBezTo>
                  <a:cubicBezTo>
                    <a:pt x="1440180" y="144780"/>
                    <a:pt x="1117854"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8" name="Rectangle 581"/>
            <p:cNvSpPr/>
            <p:nvPr/>
          </p:nvSpPr>
          <p:spPr>
            <a:xfrm>
              <a:off x="5719566" y="5228224"/>
              <a:ext cx="608076"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转帐</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Shape 582"/>
            <p:cNvSpPr/>
            <p:nvPr/>
          </p:nvSpPr>
          <p:spPr>
            <a:xfrm>
              <a:off x="3316224" y="2583180"/>
              <a:ext cx="1791462" cy="1075944"/>
            </a:xfrm>
            <a:custGeom>
              <a:avLst/>
              <a:gdLst/>
              <a:ahLst/>
              <a:cxnLst/>
              <a:rect l="0" t="0" r="0" b="0"/>
              <a:pathLst>
                <a:path w="1791462" h="1075944">
                  <a:moveTo>
                    <a:pt x="1784604" y="0"/>
                  </a:moveTo>
                  <a:lnTo>
                    <a:pt x="1784893" y="217"/>
                  </a:lnTo>
                  <a:lnTo>
                    <a:pt x="1791462" y="0"/>
                  </a:lnTo>
                  <a:lnTo>
                    <a:pt x="1722120" y="120396"/>
                  </a:lnTo>
                  <a:lnTo>
                    <a:pt x="1719072" y="122682"/>
                  </a:lnTo>
                  <a:lnTo>
                    <a:pt x="1715262" y="121920"/>
                  </a:lnTo>
                  <a:lnTo>
                    <a:pt x="1712976" y="118872"/>
                  </a:lnTo>
                  <a:lnTo>
                    <a:pt x="1713738" y="115824"/>
                  </a:lnTo>
                  <a:lnTo>
                    <a:pt x="1770656" y="17209"/>
                  </a:lnTo>
                  <a:lnTo>
                    <a:pt x="7620" y="1075182"/>
                  </a:lnTo>
                  <a:lnTo>
                    <a:pt x="3810" y="1075944"/>
                  </a:lnTo>
                  <a:lnTo>
                    <a:pt x="762" y="1073658"/>
                  </a:lnTo>
                  <a:lnTo>
                    <a:pt x="0" y="1069848"/>
                  </a:lnTo>
                  <a:lnTo>
                    <a:pt x="2286" y="1066800"/>
                  </a:lnTo>
                  <a:lnTo>
                    <a:pt x="1765798" y="9751"/>
                  </a:lnTo>
                  <a:lnTo>
                    <a:pt x="1652778" y="13716"/>
                  </a:lnTo>
                  <a:lnTo>
                    <a:pt x="1648968" y="12192"/>
                  </a:lnTo>
                  <a:lnTo>
                    <a:pt x="1647444" y="9144"/>
                  </a:lnTo>
                  <a:lnTo>
                    <a:pt x="1648968" y="6096"/>
                  </a:lnTo>
                  <a:lnTo>
                    <a:pt x="1652778" y="4572"/>
                  </a:lnTo>
                  <a:lnTo>
                    <a:pt x="1783250" y="271"/>
                  </a:lnTo>
                  <a:lnTo>
                    <a:pt x="1784604"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0" name="Shape 583"/>
            <p:cNvSpPr/>
            <p:nvPr/>
          </p:nvSpPr>
          <p:spPr>
            <a:xfrm>
              <a:off x="3316224" y="3730753"/>
              <a:ext cx="1716786" cy="136398"/>
            </a:xfrm>
            <a:custGeom>
              <a:avLst/>
              <a:gdLst/>
              <a:ahLst/>
              <a:cxnLst/>
              <a:rect l="0" t="0" r="0" b="0"/>
              <a:pathLst>
                <a:path w="1716786" h="136398">
                  <a:moveTo>
                    <a:pt x="1591056" y="0"/>
                  </a:moveTo>
                  <a:lnTo>
                    <a:pt x="1594866" y="0"/>
                  </a:lnTo>
                  <a:lnTo>
                    <a:pt x="1716786" y="67818"/>
                  </a:lnTo>
                  <a:lnTo>
                    <a:pt x="1594866" y="135636"/>
                  </a:lnTo>
                  <a:lnTo>
                    <a:pt x="1591056" y="136398"/>
                  </a:lnTo>
                  <a:lnTo>
                    <a:pt x="1588008" y="134112"/>
                  </a:lnTo>
                  <a:lnTo>
                    <a:pt x="1588008" y="130302"/>
                  </a:lnTo>
                  <a:lnTo>
                    <a:pt x="1590294" y="127254"/>
                  </a:lnTo>
                  <a:lnTo>
                    <a:pt x="1689445" y="72390"/>
                  </a:lnTo>
                  <a:lnTo>
                    <a:pt x="4572" y="72390"/>
                  </a:lnTo>
                  <a:lnTo>
                    <a:pt x="1524" y="71628"/>
                  </a:lnTo>
                  <a:lnTo>
                    <a:pt x="0" y="67818"/>
                  </a:lnTo>
                  <a:lnTo>
                    <a:pt x="1524" y="64770"/>
                  </a:lnTo>
                  <a:lnTo>
                    <a:pt x="4572" y="63246"/>
                  </a:lnTo>
                  <a:lnTo>
                    <a:pt x="1688265" y="63246"/>
                  </a:lnTo>
                  <a:lnTo>
                    <a:pt x="1590294" y="8382"/>
                  </a:lnTo>
                  <a:lnTo>
                    <a:pt x="1588008" y="6096"/>
                  </a:lnTo>
                  <a:lnTo>
                    <a:pt x="1588008" y="2286"/>
                  </a:lnTo>
                  <a:lnTo>
                    <a:pt x="1591056"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1" name="Shape 584"/>
            <p:cNvSpPr/>
            <p:nvPr/>
          </p:nvSpPr>
          <p:spPr>
            <a:xfrm>
              <a:off x="3316224" y="3937254"/>
              <a:ext cx="1790700" cy="870966"/>
            </a:xfrm>
            <a:custGeom>
              <a:avLst/>
              <a:gdLst/>
              <a:ahLst/>
              <a:cxnLst/>
              <a:rect l="0" t="0" r="0" b="0"/>
              <a:pathLst>
                <a:path w="1790700" h="870966">
                  <a:moveTo>
                    <a:pt x="3048" y="0"/>
                  </a:moveTo>
                  <a:lnTo>
                    <a:pt x="6858" y="0"/>
                  </a:lnTo>
                  <a:lnTo>
                    <a:pt x="1768414" y="846786"/>
                  </a:lnTo>
                  <a:lnTo>
                    <a:pt x="1703070" y="754380"/>
                  </a:lnTo>
                  <a:lnTo>
                    <a:pt x="1702308" y="751332"/>
                  </a:lnTo>
                  <a:lnTo>
                    <a:pt x="1703832" y="748284"/>
                  </a:lnTo>
                  <a:lnTo>
                    <a:pt x="1707642" y="747522"/>
                  </a:lnTo>
                  <a:lnTo>
                    <a:pt x="1710690" y="749046"/>
                  </a:lnTo>
                  <a:lnTo>
                    <a:pt x="1790700" y="862584"/>
                  </a:lnTo>
                  <a:lnTo>
                    <a:pt x="1784115" y="862982"/>
                  </a:lnTo>
                  <a:lnTo>
                    <a:pt x="1783842" y="863346"/>
                  </a:lnTo>
                  <a:lnTo>
                    <a:pt x="1782508" y="863080"/>
                  </a:lnTo>
                  <a:lnTo>
                    <a:pt x="1652016" y="870966"/>
                  </a:lnTo>
                  <a:lnTo>
                    <a:pt x="1648206" y="870204"/>
                  </a:lnTo>
                  <a:lnTo>
                    <a:pt x="1646682" y="866394"/>
                  </a:lnTo>
                  <a:lnTo>
                    <a:pt x="1648206" y="863346"/>
                  </a:lnTo>
                  <a:lnTo>
                    <a:pt x="1651254" y="861822"/>
                  </a:lnTo>
                  <a:lnTo>
                    <a:pt x="1763435" y="854606"/>
                  </a:lnTo>
                  <a:lnTo>
                    <a:pt x="3048" y="8382"/>
                  </a:lnTo>
                  <a:lnTo>
                    <a:pt x="0" y="6096"/>
                  </a:lnTo>
                  <a:lnTo>
                    <a:pt x="762" y="2286"/>
                  </a:lnTo>
                  <a:lnTo>
                    <a:pt x="304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31674094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关于</a:t>
            </a:r>
            <a:r>
              <a:rPr lang="en-US" altLang="zh-CN" dirty="0"/>
              <a:t>“</a:t>
            </a:r>
            <a:r>
              <a:rPr lang="zh-CN" altLang="zh-CN" dirty="0"/>
              <a:t>通讯关联</a:t>
            </a:r>
            <a:r>
              <a:rPr lang="en-US" altLang="zh-CN" dirty="0"/>
              <a:t>”</a:t>
            </a:r>
            <a:r>
              <a:rPr lang="zh-CN" altLang="zh-CN" dirty="0"/>
              <a:t>的几点</a:t>
            </a:r>
            <a:r>
              <a:rPr lang="zh-CN" altLang="zh-CN" dirty="0" smtClean="0"/>
              <a:t>说明</a:t>
            </a:r>
            <a:endParaRPr lang="zh-CN" altLang="en-US" dirty="0"/>
          </a:p>
        </p:txBody>
      </p:sp>
      <p:sp>
        <p:nvSpPr>
          <p:cNvPr id="3" name="内容占位符 2"/>
          <p:cNvSpPr>
            <a:spLocks noGrp="1"/>
          </p:cNvSpPr>
          <p:nvPr>
            <p:ph idx="1"/>
          </p:nvPr>
        </p:nvSpPr>
        <p:spPr/>
        <p:txBody>
          <a:bodyPr/>
          <a:lstStyle/>
          <a:p>
            <a:r>
              <a:rPr lang="zh-CN" altLang="zh-CN" dirty="0"/>
              <a:t>通讯关联表示的是参与者和用例之间的关系：</a:t>
            </a:r>
          </a:p>
          <a:p>
            <a:pPr lvl="1"/>
            <a:r>
              <a:rPr lang="zh-CN" altLang="zh-CN" sz="2800" dirty="0"/>
              <a:t>箭头表示在这一关系中哪一方是对话的主动发起者，箭头所指方是对话的</a:t>
            </a:r>
            <a:r>
              <a:rPr lang="zh-CN" altLang="zh-CN" sz="2800" dirty="0" smtClean="0"/>
              <a:t>被</a:t>
            </a:r>
            <a:r>
              <a:rPr lang="zh-CN" altLang="zh-CN" sz="2800" dirty="0"/>
              <a:t>动接受者；</a:t>
            </a:r>
          </a:p>
          <a:p>
            <a:pPr lvl="1"/>
            <a:r>
              <a:rPr lang="zh-CN" altLang="zh-CN" sz="2800" dirty="0"/>
              <a:t>如果不想强调对话中的主动与被动关系，可以使用不带箭头的关联实线。</a:t>
            </a:r>
          </a:p>
          <a:p>
            <a:pPr lvl="1"/>
            <a:r>
              <a:rPr lang="zh-CN" altLang="zh-CN" sz="2800" dirty="0"/>
              <a:t>通讯关联不表示在参与者和用例之间的信息流，并且信息流向是双向的，</a:t>
            </a:r>
            <a:r>
              <a:rPr lang="zh-CN" altLang="zh-CN" sz="2800" dirty="0" smtClean="0"/>
              <a:t>它</a:t>
            </a:r>
            <a:r>
              <a:rPr lang="zh-CN" altLang="zh-CN" sz="2800" dirty="0"/>
              <a:t>与通讯关联箭头所指的方向没有关系。</a:t>
            </a:r>
          </a:p>
          <a:p>
            <a:endParaRPr lang="zh-CN" altLang="zh-CN" dirty="0"/>
          </a:p>
          <a:p>
            <a:endParaRPr lang="zh-CN" altLang="zh-CN" dirty="0"/>
          </a:p>
          <a:p>
            <a:endParaRPr lang="zh-CN" altLang="en-US" dirty="0"/>
          </a:p>
        </p:txBody>
      </p:sp>
      <p:grpSp>
        <p:nvGrpSpPr>
          <p:cNvPr id="4" name="Group 12585"/>
          <p:cNvGrpSpPr/>
          <p:nvPr/>
        </p:nvGrpSpPr>
        <p:grpSpPr>
          <a:xfrm>
            <a:off x="2246398" y="1690688"/>
            <a:ext cx="6014023" cy="4860967"/>
            <a:chOff x="565398" y="782193"/>
            <a:chExt cx="6014472" cy="4386595"/>
          </a:xfrm>
        </p:grpSpPr>
        <p:sp>
          <p:nvSpPr>
            <p:cNvPr id="5" name="Rectangle 610"/>
            <p:cNvSpPr/>
            <p:nvPr/>
          </p:nvSpPr>
          <p:spPr>
            <a:xfrm>
              <a:off x="565398" y="782193"/>
              <a:ext cx="169091" cy="339306"/>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Shape 618"/>
            <p:cNvSpPr/>
            <p:nvPr/>
          </p:nvSpPr>
          <p:spPr>
            <a:xfrm>
              <a:off x="2554224" y="3960876"/>
              <a:ext cx="297180" cy="239268"/>
            </a:xfrm>
            <a:custGeom>
              <a:avLst/>
              <a:gdLst/>
              <a:ahLst/>
              <a:cxnLst/>
              <a:rect l="0" t="0" r="0" b="0"/>
              <a:pathLst>
                <a:path w="297180" h="239268">
                  <a:moveTo>
                    <a:pt x="148590" y="0"/>
                  </a:moveTo>
                  <a:cubicBezTo>
                    <a:pt x="66294" y="0"/>
                    <a:pt x="0" y="53340"/>
                    <a:pt x="0" y="119634"/>
                  </a:cubicBezTo>
                  <a:cubicBezTo>
                    <a:pt x="0" y="185928"/>
                    <a:pt x="66294" y="239268"/>
                    <a:pt x="148590" y="239268"/>
                  </a:cubicBezTo>
                  <a:cubicBezTo>
                    <a:pt x="230124" y="239268"/>
                    <a:pt x="297180" y="185928"/>
                    <a:pt x="297180" y="119634"/>
                  </a:cubicBezTo>
                  <a:cubicBezTo>
                    <a:pt x="297180" y="53340"/>
                    <a:pt x="230124" y="0"/>
                    <a:pt x="1485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 name="Shape 619"/>
            <p:cNvSpPr/>
            <p:nvPr/>
          </p:nvSpPr>
          <p:spPr>
            <a:xfrm>
              <a:off x="2406396" y="4381500"/>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 name="Shape 620"/>
            <p:cNvSpPr/>
            <p:nvPr/>
          </p:nvSpPr>
          <p:spPr>
            <a:xfrm>
              <a:off x="2331720" y="4200144"/>
              <a:ext cx="371856" cy="601980"/>
            </a:xfrm>
            <a:custGeom>
              <a:avLst/>
              <a:gdLst/>
              <a:ahLst/>
              <a:cxnLst/>
              <a:rect l="0" t="0" r="0" b="0"/>
              <a:pathLst>
                <a:path w="371856" h="601980">
                  <a:moveTo>
                    <a:pt x="371856" y="0"/>
                  </a:moveTo>
                  <a:lnTo>
                    <a:pt x="371856" y="361950"/>
                  </a:lnTo>
                  <a:lnTo>
                    <a:pt x="0" y="6019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9" name="Shape 621"/>
            <p:cNvSpPr/>
            <p:nvPr/>
          </p:nvSpPr>
          <p:spPr>
            <a:xfrm>
              <a:off x="2703576" y="4562094"/>
              <a:ext cx="369570" cy="240030"/>
            </a:xfrm>
            <a:custGeom>
              <a:avLst/>
              <a:gdLst/>
              <a:ahLst/>
              <a:cxnLst/>
              <a:rect l="0" t="0" r="0" b="0"/>
              <a:pathLst>
                <a:path w="369570" h="240030">
                  <a:moveTo>
                    <a:pt x="0" y="0"/>
                  </a:moveTo>
                  <a:lnTo>
                    <a:pt x="369570" y="24003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 name="Rectangle 622"/>
            <p:cNvSpPr/>
            <p:nvPr/>
          </p:nvSpPr>
          <p:spPr>
            <a:xfrm>
              <a:off x="2359146" y="4851797"/>
              <a:ext cx="912114"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参与者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Shape 623"/>
            <p:cNvSpPr/>
            <p:nvPr/>
          </p:nvSpPr>
          <p:spPr>
            <a:xfrm>
              <a:off x="5140452" y="4082797"/>
              <a:ext cx="1439418" cy="647700"/>
            </a:xfrm>
            <a:custGeom>
              <a:avLst/>
              <a:gdLst/>
              <a:ahLst/>
              <a:cxnLst/>
              <a:rect l="0" t="0" r="0" b="0"/>
              <a:pathLst>
                <a:path w="1439418" h="647700">
                  <a:moveTo>
                    <a:pt x="720090" y="0"/>
                  </a:moveTo>
                  <a:cubicBezTo>
                    <a:pt x="1117092" y="0"/>
                    <a:pt x="1439418" y="144780"/>
                    <a:pt x="1439418" y="323850"/>
                  </a:cubicBezTo>
                  <a:cubicBezTo>
                    <a:pt x="1439418" y="502920"/>
                    <a:pt x="1117092" y="647700"/>
                    <a:pt x="720090" y="647700"/>
                  </a:cubicBezTo>
                  <a:cubicBezTo>
                    <a:pt x="322326" y="647700"/>
                    <a:pt x="0" y="502920"/>
                    <a:pt x="0" y="323850"/>
                  </a:cubicBezTo>
                  <a:cubicBezTo>
                    <a:pt x="0" y="144780"/>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12" name="Shape 624"/>
            <p:cNvSpPr/>
            <p:nvPr/>
          </p:nvSpPr>
          <p:spPr>
            <a:xfrm>
              <a:off x="5140452" y="4082797"/>
              <a:ext cx="1439418" cy="647700"/>
            </a:xfrm>
            <a:custGeom>
              <a:avLst/>
              <a:gdLst/>
              <a:ahLst/>
              <a:cxnLst/>
              <a:rect l="0" t="0" r="0" b="0"/>
              <a:pathLst>
                <a:path w="1439418" h="647700">
                  <a:moveTo>
                    <a:pt x="720090" y="0"/>
                  </a:moveTo>
                  <a:cubicBezTo>
                    <a:pt x="322326" y="0"/>
                    <a:pt x="0" y="144780"/>
                    <a:pt x="0" y="323850"/>
                  </a:cubicBezTo>
                  <a:cubicBezTo>
                    <a:pt x="0" y="502920"/>
                    <a:pt x="322326" y="647700"/>
                    <a:pt x="720090" y="647700"/>
                  </a:cubicBezTo>
                  <a:cubicBezTo>
                    <a:pt x="1117092" y="647700"/>
                    <a:pt x="1439418" y="502920"/>
                    <a:pt x="1439418" y="323850"/>
                  </a:cubicBezTo>
                  <a:cubicBezTo>
                    <a:pt x="1439418" y="144780"/>
                    <a:pt x="1117092"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3" name="Rectangle 625"/>
            <p:cNvSpPr/>
            <p:nvPr/>
          </p:nvSpPr>
          <p:spPr>
            <a:xfrm>
              <a:off x="5631174" y="4864750"/>
              <a:ext cx="608076"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Shape 626"/>
            <p:cNvSpPr/>
            <p:nvPr/>
          </p:nvSpPr>
          <p:spPr>
            <a:xfrm>
              <a:off x="3190494" y="4325875"/>
              <a:ext cx="1861566" cy="136398"/>
            </a:xfrm>
            <a:custGeom>
              <a:avLst/>
              <a:gdLst/>
              <a:ahLst/>
              <a:cxnLst/>
              <a:rect l="0" t="0" r="0" b="0"/>
              <a:pathLst>
                <a:path w="1861566" h="136398">
                  <a:moveTo>
                    <a:pt x="1735836" y="0"/>
                  </a:moveTo>
                  <a:lnTo>
                    <a:pt x="1739646" y="762"/>
                  </a:lnTo>
                  <a:lnTo>
                    <a:pt x="1861566" y="67818"/>
                  </a:lnTo>
                  <a:lnTo>
                    <a:pt x="1739646" y="135636"/>
                  </a:lnTo>
                  <a:lnTo>
                    <a:pt x="1735836" y="136398"/>
                  </a:lnTo>
                  <a:lnTo>
                    <a:pt x="1732788" y="134112"/>
                  </a:lnTo>
                  <a:lnTo>
                    <a:pt x="1732788" y="130302"/>
                  </a:lnTo>
                  <a:lnTo>
                    <a:pt x="1735074" y="127254"/>
                  </a:lnTo>
                  <a:lnTo>
                    <a:pt x="1832849" y="73152"/>
                  </a:lnTo>
                  <a:lnTo>
                    <a:pt x="5334" y="73152"/>
                  </a:lnTo>
                  <a:lnTo>
                    <a:pt x="1524" y="71628"/>
                  </a:lnTo>
                  <a:lnTo>
                    <a:pt x="0" y="67818"/>
                  </a:lnTo>
                  <a:lnTo>
                    <a:pt x="1524" y="64770"/>
                  </a:lnTo>
                  <a:lnTo>
                    <a:pt x="5334" y="63246"/>
                  </a:lnTo>
                  <a:lnTo>
                    <a:pt x="1832849" y="63246"/>
                  </a:lnTo>
                  <a:lnTo>
                    <a:pt x="1735074" y="9144"/>
                  </a:lnTo>
                  <a:lnTo>
                    <a:pt x="1732788" y="6096"/>
                  </a:lnTo>
                  <a:lnTo>
                    <a:pt x="1732788" y="2286"/>
                  </a:lnTo>
                  <a:lnTo>
                    <a:pt x="1735836"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15" name="Rectangle 627"/>
            <p:cNvSpPr/>
            <p:nvPr/>
          </p:nvSpPr>
          <p:spPr>
            <a:xfrm>
              <a:off x="3700266" y="4053221"/>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通讯关联</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64835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仿宋" panose="02010609060101010101" pitchFamily="49" charset="-122"/>
                <a:ea typeface="仿宋" panose="02010609060101010101" pitchFamily="49" charset="-122"/>
              </a:rPr>
              <a:t>第一章</a:t>
            </a:r>
            <a:r>
              <a:rPr lang="en-US" altLang="zh-CN" dirty="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概论</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13407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2370" name="肘形连接符 13"/>
          <p:cNvCxnSpPr>
            <a:cxnSpLocks noChangeShapeType="1"/>
          </p:cNvCxnSpPr>
          <p:nvPr/>
        </p:nvCxnSpPr>
        <p:spPr bwMode="auto">
          <a:xfrm rot="5400000" flipH="1" flipV="1">
            <a:off x="3959225" y="2144713"/>
            <a:ext cx="960438" cy="1439862"/>
          </a:xfrm>
          <a:prstGeom prst="bentConnector2">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1" name="肘形连接符 15"/>
          <p:cNvCxnSpPr>
            <a:cxnSpLocks noChangeShapeType="1"/>
          </p:cNvCxnSpPr>
          <p:nvPr/>
        </p:nvCxnSpPr>
        <p:spPr bwMode="auto">
          <a:xfrm rot="16200000" flipV="1">
            <a:off x="7013575" y="2114550"/>
            <a:ext cx="973138" cy="1512888"/>
          </a:xfrm>
          <a:prstGeom prst="bentConnector2">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2" name="直接箭头连接符 17"/>
          <p:cNvCxnSpPr>
            <a:cxnSpLocks noChangeShapeType="1"/>
          </p:cNvCxnSpPr>
          <p:nvPr/>
        </p:nvCxnSpPr>
        <p:spPr bwMode="auto">
          <a:xfrm flipV="1">
            <a:off x="3719513" y="3849689"/>
            <a:ext cx="0" cy="1882775"/>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3" name="直接箭头连接符 19"/>
          <p:cNvCxnSpPr>
            <a:cxnSpLocks noChangeShapeType="1"/>
          </p:cNvCxnSpPr>
          <p:nvPr/>
        </p:nvCxnSpPr>
        <p:spPr bwMode="auto">
          <a:xfrm flipV="1">
            <a:off x="8256588" y="3860801"/>
            <a:ext cx="0" cy="1871663"/>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4" name="直接连接符 21"/>
          <p:cNvCxnSpPr>
            <a:cxnSpLocks noChangeShapeType="1"/>
          </p:cNvCxnSpPr>
          <p:nvPr/>
        </p:nvCxnSpPr>
        <p:spPr bwMode="auto">
          <a:xfrm>
            <a:off x="4511675" y="5984875"/>
            <a:ext cx="2952750" cy="0"/>
          </a:xfrm>
          <a:prstGeom prst="line">
            <a:avLst/>
          </a:prstGeom>
          <a:noFill/>
          <a:ln w="38100"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5" name="直接箭头连接符 23"/>
          <p:cNvCxnSpPr>
            <a:cxnSpLocks noChangeShapeType="1"/>
          </p:cNvCxnSpPr>
          <p:nvPr/>
        </p:nvCxnSpPr>
        <p:spPr bwMode="auto">
          <a:xfrm flipV="1">
            <a:off x="5951538" y="3895725"/>
            <a:ext cx="0" cy="541338"/>
          </a:xfrm>
          <a:prstGeom prst="straightConnector1">
            <a:avLst/>
          </a:prstGeom>
          <a:noFill/>
          <a:ln w="38100"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2376" name="矩形 25"/>
          <p:cNvSpPr>
            <a:spLocks noChangeArrowheads="1"/>
          </p:cNvSpPr>
          <p:nvPr/>
        </p:nvSpPr>
        <p:spPr bwMode="auto">
          <a:xfrm>
            <a:off x="4943475" y="3213100"/>
            <a:ext cx="2089150" cy="1944688"/>
          </a:xfrm>
          <a:prstGeom prst="rect">
            <a:avLst/>
          </a:prstGeom>
          <a:noFill/>
          <a:ln w="2857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latin typeface="仿宋" panose="02010609060101010101" pitchFamily="49" charset="-122"/>
              <a:ea typeface="仿宋" panose="02010609060101010101" pitchFamily="49" charset="-122"/>
            </a:endParaRPr>
          </a:p>
        </p:txBody>
      </p:sp>
      <p:cxnSp>
        <p:nvCxnSpPr>
          <p:cNvPr id="442377" name="直接连接符 27"/>
          <p:cNvCxnSpPr>
            <a:cxnSpLocks noChangeShapeType="1"/>
            <a:stCxn id="442376" idx="0"/>
          </p:cNvCxnSpPr>
          <p:nvPr/>
        </p:nvCxnSpPr>
        <p:spPr bwMode="auto">
          <a:xfrm flipV="1">
            <a:off x="5988050" y="2636838"/>
            <a:ext cx="0" cy="576262"/>
          </a:xfrm>
          <a:prstGeom prst="line">
            <a:avLst/>
          </a:prstGeom>
          <a:noFill/>
          <a:ln w="3810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8" name="直接连接符 29"/>
          <p:cNvCxnSpPr>
            <a:cxnSpLocks noChangeShapeType="1"/>
          </p:cNvCxnSpPr>
          <p:nvPr/>
        </p:nvCxnSpPr>
        <p:spPr bwMode="auto">
          <a:xfrm>
            <a:off x="4511675" y="3597275"/>
            <a:ext cx="431800" cy="0"/>
          </a:xfrm>
          <a:prstGeom prst="line">
            <a:avLst/>
          </a:prstGeom>
          <a:noFill/>
          <a:ln w="3810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79" name="直接连接符 32"/>
          <p:cNvCxnSpPr>
            <a:cxnSpLocks noChangeShapeType="1"/>
          </p:cNvCxnSpPr>
          <p:nvPr/>
        </p:nvCxnSpPr>
        <p:spPr bwMode="auto">
          <a:xfrm flipH="1">
            <a:off x="7032625" y="3608388"/>
            <a:ext cx="431800" cy="0"/>
          </a:xfrm>
          <a:prstGeom prst="line">
            <a:avLst/>
          </a:prstGeom>
          <a:noFill/>
          <a:ln w="3810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80" name="直接连接符 35"/>
          <p:cNvCxnSpPr>
            <a:cxnSpLocks noChangeShapeType="1"/>
          </p:cNvCxnSpPr>
          <p:nvPr/>
        </p:nvCxnSpPr>
        <p:spPr bwMode="auto">
          <a:xfrm flipV="1">
            <a:off x="4151313" y="5157789"/>
            <a:ext cx="792162" cy="574675"/>
          </a:xfrm>
          <a:prstGeom prst="line">
            <a:avLst/>
          </a:prstGeom>
          <a:noFill/>
          <a:ln w="3810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2381" name="直接连接符 37"/>
          <p:cNvCxnSpPr>
            <a:cxnSpLocks noChangeShapeType="1"/>
          </p:cNvCxnSpPr>
          <p:nvPr/>
        </p:nvCxnSpPr>
        <p:spPr bwMode="auto">
          <a:xfrm>
            <a:off x="7032625" y="5157789"/>
            <a:ext cx="719138" cy="574675"/>
          </a:xfrm>
          <a:prstGeom prst="line">
            <a:avLst/>
          </a:prstGeom>
          <a:noFill/>
          <a:ln w="3810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2383" name="Rectangle 4"/>
          <p:cNvSpPr>
            <a:spLocks noChangeArrowheads="1"/>
          </p:cNvSpPr>
          <p:nvPr/>
        </p:nvSpPr>
        <p:spPr bwMode="auto">
          <a:xfrm>
            <a:off x="1981200" y="1322389"/>
            <a:ext cx="81534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800" b="1" dirty="0">
                <a:latin typeface="仿宋" panose="02010609060101010101" pitchFamily="49" charset="-122"/>
                <a:ea typeface="仿宋" panose="02010609060101010101" pitchFamily="49" charset="-122"/>
                <a:cs typeface="Times New Roman" pitchFamily="18" charset="0"/>
              </a:rPr>
              <a:t>    </a:t>
            </a:r>
            <a:r>
              <a:rPr lang="zh-CN" altLang="en-US" sz="2800" b="1" dirty="0">
                <a:latin typeface="仿宋" panose="02010609060101010101" pitchFamily="49" charset="-122"/>
                <a:ea typeface="仿宋" panose="02010609060101010101" pitchFamily="49" charset="-122"/>
                <a:cs typeface="Times New Roman" pitchFamily="18" charset="0"/>
              </a:rPr>
              <a:t>模型</a:t>
            </a:r>
            <a:r>
              <a:rPr lang="zh-CN" altLang="en-US" sz="2800" b="1" dirty="0" smtClean="0">
                <a:latin typeface="仿宋" panose="02010609060101010101" pitchFamily="49" charset="-122"/>
                <a:ea typeface="仿宋" panose="02010609060101010101" pitchFamily="49" charset="-122"/>
                <a:cs typeface="Times New Roman" pitchFamily="18" charset="0"/>
              </a:rPr>
              <a:t>建立</a:t>
            </a:r>
            <a:r>
              <a:rPr lang="en-US" altLang="zh-CN" sz="2800" b="1" dirty="0" smtClean="0">
                <a:latin typeface="仿宋" panose="02010609060101010101" pitchFamily="49" charset="-122"/>
                <a:ea typeface="仿宋" panose="02010609060101010101" pitchFamily="49" charset="-122"/>
                <a:cs typeface="Times New Roman" pitchFamily="18" charset="0"/>
              </a:rPr>
              <a:t>7</a:t>
            </a:r>
            <a:r>
              <a:rPr lang="zh-CN" altLang="en-US" sz="2800" b="1" dirty="0">
                <a:latin typeface="仿宋" panose="02010609060101010101" pitchFamily="49" charset="-122"/>
                <a:ea typeface="仿宋" panose="02010609060101010101" pitchFamily="49" charset="-122"/>
                <a:cs typeface="Times New Roman" pitchFamily="18" charset="0"/>
              </a:rPr>
              <a:t>项原则。</a:t>
            </a:r>
          </a:p>
        </p:txBody>
      </p:sp>
      <p:sp>
        <p:nvSpPr>
          <p:cNvPr id="2" name="圆角矩形 1">
            <a:hlinkClick r:id="" action="ppaction://noaction" highlightClick="1">
              <a:snd r:embed="rId3" name="click.wav"/>
            </a:hlinkClick>
            <a:hlinkHover r:id="" action="ppaction://noaction" highlightClick="1"/>
          </p:cNvPr>
          <p:cNvSpPr/>
          <p:nvPr/>
        </p:nvSpPr>
        <p:spPr bwMode="auto">
          <a:xfrm>
            <a:off x="2927648" y="3344997"/>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相似性</a:t>
            </a:r>
          </a:p>
        </p:txBody>
      </p:sp>
      <p:sp>
        <p:nvSpPr>
          <p:cNvPr id="7" name="圆角矩形 6">
            <a:hlinkClick r:id="" action="ppaction://noaction" highlightClick="1">
              <a:snd r:embed="rId3" name="click.wav"/>
            </a:hlinkClick>
            <a:hlinkHover r:id="" action="ppaction://noaction" highlightClick="1"/>
          </p:cNvPr>
          <p:cNvSpPr/>
          <p:nvPr/>
        </p:nvSpPr>
        <p:spPr bwMode="auto">
          <a:xfrm>
            <a:off x="5159896" y="2132856"/>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切题性</a:t>
            </a:r>
          </a:p>
        </p:txBody>
      </p:sp>
      <p:sp>
        <p:nvSpPr>
          <p:cNvPr id="9" name="圆角矩形 8">
            <a:hlinkClick r:id="" action="ppaction://noaction" highlightClick="1">
              <a:snd r:embed="rId3" name="click.wav"/>
            </a:hlinkClick>
            <a:hlinkHover r:id="" action="ppaction://noaction" highlightClick="1"/>
          </p:cNvPr>
          <p:cNvSpPr/>
          <p:nvPr/>
        </p:nvSpPr>
        <p:spPr bwMode="auto">
          <a:xfrm>
            <a:off x="2927648" y="5733256"/>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可辨识性</a:t>
            </a:r>
          </a:p>
        </p:txBody>
      </p:sp>
      <p:sp>
        <p:nvSpPr>
          <p:cNvPr id="10" name="圆角矩形 9">
            <a:hlinkClick r:id="" action="ppaction://noaction" highlightClick="1">
              <a:snd r:embed="rId3" name="click.wav"/>
            </a:hlinkClick>
            <a:hlinkHover r:id="" action="ppaction://noaction" highlightClick="1"/>
          </p:cNvPr>
          <p:cNvSpPr/>
          <p:nvPr/>
        </p:nvSpPr>
        <p:spPr bwMode="auto">
          <a:xfrm>
            <a:off x="7464152" y="5733256"/>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简单性</a:t>
            </a:r>
          </a:p>
        </p:txBody>
      </p:sp>
      <p:sp>
        <p:nvSpPr>
          <p:cNvPr id="8" name="圆角矩形 7">
            <a:hlinkClick r:id="" action="ppaction://noaction" highlightClick="1">
              <a:snd r:embed="rId3" name="click.wav"/>
            </a:hlinkClick>
            <a:hlinkHover r:id="" action="ppaction://noaction" highlightClick="1"/>
          </p:cNvPr>
          <p:cNvSpPr/>
          <p:nvPr/>
        </p:nvSpPr>
        <p:spPr bwMode="auto">
          <a:xfrm>
            <a:off x="7464152" y="3356992"/>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吻合性</a:t>
            </a:r>
          </a:p>
        </p:txBody>
      </p:sp>
      <p:sp>
        <p:nvSpPr>
          <p:cNvPr id="11" name="圆角矩形 10">
            <a:hlinkClick r:id="" action="ppaction://noaction" highlightClick="1">
              <a:snd r:embed="rId3" name="click.wav"/>
            </a:hlinkClick>
            <a:hlinkHover r:id="" action="ppaction://noaction" highlightClick="1"/>
          </p:cNvPr>
          <p:cNvSpPr/>
          <p:nvPr/>
        </p:nvSpPr>
        <p:spPr bwMode="auto">
          <a:xfrm>
            <a:off x="5159897" y="3392308"/>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综合精度</a:t>
            </a:r>
          </a:p>
        </p:txBody>
      </p:sp>
      <p:sp>
        <p:nvSpPr>
          <p:cNvPr id="12" name="圆角矩形 11">
            <a:hlinkClick r:id="" action="ppaction://noaction" highlightClick="1">
              <a:snd r:embed="rId3" name="click.wav"/>
            </a:hlinkClick>
            <a:hlinkHover r:id="" action="ppaction://noaction" highlightClick="1"/>
          </p:cNvPr>
          <p:cNvSpPr/>
          <p:nvPr/>
        </p:nvSpPr>
        <p:spPr bwMode="auto">
          <a:xfrm>
            <a:off x="5159897" y="4437112"/>
            <a:ext cx="1584176" cy="50405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2400" b="1" dirty="0">
                <a:latin typeface="仿宋" panose="02010609060101010101" pitchFamily="49" charset="-122"/>
                <a:ea typeface="仿宋" panose="02010609060101010101" pitchFamily="49" charset="-122"/>
              </a:rPr>
              <a:t>冲突折中</a:t>
            </a:r>
          </a:p>
        </p:txBody>
      </p:sp>
      <p:sp>
        <p:nvSpPr>
          <p:cNvPr id="26" name="标题 1"/>
          <p:cNvSpPr txBox="1">
            <a:spLocks/>
          </p:cNvSpPr>
          <p:nvPr/>
        </p:nvSpPr>
        <p:spPr>
          <a:xfrm>
            <a:off x="652847" y="89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1.1.6 </a:t>
            </a:r>
            <a:r>
              <a:rPr lang="zh-CN" altLang="en-US"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模型建立的基本原则</a:t>
            </a:r>
            <a:endPar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8338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用例方法的</a:t>
            </a:r>
            <a:r>
              <a:rPr lang="zh-CN" altLang="zh-CN" dirty="0" smtClean="0"/>
              <a:t>优点</a:t>
            </a:r>
            <a:endParaRPr lang="zh-CN" altLang="en-US" dirty="0"/>
          </a:p>
        </p:txBody>
      </p:sp>
      <p:sp>
        <p:nvSpPr>
          <p:cNvPr id="3" name="内容占位符 2"/>
          <p:cNvSpPr>
            <a:spLocks noGrp="1"/>
          </p:cNvSpPr>
          <p:nvPr>
            <p:ph idx="1"/>
          </p:nvPr>
        </p:nvSpPr>
        <p:spPr/>
        <p:txBody>
          <a:bodyPr/>
          <a:lstStyle/>
          <a:p>
            <a:r>
              <a:rPr lang="zh-CN" altLang="zh-CN" dirty="0"/>
              <a:t>系统被看作是一个黑箱，并不关心系统内部是如何完成它所提供的</a:t>
            </a:r>
            <a:r>
              <a:rPr lang="zh-CN" altLang="zh-CN" dirty="0" smtClean="0"/>
              <a:t>功</a:t>
            </a:r>
            <a:r>
              <a:rPr lang="zh-CN" altLang="zh-CN" dirty="0"/>
              <a:t>能的</a:t>
            </a:r>
            <a:r>
              <a:rPr lang="zh-CN" altLang="zh-CN" dirty="0" smtClean="0"/>
              <a:t>。</a:t>
            </a:r>
            <a:endParaRPr lang="zh-CN" altLang="zh-CN" dirty="0"/>
          </a:p>
          <a:p>
            <a:r>
              <a:rPr lang="zh-CN" altLang="zh-CN" dirty="0"/>
              <a:t>首先描述了被定义系统有哪些外部使用</a:t>
            </a:r>
            <a:r>
              <a:rPr lang="zh-CN" altLang="zh-CN" dirty="0" smtClean="0"/>
              <a:t>者</a:t>
            </a:r>
            <a:r>
              <a:rPr lang="zh-CN" altLang="zh-CN" dirty="0"/>
              <a:t>、这些使用</a:t>
            </a:r>
            <a:r>
              <a:rPr lang="zh-CN" altLang="zh-CN" dirty="0" smtClean="0"/>
              <a:t>者</a:t>
            </a:r>
            <a:r>
              <a:rPr lang="zh-CN" altLang="zh-CN" dirty="0"/>
              <a:t>与被定义系统发生交互；</a:t>
            </a:r>
          </a:p>
          <a:p>
            <a:r>
              <a:rPr lang="zh-CN" altLang="zh-CN" dirty="0"/>
              <a:t>针对每一参与者，又描述了系统为这些参与者提供了什么样的</a:t>
            </a:r>
            <a:r>
              <a:rPr lang="zh-CN" altLang="zh-CN" dirty="0" smtClean="0"/>
              <a:t>服务</a:t>
            </a:r>
            <a:r>
              <a:rPr lang="zh-CN" altLang="zh-CN" dirty="0"/>
              <a:t>、或者说系统是如何被这些参与者使用的；</a:t>
            </a:r>
          </a:p>
          <a:p>
            <a:endParaRPr lang="zh-CN" altLang="zh-CN" dirty="0"/>
          </a:p>
          <a:p>
            <a:endParaRPr lang="zh-CN" altLang="zh-CN" dirty="0"/>
          </a:p>
          <a:p>
            <a:endParaRPr lang="zh-CN" altLang="zh-CN" dirty="0"/>
          </a:p>
          <a:p>
            <a:endParaRPr lang="zh-CN" altLang="en-US" dirty="0"/>
          </a:p>
        </p:txBody>
      </p:sp>
    </p:spTree>
    <p:extLst>
      <p:ext uri="{BB962C8B-B14F-4D97-AF65-F5344CB8AC3E}">
        <p14:creationId xmlns:p14="http://schemas.microsoft.com/office/powerpoint/2010/main" val="40777775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用例方法的</a:t>
            </a:r>
            <a:r>
              <a:rPr lang="zh-CN" altLang="zh-CN" dirty="0" smtClean="0"/>
              <a:t>优点</a:t>
            </a:r>
            <a:endParaRPr lang="zh-CN" altLang="en-US" dirty="0"/>
          </a:p>
        </p:txBody>
      </p:sp>
      <p:sp>
        <p:nvSpPr>
          <p:cNvPr id="3" name="内容占位符 2"/>
          <p:cNvSpPr>
            <a:spLocks noGrp="1"/>
          </p:cNvSpPr>
          <p:nvPr>
            <p:ph idx="1"/>
          </p:nvPr>
        </p:nvSpPr>
        <p:spPr/>
        <p:txBody>
          <a:bodyPr/>
          <a:lstStyle/>
          <a:p>
            <a:r>
              <a:rPr lang="zh-CN" altLang="zh-CN" dirty="0"/>
              <a:t>用例模型容易构建、也容易阅读；</a:t>
            </a:r>
          </a:p>
          <a:p>
            <a:r>
              <a:rPr lang="zh-CN" altLang="zh-CN" dirty="0"/>
              <a:t>完全站在用户的角度上，从系统外部来描述功能；</a:t>
            </a:r>
          </a:p>
          <a:p>
            <a:r>
              <a:rPr lang="zh-CN" altLang="zh-CN" dirty="0"/>
              <a:t>帮助系统的最终用户参与到需求分析过程中来，其需求更容易表达</a:t>
            </a:r>
            <a:r>
              <a:rPr lang="zh-CN" altLang="zh-CN" dirty="0" smtClean="0"/>
              <a:t>出</a:t>
            </a:r>
            <a:r>
              <a:rPr lang="zh-CN" altLang="en-US" dirty="0" smtClean="0"/>
              <a:t>来；</a:t>
            </a:r>
            <a:endParaRPr lang="zh-CN" altLang="zh-CN" dirty="0"/>
          </a:p>
          <a:p>
            <a:endParaRPr lang="zh-CN" altLang="en-US" dirty="0"/>
          </a:p>
        </p:txBody>
      </p:sp>
    </p:spTree>
    <p:extLst>
      <p:ext uri="{BB962C8B-B14F-4D97-AF65-F5344CB8AC3E}">
        <p14:creationId xmlns:p14="http://schemas.microsoft.com/office/powerpoint/2010/main" val="6532494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用例建模的基本过程</a:t>
            </a:r>
            <a:endParaRPr lang="zh-CN" altLang="en-US" dirty="0"/>
          </a:p>
        </p:txBody>
      </p:sp>
      <p:sp>
        <p:nvSpPr>
          <p:cNvPr id="3" name="内容占位符 2"/>
          <p:cNvSpPr>
            <a:spLocks noGrp="1"/>
          </p:cNvSpPr>
          <p:nvPr>
            <p:ph idx="1"/>
          </p:nvPr>
        </p:nvSpPr>
        <p:spPr/>
        <p:txBody>
          <a:bodyPr/>
          <a:lstStyle/>
          <a:p>
            <a:r>
              <a:rPr lang="en-US" altLang="zh-CN" b="1" dirty="0" smtClean="0"/>
              <a:t>Step 1</a:t>
            </a:r>
            <a:r>
              <a:rPr lang="zh-CN" altLang="zh-CN" dirty="0" smtClean="0"/>
              <a:t>：</a:t>
            </a:r>
            <a:r>
              <a:rPr lang="zh-CN" altLang="zh-CN" dirty="0"/>
              <a:t>识别并描述参与者</a:t>
            </a:r>
          </a:p>
          <a:p>
            <a:r>
              <a:rPr lang="en-US" altLang="zh-CN" b="1" dirty="0"/>
              <a:t>Step </a:t>
            </a:r>
            <a:r>
              <a:rPr lang="en-US" altLang="zh-CN" b="1" dirty="0" smtClean="0"/>
              <a:t>2 </a:t>
            </a:r>
            <a:r>
              <a:rPr lang="zh-CN" altLang="zh-CN" dirty="0" smtClean="0"/>
              <a:t>：</a:t>
            </a:r>
            <a:r>
              <a:rPr lang="zh-CN" altLang="zh-CN" dirty="0"/>
              <a:t>识别</a:t>
            </a:r>
            <a:r>
              <a:rPr lang="zh-CN" altLang="zh-CN" dirty="0" smtClean="0"/>
              <a:t>用例</a:t>
            </a:r>
            <a:r>
              <a:rPr lang="zh-CN" altLang="zh-CN" dirty="0"/>
              <a:t>，并给出简要描述；</a:t>
            </a:r>
          </a:p>
          <a:p>
            <a:r>
              <a:rPr lang="en-US" altLang="zh-CN" b="1" dirty="0"/>
              <a:t>Step </a:t>
            </a:r>
            <a:r>
              <a:rPr lang="en-US" altLang="zh-CN" b="1" dirty="0" smtClean="0"/>
              <a:t>3 </a:t>
            </a:r>
            <a:r>
              <a:rPr lang="zh-CN" altLang="zh-CN" dirty="0" smtClean="0"/>
              <a:t>：</a:t>
            </a:r>
            <a:r>
              <a:rPr lang="zh-CN" altLang="zh-CN" dirty="0"/>
              <a:t>识别参与者与角色之间的通讯关联</a:t>
            </a:r>
          </a:p>
          <a:p>
            <a:r>
              <a:rPr lang="en-US" altLang="zh-CN" b="1" dirty="0"/>
              <a:t>Step </a:t>
            </a:r>
            <a:r>
              <a:rPr lang="en-US" altLang="zh-CN" b="1" dirty="0" smtClean="0"/>
              <a:t>4 </a:t>
            </a:r>
            <a:r>
              <a:rPr lang="zh-CN" altLang="zh-CN" dirty="0" smtClean="0"/>
              <a:t>：</a:t>
            </a:r>
            <a:r>
              <a:rPr lang="zh-CN" altLang="zh-CN" dirty="0"/>
              <a:t>给出每一个用例的详细描述</a:t>
            </a:r>
          </a:p>
          <a:p>
            <a:r>
              <a:rPr lang="en-US" altLang="zh-CN" b="1" dirty="0"/>
              <a:t>Step </a:t>
            </a:r>
            <a:r>
              <a:rPr lang="en-US" altLang="zh-CN" b="1" dirty="0" smtClean="0"/>
              <a:t>5 </a:t>
            </a:r>
            <a:r>
              <a:rPr lang="zh-CN" altLang="zh-CN" dirty="0" smtClean="0"/>
              <a:t>：</a:t>
            </a:r>
            <a:r>
              <a:rPr lang="zh-CN" altLang="zh-CN" dirty="0"/>
              <a:t>细化用例模型</a:t>
            </a:r>
          </a:p>
          <a:p>
            <a:endParaRPr lang="zh-CN" altLang="zh-CN" dirty="0"/>
          </a:p>
          <a:p>
            <a:endParaRPr lang="zh-CN" altLang="en-US" dirty="0"/>
          </a:p>
        </p:txBody>
      </p:sp>
    </p:spTree>
    <p:extLst>
      <p:ext uri="{BB962C8B-B14F-4D97-AF65-F5344CB8AC3E}">
        <p14:creationId xmlns:p14="http://schemas.microsoft.com/office/powerpoint/2010/main" val="22358378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Step 1</a:t>
            </a:r>
            <a:r>
              <a:rPr lang="zh-CN" altLang="zh-CN" dirty="0"/>
              <a:t>：识别并描述</a:t>
            </a:r>
            <a:r>
              <a:rPr lang="zh-CN" altLang="zh-CN" dirty="0" smtClean="0"/>
              <a:t>参与者</a:t>
            </a:r>
            <a:endParaRPr lang="zh-CN" altLang="en-US" dirty="0"/>
          </a:p>
        </p:txBody>
      </p:sp>
      <p:sp>
        <p:nvSpPr>
          <p:cNvPr id="3" name="内容占位符 2"/>
          <p:cNvSpPr>
            <a:spLocks noGrp="1"/>
          </p:cNvSpPr>
          <p:nvPr>
            <p:ph idx="1"/>
          </p:nvPr>
        </p:nvSpPr>
        <p:spPr/>
        <p:txBody>
          <a:bodyPr/>
          <a:lstStyle/>
          <a:p>
            <a:r>
              <a:rPr lang="zh-CN" altLang="zh-CN" dirty="0"/>
              <a:t>通过以下问题来</a:t>
            </a:r>
            <a:r>
              <a:rPr lang="zh-CN" altLang="zh-CN" dirty="0" smtClean="0"/>
              <a:t>识别</a:t>
            </a:r>
            <a:r>
              <a:rPr lang="en-US" altLang="zh-CN" dirty="0" smtClean="0"/>
              <a:t>Actor</a:t>
            </a:r>
          </a:p>
          <a:p>
            <a:r>
              <a:rPr lang="zh-CN" altLang="zh-CN" dirty="0"/>
              <a:t>谁使用这个系统的功能？</a:t>
            </a:r>
          </a:p>
          <a:p>
            <a:r>
              <a:rPr lang="zh-CN" altLang="zh-CN" dirty="0"/>
              <a:t>谁从该系统获得信息？</a:t>
            </a:r>
          </a:p>
          <a:p>
            <a:r>
              <a:rPr lang="zh-CN" altLang="zh-CN" dirty="0"/>
              <a:t>谁向该系统提供信息？</a:t>
            </a:r>
          </a:p>
          <a:p>
            <a:r>
              <a:rPr lang="zh-CN" altLang="zh-CN" dirty="0"/>
              <a:t>该系统需要</a:t>
            </a:r>
            <a:r>
              <a:rPr lang="zh-CN" altLang="zh-CN" dirty="0" smtClean="0"/>
              <a:t>访问</a:t>
            </a:r>
            <a:r>
              <a:rPr lang="zh-CN" altLang="en-US" dirty="0" smtClean="0"/>
              <a:t>哪</a:t>
            </a:r>
            <a:r>
              <a:rPr lang="zh-CN" altLang="zh-CN" dirty="0" smtClean="0"/>
              <a:t>些</a:t>
            </a:r>
            <a:r>
              <a:rPr lang="zh-CN" altLang="zh-CN" dirty="0"/>
              <a:t>外部硬件设备？</a:t>
            </a:r>
          </a:p>
          <a:p>
            <a:r>
              <a:rPr lang="zh-CN" altLang="zh-CN" dirty="0"/>
              <a:t>谁来负责维护和管理这个系统以保证其正常运行？</a:t>
            </a:r>
          </a:p>
          <a:p>
            <a:r>
              <a:rPr lang="zh-CN" altLang="zh-CN" dirty="0"/>
              <a:t>该系统需要与其他系统进行交互吗？</a:t>
            </a:r>
          </a:p>
          <a:p>
            <a:endParaRPr lang="zh-CN" altLang="zh-CN" dirty="0"/>
          </a:p>
          <a:p>
            <a:endParaRPr lang="zh-CN" altLang="zh-CN" dirty="0"/>
          </a:p>
        </p:txBody>
      </p:sp>
      <p:sp>
        <p:nvSpPr>
          <p:cNvPr id="4" name="Shape 883"/>
          <p:cNvSpPr/>
          <p:nvPr/>
        </p:nvSpPr>
        <p:spPr>
          <a:xfrm>
            <a:off x="10429211" y="2831782"/>
            <a:ext cx="295910" cy="239395"/>
          </a:xfrm>
          <a:custGeom>
            <a:avLst/>
            <a:gdLst/>
            <a:ahLst/>
            <a:cxnLst/>
            <a:rect l="0" t="0" r="0" b="0"/>
            <a:pathLst>
              <a:path w="296418" h="240030">
                <a:moveTo>
                  <a:pt x="147828" y="0"/>
                </a:moveTo>
                <a:cubicBezTo>
                  <a:pt x="66294" y="0"/>
                  <a:pt x="0" y="54102"/>
                  <a:pt x="0" y="120396"/>
                </a:cubicBezTo>
                <a:cubicBezTo>
                  <a:pt x="0" y="185928"/>
                  <a:pt x="66294" y="240030"/>
                  <a:pt x="147828" y="240030"/>
                </a:cubicBezTo>
                <a:cubicBezTo>
                  <a:pt x="230124" y="240030"/>
                  <a:pt x="296418" y="185928"/>
                  <a:pt x="296418" y="120396"/>
                </a:cubicBezTo>
                <a:cubicBezTo>
                  <a:pt x="296418" y="54102"/>
                  <a:pt x="230124" y="0"/>
                  <a:pt x="14782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 name="Shape 884"/>
          <p:cNvSpPr/>
          <p:nvPr/>
        </p:nvSpPr>
        <p:spPr>
          <a:xfrm>
            <a:off x="10281891" y="3252152"/>
            <a:ext cx="591820"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 name="Shape 885"/>
          <p:cNvSpPr/>
          <p:nvPr/>
        </p:nvSpPr>
        <p:spPr>
          <a:xfrm>
            <a:off x="10206961" y="3071812"/>
            <a:ext cx="370840" cy="600710"/>
          </a:xfrm>
          <a:custGeom>
            <a:avLst/>
            <a:gdLst/>
            <a:ahLst/>
            <a:cxnLst/>
            <a:rect l="0" t="0" r="0" b="0"/>
            <a:pathLst>
              <a:path w="371094" h="601218">
                <a:moveTo>
                  <a:pt x="371094" y="0"/>
                </a:moveTo>
                <a:lnTo>
                  <a:pt x="371094" y="361950"/>
                </a:lnTo>
                <a:lnTo>
                  <a:pt x="0" y="60121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 name="Shape 886"/>
          <p:cNvSpPr/>
          <p:nvPr/>
        </p:nvSpPr>
        <p:spPr>
          <a:xfrm>
            <a:off x="10577801" y="3433762"/>
            <a:ext cx="370205" cy="238760"/>
          </a:xfrm>
          <a:custGeom>
            <a:avLst/>
            <a:gdLst/>
            <a:ahLst/>
            <a:cxnLst/>
            <a:rect l="0" t="0" r="0" b="0"/>
            <a:pathLst>
              <a:path w="370332" h="239268">
                <a:moveTo>
                  <a:pt x="0" y="0"/>
                </a:moveTo>
                <a:lnTo>
                  <a:pt x="370332" y="23926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 name="Rectangle 887"/>
          <p:cNvSpPr/>
          <p:nvPr/>
        </p:nvSpPr>
        <p:spPr>
          <a:xfrm>
            <a:off x="10233631" y="3722687"/>
            <a:ext cx="911860" cy="303530"/>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参与者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47124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例</a:t>
            </a:r>
            <a:r>
              <a:rPr lang="en-US" altLang="zh-CN"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1</a:t>
            </a:r>
            <a:r>
              <a:rPr lang="zh-CN" altLang="zh-CN"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a:t>
            </a:r>
            <a:r>
              <a:rPr lang="zh-CN" altLang="zh-CN" kern="100" dirty="0">
                <a:solidFill>
                  <a:srgbClr val="000000"/>
                </a:solidFill>
                <a:latin typeface="Calibri" panose="020F0502020204030204" pitchFamily="34" charset="0"/>
                <a:ea typeface="宋体" panose="02010600030101010101" pitchFamily="2" charset="-122"/>
                <a:cs typeface="宋体" panose="02010600030101010101" pitchFamily="2" charset="-122"/>
              </a:rPr>
              <a:t>对一个图书馆管理系统来说，有哪些参与者？</a:t>
            </a:r>
            <a:endParaRPr lang="zh-CN" altLang="zh-CN" sz="14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zh-CN" altLang="en-US"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例</a:t>
            </a:r>
            <a:r>
              <a:rPr lang="en-US" altLang="zh-CN"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2</a:t>
            </a:r>
            <a:r>
              <a:rPr lang="zh-CN" altLang="en-US"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：对</a:t>
            </a:r>
            <a:r>
              <a:rPr lang="en-US" altLang="zh-CN"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ATM</a:t>
            </a:r>
            <a:r>
              <a:rPr lang="zh-CN" altLang="zh-CN" kern="100" dirty="0" smtClean="0">
                <a:solidFill>
                  <a:srgbClr val="000000"/>
                </a:solidFill>
                <a:latin typeface="Calibri" panose="020F0502020204030204" pitchFamily="34" charset="0"/>
                <a:ea typeface="宋体" panose="02010600030101010101" pitchFamily="2" charset="-122"/>
                <a:cs typeface="宋体" panose="02010600030101010101" pitchFamily="2" charset="-122"/>
              </a:rPr>
              <a:t>系统</a:t>
            </a:r>
            <a:r>
              <a:rPr lang="zh-CN" altLang="zh-CN" kern="100" dirty="0">
                <a:solidFill>
                  <a:srgbClr val="000000"/>
                </a:solidFill>
                <a:latin typeface="Calibri" panose="020F0502020204030204" pitchFamily="34" charset="0"/>
                <a:ea typeface="宋体" panose="02010600030101010101" pitchFamily="2" charset="-122"/>
                <a:cs typeface="宋体" panose="02010600030101010101" pitchFamily="2" charset="-122"/>
              </a:rPr>
              <a:t>来说，有哪些参与者？</a:t>
            </a:r>
            <a:endParaRPr lang="zh-CN" altLang="zh-CN" sz="14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zh-CN" altLang="en-US" dirty="0"/>
          </a:p>
        </p:txBody>
      </p:sp>
      <p:grpSp>
        <p:nvGrpSpPr>
          <p:cNvPr id="4" name="Group 13279"/>
          <p:cNvGrpSpPr/>
          <p:nvPr/>
        </p:nvGrpSpPr>
        <p:grpSpPr>
          <a:xfrm>
            <a:off x="221846" y="2715108"/>
            <a:ext cx="7814067" cy="3528780"/>
            <a:chOff x="565398" y="353437"/>
            <a:chExt cx="7814310" cy="3529097"/>
          </a:xfrm>
        </p:grpSpPr>
        <p:sp>
          <p:nvSpPr>
            <p:cNvPr id="12" name="Rectangle 909"/>
            <p:cNvSpPr/>
            <p:nvPr/>
          </p:nvSpPr>
          <p:spPr>
            <a:xfrm>
              <a:off x="818382" y="381191"/>
              <a:ext cx="171103" cy="343744"/>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910"/>
            <p:cNvSpPr/>
            <p:nvPr/>
          </p:nvSpPr>
          <p:spPr>
            <a:xfrm>
              <a:off x="947920" y="353437"/>
              <a:ext cx="7134373" cy="337483"/>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911"/>
            <p:cNvSpPr/>
            <p:nvPr/>
          </p:nvSpPr>
          <p:spPr>
            <a:xfrm>
              <a:off x="565398" y="782193"/>
              <a:ext cx="169091" cy="339306"/>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Rectangle 919"/>
            <p:cNvSpPr/>
            <p:nvPr/>
          </p:nvSpPr>
          <p:spPr>
            <a:xfrm>
              <a:off x="1459218" y="2063687"/>
              <a:ext cx="666865" cy="343744"/>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Shape 928"/>
            <p:cNvSpPr/>
            <p:nvPr/>
          </p:nvSpPr>
          <p:spPr>
            <a:xfrm>
              <a:off x="5002530" y="719328"/>
              <a:ext cx="296418" cy="239268"/>
            </a:xfrm>
            <a:custGeom>
              <a:avLst/>
              <a:gdLst/>
              <a:ahLst/>
              <a:cxnLst/>
              <a:rect l="0" t="0" r="0" b="0"/>
              <a:pathLst>
                <a:path w="296418" h="239268">
                  <a:moveTo>
                    <a:pt x="147828" y="0"/>
                  </a:moveTo>
                  <a:cubicBezTo>
                    <a:pt x="66294" y="0"/>
                    <a:pt x="0" y="53340"/>
                    <a:pt x="0" y="119634"/>
                  </a:cubicBezTo>
                  <a:cubicBezTo>
                    <a:pt x="0" y="185928"/>
                    <a:pt x="66294" y="239268"/>
                    <a:pt x="147828" y="239268"/>
                  </a:cubicBezTo>
                  <a:cubicBezTo>
                    <a:pt x="230124" y="239268"/>
                    <a:pt x="296418" y="185928"/>
                    <a:pt x="296418" y="119634"/>
                  </a:cubicBezTo>
                  <a:cubicBezTo>
                    <a:pt x="296418" y="53340"/>
                    <a:pt x="230124" y="0"/>
                    <a:pt x="14782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Shape 929"/>
            <p:cNvSpPr/>
            <p:nvPr/>
          </p:nvSpPr>
          <p:spPr>
            <a:xfrm>
              <a:off x="4854702" y="1139952"/>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3" name="Shape 930"/>
            <p:cNvSpPr/>
            <p:nvPr/>
          </p:nvSpPr>
          <p:spPr>
            <a:xfrm>
              <a:off x="4780026" y="958596"/>
              <a:ext cx="371094" cy="601980"/>
            </a:xfrm>
            <a:custGeom>
              <a:avLst/>
              <a:gdLst/>
              <a:ahLst/>
              <a:cxnLst/>
              <a:rect l="0" t="0" r="0" b="0"/>
              <a:pathLst>
                <a:path w="371094" h="601980">
                  <a:moveTo>
                    <a:pt x="371094" y="0"/>
                  </a:moveTo>
                  <a:lnTo>
                    <a:pt x="371094" y="361950"/>
                  </a:lnTo>
                  <a:lnTo>
                    <a:pt x="0" y="6019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4" name="Shape 931"/>
            <p:cNvSpPr/>
            <p:nvPr/>
          </p:nvSpPr>
          <p:spPr>
            <a:xfrm>
              <a:off x="5151120" y="1320546"/>
              <a:ext cx="370332" cy="240030"/>
            </a:xfrm>
            <a:custGeom>
              <a:avLst/>
              <a:gdLst/>
              <a:ahLst/>
              <a:cxnLst/>
              <a:rect l="0" t="0" r="0" b="0"/>
              <a:pathLst>
                <a:path w="370332" h="240030">
                  <a:moveTo>
                    <a:pt x="0" y="0"/>
                  </a:moveTo>
                  <a:lnTo>
                    <a:pt x="370332" y="24003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5" name="Rectangle 932"/>
            <p:cNvSpPr/>
            <p:nvPr/>
          </p:nvSpPr>
          <p:spPr>
            <a:xfrm>
              <a:off x="4692390" y="1610249"/>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普通读者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933"/>
            <p:cNvSpPr/>
            <p:nvPr/>
          </p:nvSpPr>
          <p:spPr>
            <a:xfrm>
              <a:off x="6573774" y="719329"/>
              <a:ext cx="297180" cy="239268"/>
            </a:xfrm>
            <a:custGeom>
              <a:avLst/>
              <a:gdLst/>
              <a:ahLst/>
              <a:cxnLst/>
              <a:rect l="0" t="0" r="0" b="0"/>
              <a:pathLst>
                <a:path w="297180" h="239268">
                  <a:moveTo>
                    <a:pt x="148590" y="0"/>
                  </a:moveTo>
                  <a:cubicBezTo>
                    <a:pt x="66294" y="0"/>
                    <a:pt x="0" y="53340"/>
                    <a:pt x="0" y="119634"/>
                  </a:cubicBezTo>
                  <a:cubicBezTo>
                    <a:pt x="0" y="185928"/>
                    <a:pt x="66294" y="239268"/>
                    <a:pt x="148590" y="239268"/>
                  </a:cubicBezTo>
                  <a:cubicBezTo>
                    <a:pt x="230124" y="239268"/>
                    <a:pt x="297180" y="185928"/>
                    <a:pt x="297180" y="119634"/>
                  </a:cubicBezTo>
                  <a:cubicBezTo>
                    <a:pt x="297180" y="53340"/>
                    <a:pt x="230124" y="0"/>
                    <a:pt x="1485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7" name="Shape 934"/>
            <p:cNvSpPr/>
            <p:nvPr/>
          </p:nvSpPr>
          <p:spPr>
            <a:xfrm>
              <a:off x="6425946" y="1139952"/>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8" name="Shape 935"/>
            <p:cNvSpPr/>
            <p:nvPr/>
          </p:nvSpPr>
          <p:spPr>
            <a:xfrm>
              <a:off x="6351270" y="958596"/>
              <a:ext cx="371856" cy="601980"/>
            </a:xfrm>
            <a:custGeom>
              <a:avLst/>
              <a:gdLst/>
              <a:ahLst/>
              <a:cxnLst/>
              <a:rect l="0" t="0" r="0" b="0"/>
              <a:pathLst>
                <a:path w="371856" h="601980">
                  <a:moveTo>
                    <a:pt x="371856" y="0"/>
                  </a:moveTo>
                  <a:lnTo>
                    <a:pt x="371856" y="361950"/>
                  </a:lnTo>
                  <a:lnTo>
                    <a:pt x="0" y="6019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9" name="Shape 936"/>
            <p:cNvSpPr/>
            <p:nvPr/>
          </p:nvSpPr>
          <p:spPr>
            <a:xfrm>
              <a:off x="6723126" y="1320546"/>
              <a:ext cx="369570" cy="240030"/>
            </a:xfrm>
            <a:custGeom>
              <a:avLst/>
              <a:gdLst/>
              <a:ahLst/>
              <a:cxnLst/>
              <a:rect l="0" t="0" r="0" b="0"/>
              <a:pathLst>
                <a:path w="369570" h="240030">
                  <a:moveTo>
                    <a:pt x="0" y="0"/>
                  </a:moveTo>
                  <a:lnTo>
                    <a:pt x="369570" y="24003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0" name="Rectangle 937"/>
            <p:cNvSpPr/>
            <p:nvPr/>
          </p:nvSpPr>
          <p:spPr>
            <a:xfrm>
              <a:off x="6151620" y="1610249"/>
              <a:ext cx="1520190"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图书管理员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Shape 938"/>
            <p:cNvSpPr/>
            <p:nvPr/>
          </p:nvSpPr>
          <p:spPr>
            <a:xfrm>
              <a:off x="4242054" y="2687574"/>
              <a:ext cx="296418" cy="239268"/>
            </a:xfrm>
            <a:custGeom>
              <a:avLst/>
              <a:gdLst/>
              <a:ahLst/>
              <a:cxnLst/>
              <a:rect l="0" t="0" r="0" b="0"/>
              <a:pathLst>
                <a:path w="296418" h="239268">
                  <a:moveTo>
                    <a:pt x="147828" y="0"/>
                  </a:moveTo>
                  <a:cubicBezTo>
                    <a:pt x="66294" y="0"/>
                    <a:pt x="0" y="53340"/>
                    <a:pt x="0" y="119634"/>
                  </a:cubicBezTo>
                  <a:cubicBezTo>
                    <a:pt x="0" y="185928"/>
                    <a:pt x="66294" y="239268"/>
                    <a:pt x="147828" y="239268"/>
                  </a:cubicBezTo>
                  <a:cubicBezTo>
                    <a:pt x="230124" y="239268"/>
                    <a:pt x="296418" y="185928"/>
                    <a:pt x="296418" y="119634"/>
                  </a:cubicBezTo>
                  <a:cubicBezTo>
                    <a:pt x="296418" y="53340"/>
                    <a:pt x="230124" y="0"/>
                    <a:pt x="14782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2" name="Shape 939"/>
            <p:cNvSpPr/>
            <p:nvPr/>
          </p:nvSpPr>
          <p:spPr>
            <a:xfrm>
              <a:off x="4094226" y="3108198"/>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3" name="Shape 940"/>
            <p:cNvSpPr/>
            <p:nvPr/>
          </p:nvSpPr>
          <p:spPr>
            <a:xfrm>
              <a:off x="4019550" y="2926842"/>
              <a:ext cx="371094" cy="601980"/>
            </a:xfrm>
            <a:custGeom>
              <a:avLst/>
              <a:gdLst/>
              <a:ahLst/>
              <a:cxnLst/>
              <a:rect l="0" t="0" r="0" b="0"/>
              <a:pathLst>
                <a:path w="371094" h="601980">
                  <a:moveTo>
                    <a:pt x="371094" y="0"/>
                  </a:moveTo>
                  <a:lnTo>
                    <a:pt x="371094" y="361950"/>
                  </a:lnTo>
                  <a:lnTo>
                    <a:pt x="0" y="6019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4" name="Shape 941"/>
            <p:cNvSpPr/>
            <p:nvPr/>
          </p:nvSpPr>
          <p:spPr>
            <a:xfrm>
              <a:off x="4390644" y="3288792"/>
              <a:ext cx="370332" cy="240030"/>
            </a:xfrm>
            <a:custGeom>
              <a:avLst/>
              <a:gdLst/>
              <a:ahLst/>
              <a:cxnLst/>
              <a:rect l="0" t="0" r="0" b="0"/>
              <a:pathLst>
                <a:path w="370332" h="240030">
                  <a:moveTo>
                    <a:pt x="0" y="0"/>
                  </a:moveTo>
                  <a:lnTo>
                    <a:pt x="370332" y="24003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5" name="Rectangle 942"/>
            <p:cNvSpPr/>
            <p:nvPr/>
          </p:nvSpPr>
          <p:spPr>
            <a:xfrm>
              <a:off x="3931914" y="3578496"/>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银行客户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6" name="Shape 943"/>
            <p:cNvSpPr/>
            <p:nvPr/>
          </p:nvSpPr>
          <p:spPr>
            <a:xfrm>
              <a:off x="5813298" y="2687574"/>
              <a:ext cx="297180" cy="239268"/>
            </a:xfrm>
            <a:custGeom>
              <a:avLst/>
              <a:gdLst/>
              <a:ahLst/>
              <a:cxnLst/>
              <a:rect l="0" t="0" r="0" b="0"/>
              <a:pathLst>
                <a:path w="297180" h="239268">
                  <a:moveTo>
                    <a:pt x="148590" y="0"/>
                  </a:moveTo>
                  <a:cubicBezTo>
                    <a:pt x="66294" y="0"/>
                    <a:pt x="0" y="53340"/>
                    <a:pt x="0" y="119634"/>
                  </a:cubicBezTo>
                  <a:cubicBezTo>
                    <a:pt x="0" y="185928"/>
                    <a:pt x="66294" y="239268"/>
                    <a:pt x="148590" y="239268"/>
                  </a:cubicBezTo>
                  <a:cubicBezTo>
                    <a:pt x="230886" y="239268"/>
                    <a:pt x="297180" y="185928"/>
                    <a:pt x="297180" y="119634"/>
                  </a:cubicBezTo>
                  <a:cubicBezTo>
                    <a:pt x="297180" y="53340"/>
                    <a:pt x="230886" y="0"/>
                    <a:pt x="1485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Shape 944"/>
            <p:cNvSpPr/>
            <p:nvPr/>
          </p:nvSpPr>
          <p:spPr>
            <a:xfrm>
              <a:off x="5665470" y="3108198"/>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8" name="Shape 945"/>
            <p:cNvSpPr/>
            <p:nvPr/>
          </p:nvSpPr>
          <p:spPr>
            <a:xfrm>
              <a:off x="5590794" y="2926842"/>
              <a:ext cx="371856" cy="601980"/>
            </a:xfrm>
            <a:custGeom>
              <a:avLst/>
              <a:gdLst/>
              <a:ahLst/>
              <a:cxnLst/>
              <a:rect l="0" t="0" r="0" b="0"/>
              <a:pathLst>
                <a:path w="371856" h="601980">
                  <a:moveTo>
                    <a:pt x="371856" y="0"/>
                  </a:moveTo>
                  <a:lnTo>
                    <a:pt x="371856" y="361950"/>
                  </a:lnTo>
                  <a:lnTo>
                    <a:pt x="0" y="6019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9" name="Shape 946"/>
            <p:cNvSpPr/>
            <p:nvPr/>
          </p:nvSpPr>
          <p:spPr>
            <a:xfrm>
              <a:off x="5962650" y="3288792"/>
              <a:ext cx="369570" cy="240030"/>
            </a:xfrm>
            <a:custGeom>
              <a:avLst/>
              <a:gdLst/>
              <a:ahLst/>
              <a:cxnLst/>
              <a:rect l="0" t="0" r="0" b="0"/>
              <a:pathLst>
                <a:path w="369570" h="240030">
                  <a:moveTo>
                    <a:pt x="0" y="0"/>
                  </a:moveTo>
                  <a:lnTo>
                    <a:pt x="369570" y="24003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0" name="Rectangle 947"/>
            <p:cNvSpPr/>
            <p:nvPr/>
          </p:nvSpPr>
          <p:spPr>
            <a:xfrm>
              <a:off x="5503920" y="3578496"/>
              <a:ext cx="1216153"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维护人员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948"/>
            <p:cNvSpPr/>
            <p:nvPr/>
          </p:nvSpPr>
          <p:spPr>
            <a:xfrm>
              <a:off x="7281660" y="2687574"/>
              <a:ext cx="297180" cy="239268"/>
            </a:xfrm>
            <a:custGeom>
              <a:avLst/>
              <a:gdLst/>
              <a:ahLst/>
              <a:cxnLst/>
              <a:rect l="0" t="0" r="0" b="0"/>
              <a:pathLst>
                <a:path w="297180" h="239268">
                  <a:moveTo>
                    <a:pt x="148590" y="0"/>
                  </a:moveTo>
                  <a:cubicBezTo>
                    <a:pt x="66294" y="0"/>
                    <a:pt x="0" y="53340"/>
                    <a:pt x="0" y="119634"/>
                  </a:cubicBezTo>
                  <a:cubicBezTo>
                    <a:pt x="0" y="185928"/>
                    <a:pt x="66294" y="239268"/>
                    <a:pt x="148590" y="239268"/>
                  </a:cubicBezTo>
                  <a:cubicBezTo>
                    <a:pt x="230886" y="239268"/>
                    <a:pt x="297180" y="185928"/>
                    <a:pt x="297180" y="119634"/>
                  </a:cubicBezTo>
                  <a:cubicBezTo>
                    <a:pt x="297180" y="53340"/>
                    <a:pt x="230886" y="0"/>
                    <a:pt x="1485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2" name="Shape 949"/>
            <p:cNvSpPr/>
            <p:nvPr/>
          </p:nvSpPr>
          <p:spPr>
            <a:xfrm>
              <a:off x="7133831" y="3108198"/>
              <a:ext cx="592836" cy="0"/>
            </a:xfrm>
            <a:custGeom>
              <a:avLst/>
              <a:gdLst/>
              <a:ahLst/>
              <a:cxnLst/>
              <a:rect l="0" t="0" r="0" b="0"/>
              <a:pathLst>
                <a:path w="592836">
                  <a:moveTo>
                    <a:pt x="0" y="0"/>
                  </a:moveTo>
                  <a:lnTo>
                    <a:pt x="5928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3" name="Shape 950"/>
            <p:cNvSpPr/>
            <p:nvPr/>
          </p:nvSpPr>
          <p:spPr>
            <a:xfrm>
              <a:off x="7059918" y="2926842"/>
              <a:ext cx="371094" cy="601980"/>
            </a:xfrm>
            <a:custGeom>
              <a:avLst/>
              <a:gdLst/>
              <a:ahLst/>
              <a:cxnLst/>
              <a:rect l="0" t="0" r="0" b="0"/>
              <a:pathLst>
                <a:path w="371094" h="601980">
                  <a:moveTo>
                    <a:pt x="371094" y="0"/>
                  </a:moveTo>
                  <a:lnTo>
                    <a:pt x="371094" y="361950"/>
                  </a:lnTo>
                  <a:lnTo>
                    <a:pt x="0" y="6019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4" name="Shape 951"/>
            <p:cNvSpPr/>
            <p:nvPr/>
          </p:nvSpPr>
          <p:spPr>
            <a:xfrm>
              <a:off x="7431012" y="3288792"/>
              <a:ext cx="369570" cy="240030"/>
            </a:xfrm>
            <a:custGeom>
              <a:avLst/>
              <a:gdLst/>
              <a:ahLst/>
              <a:cxnLst/>
              <a:rect l="0" t="0" r="0" b="0"/>
              <a:pathLst>
                <a:path w="369570" h="240030">
                  <a:moveTo>
                    <a:pt x="0" y="0"/>
                  </a:moveTo>
                  <a:lnTo>
                    <a:pt x="369570" y="24003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5" name="Rectangle 952"/>
            <p:cNvSpPr/>
            <p:nvPr/>
          </p:nvSpPr>
          <p:spPr>
            <a:xfrm>
              <a:off x="6859518" y="3578496"/>
              <a:ext cx="1520190"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后台服务器</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1705959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特殊的参与者：系统</a:t>
            </a:r>
            <a:r>
              <a:rPr lang="zh-CN" altLang="zh-CN" dirty="0" smtClean="0"/>
              <a:t>时钟</a:t>
            </a:r>
            <a:endParaRPr lang="zh-CN" altLang="en-US" dirty="0"/>
          </a:p>
        </p:txBody>
      </p:sp>
      <p:sp>
        <p:nvSpPr>
          <p:cNvPr id="3" name="内容占位符 2"/>
          <p:cNvSpPr>
            <a:spLocks noGrp="1"/>
          </p:cNvSpPr>
          <p:nvPr>
            <p:ph idx="1"/>
          </p:nvPr>
        </p:nvSpPr>
        <p:spPr/>
        <p:txBody>
          <a:bodyPr/>
          <a:lstStyle/>
          <a:p>
            <a:r>
              <a:rPr lang="zh-CN" altLang="zh-CN" dirty="0"/>
              <a:t>有时候需要在系统内部定时的执行一些操作，如检测系统资源使用</a:t>
            </a:r>
            <a:r>
              <a:rPr lang="zh-CN" altLang="zh-CN" dirty="0" smtClean="0"/>
              <a:t>情</a:t>
            </a:r>
            <a:r>
              <a:rPr lang="zh-CN" altLang="zh-CN" dirty="0"/>
              <a:t>况、定期生成统计报表等等；</a:t>
            </a:r>
          </a:p>
          <a:p>
            <a:r>
              <a:rPr lang="zh-CN" altLang="zh-CN" dirty="0"/>
              <a:t>但这些操作并不是由外部的人或系统触发的；</a:t>
            </a:r>
          </a:p>
          <a:p>
            <a:r>
              <a:rPr lang="zh-CN" altLang="zh-CN" dirty="0"/>
              <a:t>对于这种情况，可以抽象出一个系统时钟或定时器参与者，利用该</a:t>
            </a:r>
            <a:r>
              <a:rPr lang="zh-CN" altLang="zh-CN" dirty="0" smtClean="0"/>
              <a:t>参</a:t>
            </a:r>
            <a:r>
              <a:rPr lang="zh-CN" altLang="zh-CN" dirty="0"/>
              <a:t>与者来触发这一类定时操作；</a:t>
            </a:r>
          </a:p>
          <a:p>
            <a:r>
              <a:rPr lang="zh-CN" altLang="zh-CN" dirty="0"/>
              <a:t>从逻辑上，这一参与者应该被理解成是系统外部的，由它来触发</a:t>
            </a:r>
            <a:r>
              <a:rPr lang="zh-CN" altLang="zh-CN" dirty="0" smtClean="0"/>
              <a:t>系统</a:t>
            </a:r>
            <a:r>
              <a:rPr lang="zh-CN" altLang="zh-CN" dirty="0"/>
              <a:t>所提供的用例对话。</a:t>
            </a:r>
          </a:p>
          <a:p>
            <a:endParaRPr lang="zh-CN" altLang="zh-CN" dirty="0"/>
          </a:p>
          <a:p>
            <a:endParaRPr lang="zh-CN" altLang="zh-CN" dirty="0"/>
          </a:p>
          <a:p>
            <a:endParaRPr lang="zh-CN" altLang="zh-CN" dirty="0"/>
          </a:p>
          <a:p>
            <a:endParaRPr lang="zh-CN" altLang="en-US" dirty="0"/>
          </a:p>
        </p:txBody>
      </p:sp>
      <p:grpSp>
        <p:nvGrpSpPr>
          <p:cNvPr id="4" name="Group 13536"/>
          <p:cNvGrpSpPr/>
          <p:nvPr/>
        </p:nvGrpSpPr>
        <p:grpSpPr>
          <a:xfrm>
            <a:off x="4137757" y="4969160"/>
            <a:ext cx="4555664" cy="1207803"/>
            <a:chOff x="2253990" y="3927348"/>
            <a:chExt cx="4555999" cy="1207912"/>
          </a:xfrm>
        </p:grpSpPr>
        <p:sp>
          <p:nvSpPr>
            <p:cNvPr id="5" name="Shape 983"/>
            <p:cNvSpPr/>
            <p:nvPr/>
          </p:nvSpPr>
          <p:spPr>
            <a:xfrm>
              <a:off x="2554224" y="3927348"/>
              <a:ext cx="297180" cy="240030"/>
            </a:xfrm>
            <a:custGeom>
              <a:avLst/>
              <a:gdLst/>
              <a:ahLst/>
              <a:cxnLst/>
              <a:rect l="0" t="0" r="0" b="0"/>
              <a:pathLst>
                <a:path w="297180" h="240030">
                  <a:moveTo>
                    <a:pt x="148590" y="0"/>
                  </a:moveTo>
                  <a:cubicBezTo>
                    <a:pt x="66294" y="0"/>
                    <a:pt x="0" y="53340"/>
                    <a:pt x="0" y="119634"/>
                  </a:cubicBezTo>
                  <a:cubicBezTo>
                    <a:pt x="0" y="185928"/>
                    <a:pt x="66294" y="240030"/>
                    <a:pt x="148590" y="240030"/>
                  </a:cubicBezTo>
                  <a:cubicBezTo>
                    <a:pt x="230124" y="240030"/>
                    <a:pt x="297180" y="185928"/>
                    <a:pt x="297180" y="119634"/>
                  </a:cubicBezTo>
                  <a:cubicBezTo>
                    <a:pt x="297180" y="53340"/>
                    <a:pt x="230124" y="0"/>
                    <a:pt x="1485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 name="Shape 984"/>
            <p:cNvSpPr/>
            <p:nvPr/>
          </p:nvSpPr>
          <p:spPr>
            <a:xfrm>
              <a:off x="2406396" y="4347972"/>
              <a:ext cx="592074" cy="0"/>
            </a:xfrm>
            <a:custGeom>
              <a:avLst/>
              <a:gdLst/>
              <a:ahLst/>
              <a:cxnLst/>
              <a:rect l="0" t="0" r="0" b="0"/>
              <a:pathLst>
                <a:path w="592074">
                  <a:moveTo>
                    <a:pt x="0" y="0"/>
                  </a:moveTo>
                  <a:lnTo>
                    <a:pt x="59207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 name="Shape 985"/>
            <p:cNvSpPr/>
            <p:nvPr/>
          </p:nvSpPr>
          <p:spPr>
            <a:xfrm>
              <a:off x="2331720" y="4167378"/>
              <a:ext cx="371856" cy="601218"/>
            </a:xfrm>
            <a:custGeom>
              <a:avLst/>
              <a:gdLst/>
              <a:ahLst/>
              <a:cxnLst/>
              <a:rect l="0" t="0" r="0" b="0"/>
              <a:pathLst>
                <a:path w="371856" h="601218">
                  <a:moveTo>
                    <a:pt x="371856" y="0"/>
                  </a:moveTo>
                  <a:lnTo>
                    <a:pt x="371856" y="361950"/>
                  </a:lnTo>
                  <a:lnTo>
                    <a:pt x="0" y="60121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 name="Shape 986"/>
            <p:cNvSpPr/>
            <p:nvPr/>
          </p:nvSpPr>
          <p:spPr>
            <a:xfrm>
              <a:off x="2703576" y="4529328"/>
              <a:ext cx="369570" cy="239268"/>
            </a:xfrm>
            <a:custGeom>
              <a:avLst/>
              <a:gdLst/>
              <a:ahLst/>
              <a:cxnLst/>
              <a:rect l="0" t="0" r="0" b="0"/>
              <a:pathLst>
                <a:path w="369570" h="239268">
                  <a:moveTo>
                    <a:pt x="0" y="0"/>
                  </a:moveTo>
                  <a:lnTo>
                    <a:pt x="369570" y="23926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9" name="Rectangle 987"/>
            <p:cNvSpPr/>
            <p:nvPr/>
          </p:nvSpPr>
          <p:spPr>
            <a:xfrm>
              <a:off x="2253990" y="4818269"/>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系统时钟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Shape 988"/>
            <p:cNvSpPr/>
            <p:nvPr/>
          </p:nvSpPr>
          <p:spPr>
            <a:xfrm>
              <a:off x="5140452" y="4049268"/>
              <a:ext cx="1439418" cy="647700"/>
            </a:xfrm>
            <a:custGeom>
              <a:avLst/>
              <a:gdLst/>
              <a:ahLst/>
              <a:cxnLst/>
              <a:rect l="0" t="0" r="0" b="0"/>
              <a:pathLst>
                <a:path w="1439418" h="647700">
                  <a:moveTo>
                    <a:pt x="720090" y="0"/>
                  </a:moveTo>
                  <a:cubicBezTo>
                    <a:pt x="1117092" y="0"/>
                    <a:pt x="1439418" y="145542"/>
                    <a:pt x="1439418" y="323850"/>
                  </a:cubicBezTo>
                  <a:cubicBezTo>
                    <a:pt x="1439418" y="502920"/>
                    <a:pt x="1117092" y="647700"/>
                    <a:pt x="720090" y="647700"/>
                  </a:cubicBezTo>
                  <a:cubicBezTo>
                    <a:pt x="322326" y="647700"/>
                    <a:pt x="0" y="502920"/>
                    <a:pt x="0" y="323850"/>
                  </a:cubicBezTo>
                  <a:cubicBezTo>
                    <a:pt x="0" y="145542"/>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11" name="Shape 989"/>
            <p:cNvSpPr/>
            <p:nvPr/>
          </p:nvSpPr>
          <p:spPr>
            <a:xfrm>
              <a:off x="5140452" y="4049268"/>
              <a:ext cx="1439418" cy="647700"/>
            </a:xfrm>
            <a:custGeom>
              <a:avLst/>
              <a:gdLst/>
              <a:ahLst/>
              <a:cxnLst/>
              <a:rect l="0" t="0" r="0" b="0"/>
              <a:pathLst>
                <a:path w="1439418" h="647700">
                  <a:moveTo>
                    <a:pt x="720090" y="0"/>
                  </a:moveTo>
                  <a:cubicBezTo>
                    <a:pt x="322326" y="0"/>
                    <a:pt x="0" y="145542"/>
                    <a:pt x="0" y="323850"/>
                  </a:cubicBezTo>
                  <a:cubicBezTo>
                    <a:pt x="0" y="502920"/>
                    <a:pt x="322326" y="647700"/>
                    <a:pt x="720090" y="647700"/>
                  </a:cubicBezTo>
                  <a:cubicBezTo>
                    <a:pt x="1117092" y="647700"/>
                    <a:pt x="1439418" y="502920"/>
                    <a:pt x="1439418" y="323850"/>
                  </a:cubicBezTo>
                  <a:cubicBezTo>
                    <a:pt x="1439418" y="145542"/>
                    <a:pt x="1117092"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2" name="Rectangle 990"/>
            <p:cNvSpPr/>
            <p:nvPr/>
          </p:nvSpPr>
          <p:spPr>
            <a:xfrm>
              <a:off x="5289798" y="4831222"/>
              <a:ext cx="1520191"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周期性任务</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Shape 991"/>
            <p:cNvSpPr/>
            <p:nvPr/>
          </p:nvSpPr>
          <p:spPr>
            <a:xfrm>
              <a:off x="3190494" y="4292347"/>
              <a:ext cx="1861566" cy="136398"/>
            </a:xfrm>
            <a:custGeom>
              <a:avLst/>
              <a:gdLst/>
              <a:ahLst/>
              <a:cxnLst/>
              <a:rect l="0" t="0" r="0" b="0"/>
              <a:pathLst>
                <a:path w="1861566" h="136398">
                  <a:moveTo>
                    <a:pt x="1735836" y="0"/>
                  </a:moveTo>
                  <a:lnTo>
                    <a:pt x="1739646" y="762"/>
                  </a:lnTo>
                  <a:lnTo>
                    <a:pt x="1861566" y="68580"/>
                  </a:lnTo>
                  <a:lnTo>
                    <a:pt x="1739646" y="136398"/>
                  </a:lnTo>
                  <a:lnTo>
                    <a:pt x="1735836" y="136398"/>
                  </a:lnTo>
                  <a:lnTo>
                    <a:pt x="1732788" y="134112"/>
                  </a:lnTo>
                  <a:lnTo>
                    <a:pt x="1732788" y="130302"/>
                  </a:lnTo>
                  <a:lnTo>
                    <a:pt x="1735074" y="128016"/>
                  </a:lnTo>
                  <a:lnTo>
                    <a:pt x="1833046" y="73152"/>
                  </a:lnTo>
                  <a:lnTo>
                    <a:pt x="5334" y="73152"/>
                  </a:lnTo>
                  <a:lnTo>
                    <a:pt x="1524" y="71628"/>
                  </a:lnTo>
                  <a:lnTo>
                    <a:pt x="0" y="68580"/>
                  </a:lnTo>
                  <a:lnTo>
                    <a:pt x="1524" y="64770"/>
                  </a:lnTo>
                  <a:lnTo>
                    <a:pt x="5334" y="63246"/>
                  </a:lnTo>
                  <a:lnTo>
                    <a:pt x="1832849" y="63246"/>
                  </a:lnTo>
                  <a:lnTo>
                    <a:pt x="1735074" y="9144"/>
                  </a:lnTo>
                  <a:lnTo>
                    <a:pt x="1732788" y="6096"/>
                  </a:lnTo>
                  <a:lnTo>
                    <a:pt x="1732788" y="2286"/>
                  </a:lnTo>
                  <a:lnTo>
                    <a:pt x="1735836"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14" name="Rectangle 992"/>
            <p:cNvSpPr/>
            <p:nvPr/>
          </p:nvSpPr>
          <p:spPr>
            <a:xfrm>
              <a:off x="3890003" y="4019694"/>
              <a:ext cx="608076"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触发</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2695588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Step 2 </a:t>
            </a:r>
            <a:r>
              <a:rPr lang="zh-CN" altLang="zh-CN" dirty="0"/>
              <a:t>：识别用例</a:t>
            </a:r>
            <a:endParaRPr lang="zh-CN" altLang="en-US" dirty="0"/>
          </a:p>
        </p:txBody>
      </p:sp>
      <p:sp>
        <p:nvSpPr>
          <p:cNvPr id="3" name="内容占位符 2"/>
          <p:cNvSpPr>
            <a:spLocks noGrp="1"/>
          </p:cNvSpPr>
          <p:nvPr>
            <p:ph idx="1"/>
          </p:nvPr>
        </p:nvSpPr>
        <p:spPr/>
        <p:txBody>
          <a:bodyPr>
            <a:normAutofit/>
          </a:bodyPr>
          <a:lstStyle/>
          <a:p>
            <a:r>
              <a:rPr lang="zh-CN" altLang="zh-CN" dirty="0"/>
              <a:t>找到参与者之后，据此来确定系统的用例，主要是看各参与者需要</a:t>
            </a:r>
            <a:r>
              <a:rPr lang="zh-CN" altLang="zh-CN" dirty="0" smtClean="0"/>
              <a:t>系</a:t>
            </a:r>
            <a:r>
              <a:rPr lang="zh-CN" altLang="zh-CN" dirty="0"/>
              <a:t>统提供什么样的服务，或者说参与者是如何使用系统的。</a:t>
            </a:r>
          </a:p>
          <a:p>
            <a:r>
              <a:rPr lang="zh-CN" altLang="zh-CN" dirty="0"/>
              <a:t>寻找用例可以从以下问题</a:t>
            </a:r>
            <a:r>
              <a:rPr lang="zh-CN" altLang="zh-CN" dirty="0" smtClean="0"/>
              <a:t>入手</a:t>
            </a:r>
            <a:r>
              <a:rPr lang="zh-CN" altLang="en-US" dirty="0" smtClean="0"/>
              <a:t>（</a:t>
            </a:r>
            <a:r>
              <a:rPr lang="zh-CN" altLang="zh-CN" dirty="0"/>
              <a:t>针对每一个</a:t>
            </a:r>
            <a:r>
              <a:rPr lang="zh-CN" altLang="zh-CN" dirty="0" smtClean="0"/>
              <a:t>参与者</a:t>
            </a:r>
            <a:r>
              <a:rPr lang="zh-CN" altLang="en-US" dirty="0" smtClean="0"/>
              <a:t>）</a:t>
            </a:r>
            <a:endParaRPr lang="zh-CN" altLang="zh-CN" dirty="0"/>
          </a:p>
          <a:p>
            <a:r>
              <a:rPr lang="zh-CN" altLang="zh-CN" dirty="0"/>
              <a:t>参与者使用该系统执行什么任务？</a:t>
            </a:r>
          </a:p>
          <a:p>
            <a:r>
              <a:rPr lang="zh-CN" altLang="zh-CN" dirty="0"/>
              <a:t>参与者是否会在系统中创建、修改、删除、访问、存储数据？如果是的话</a:t>
            </a:r>
            <a:r>
              <a:rPr lang="zh-CN" altLang="zh-CN" dirty="0" smtClean="0"/>
              <a:t>，</a:t>
            </a:r>
            <a:r>
              <a:rPr lang="zh-CN" altLang="zh-CN" dirty="0"/>
              <a:t>参与者又是如何来完成这些操作的？</a:t>
            </a:r>
          </a:p>
          <a:p>
            <a:r>
              <a:rPr lang="zh-CN" altLang="zh-CN" dirty="0"/>
              <a:t>参与者是否会将外部的某些事件通知给该系统？</a:t>
            </a:r>
          </a:p>
          <a:p>
            <a:r>
              <a:rPr lang="zh-CN" altLang="zh-CN" dirty="0"/>
              <a:t>系统是否会将内部的某些事件通知该参与者</a:t>
            </a:r>
            <a:r>
              <a:rPr lang="zh-CN" altLang="zh-CN" dirty="0" smtClean="0"/>
              <a:t>？</a:t>
            </a:r>
            <a:endParaRPr lang="zh-CN" altLang="zh-CN" dirty="0"/>
          </a:p>
          <a:p>
            <a:endParaRPr lang="zh-CN" altLang="en-US" dirty="0"/>
          </a:p>
        </p:txBody>
      </p:sp>
    </p:spTree>
    <p:extLst>
      <p:ext uri="{BB962C8B-B14F-4D97-AF65-F5344CB8AC3E}">
        <p14:creationId xmlns:p14="http://schemas.microsoft.com/office/powerpoint/2010/main" val="22573442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例</a:t>
            </a:r>
            <a:r>
              <a:rPr lang="en-US" altLang="zh-CN" sz="3600" dirty="0" smtClean="0"/>
              <a:t>1</a:t>
            </a:r>
            <a:r>
              <a:rPr lang="zh-CN" altLang="zh-CN" sz="3600" dirty="0" smtClean="0"/>
              <a:t>：</a:t>
            </a:r>
            <a:r>
              <a:rPr lang="zh-CN" altLang="zh-CN" sz="3600" dirty="0"/>
              <a:t>对图书馆管理系统来说，有哪些用例</a:t>
            </a:r>
            <a:r>
              <a:rPr lang="zh-CN" altLang="zh-CN" sz="3600" dirty="0" smtClean="0"/>
              <a:t>？</a:t>
            </a:r>
            <a:endParaRPr lang="zh-CN" altLang="en-US" sz="3600" dirty="0"/>
          </a:p>
        </p:txBody>
      </p:sp>
      <p:sp>
        <p:nvSpPr>
          <p:cNvPr id="3" name="内容占位符 2"/>
          <p:cNvSpPr>
            <a:spLocks noGrp="1"/>
          </p:cNvSpPr>
          <p:nvPr>
            <p:ph idx="1"/>
          </p:nvPr>
        </p:nvSpPr>
        <p:spPr/>
        <p:txBody>
          <a:bodyPr>
            <a:normAutofit lnSpcReduction="10000"/>
          </a:bodyPr>
          <a:lstStyle/>
          <a:p>
            <a:r>
              <a:rPr lang="zh-CN" altLang="zh-CN" dirty="0"/>
              <a:t>图书管理员</a:t>
            </a:r>
          </a:p>
          <a:p>
            <a:pPr lvl="1"/>
            <a:r>
              <a:rPr lang="zh-CN" altLang="zh-CN" dirty="0"/>
              <a:t>登录</a:t>
            </a:r>
          </a:p>
          <a:p>
            <a:pPr lvl="1"/>
            <a:r>
              <a:rPr lang="zh-CN" altLang="zh-CN" dirty="0"/>
              <a:t>管理读者信息</a:t>
            </a:r>
          </a:p>
          <a:p>
            <a:pPr lvl="1"/>
            <a:r>
              <a:rPr lang="zh-CN" altLang="zh-CN" dirty="0"/>
              <a:t>管理图书信息</a:t>
            </a:r>
          </a:p>
          <a:p>
            <a:pPr lvl="1"/>
            <a:r>
              <a:rPr lang="zh-CN" altLang="zh-CN" dirty="0"/>
              <a:t>登记借书</a:t>
            </a:r>
          </a:p>
          <a:p>
            <a:pPr lvl="1"/>
            <a:r>
              <a:rPr lang="zh-CN" altLang="zh-CN" dirty="0"/>
              <a:t>登记还书</a:t>
            </a:r>
          </a:p>
          <a:p>
            <a:r>
              <a:rPr lang="zh-CN" altLang="zh-CN" dirty="0"/>
              <a:t>普通读者：</a:t>
            </a:r>
          </a:p>
          <a:p>
            <a:pPr lvl="1"/>
            <a:r>
              <a:rPr lang="zh-CN" altLang="zh-CN" dirty="0"/>
              <a:t>登录</a:t>
            </a:r>
          </a:p>
          <a:p>
            <a:pPr lvl="1"/>
            <a:r>
              <a:rPr lang="zh-CN" altLang="zh-CN" dirty="0"/>
              <a:t>预订图书</a:t>
            </a:r>
          </a:p>
          <a:p>
            <a:pPr lvl="1"/>
            <a:r>
              <a:rPr lang="zh-CN" altLang="zh-CN" dirty="0"/>
              <a:t>取消预订</a:t>
            </a:r>
          </a:p>
          <a:p>
            <a:pPr lvl="1"/>
            <a:r>
              <a:rPr lang="zh-CN" altLang="zh-CN" dirty="0"/>
              <a:t>查询浏览图书信息</a:t>
            </a:r>
          </a:p>
          <a:p>
            <a:endParaRPr lang="en-US" altLang="zh-CN" dirty="0" smtClean="0"/>
          </a:p>
          <a:p>
            <a:endParaRPr lang="zh-CN" altLang="en-US" dirty="0"/>
          </a:p>
        </p:txBody>
      </p:sp>
    </p:spTree>
    <p:extLst>
      <p:ext uri="{BB962C8B-B14F-4D97-AF65-F5344CB8AC3E}">
        <p14:creationId xmlns:p14="http://schemas.microsoft.com/office/powerpoint/2010/main" val="2412945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r>
              <a:rPr lang="zh-CN" altLang="en-US" dirty="0" smtClean="0"/>
              <a:t>：对</a:t>
            </a:r>
            <a:r>
              <a:rPr lang="en-US" altLang="zh-CN" dirty="0" smtClean="0"/>
              <a:t>ATM</a:t>
            </a:r>
            <a:r>
              <a:rPr lang="zh-CN" altLang="zh-CN" dirty="0" smtClean="0"/>
              <a:t>系统</a:t>
            </a:r>
            <a:r>
              <a:rPr lang="zh-CN" altLang="zh-CN" dirty="0"/>
              <a:t>来说，有哪些参与者</a:t>
            </a:r>
            <a:r>
              <a:rPr lang="zh-CN" altLang="zh-CN" dirty="0" smtClean="0"/>
              <a:t>？</a:t>
            </a:r>
            <a:endParaRPr lang="zh-CN" altLang="en-US" dirty="0"/>
          </a:p>
        </p:txBody>
      </p:sp>
      <p:sp>
        <p:nvSpPr>
          <p:cNvPr id="3" name="内容占位符 2"/>
          <p:cNvSpPr>
            <a:spLocks noGrp="1"/>
          </p:cNvSpPr>
          <p:nvPr>
            <p:ph idx="1"/>
          </p:nvPr>
        </p:nvSpPr>
        <p:spPr/>
        <p:txBody>
          <a:bodyPr/>
          <a:lstStyle/>
          <a:p>
            <a:r>
              <a:rPr lang="zh-CN" altLang="zh-CN" dirty="0"/>
              <a:t>银行客户</a:t>
            </a:r>
          </a:p>
          <a:p>
            <a:pPr lvl="1"/>
            <a:r>
              <a:rPr lang="zh-CN" altLang="zh-CN" dirty="0"/>
              <a:t>查询</a:t>
            </a:r>
          </a:p>
          <a:p>
            <a:pPr lvl="1"/>
            <a:r>
              <a:rPr lang="zh-CN" altLang="zh-CN" dirty="0"/>
              <a:t>取款</a:t>
            </a:r>
          </a:p>
          <a:p>
            <a:pPr lvl="1"/>
            <a:r>
              <a:rPr lang="zh-CN" altLang="en-US" dirty="0" smtClean="0"/>
              <a:t>转款</a:t>
            </a:r>
            <a:endParaRPr lang="en-US" altLang="zh-CN" dirty="0" smtClean="0"/>
          </a:p>
          <a:p>
            <a:r>
              <a:rPr lang="en-US" altLang="zh-CN" dirty="0" smtClean="0"/>
              <a:t>ATM</a:t>
            </a:r>
            <a:r>
              <a:rPr lang="zh-CN" altLang="zh-CN" dirty="0" smtClean="0"/>
              <a:t>维护人员</a:t>
            </a:r>
            <a:endParaRPr lang="en-US" altLang="zh-CN" dirty="0" smtClean="0"/>
          </a:p>
          <a:p>
            <a:pPr lvl="1"/>
            <a:r>
              <a:rPr lang="zh-CN" altLang="zh-CN" dirty="0"/>
              <a:t>维护系统</a:t>
            </a:r>
          </a:p>
          <a:p>
            <a:r>
              <a:rPr lang="zh-CN" altLang="zh-CN" dirty="0"/>
              <a:t>后台服务器</a:t>
            </a:r>
          </a:p>
          <a:p>
            <a:pPr lvl="1"/>
            <a:r>
              <a:rPr lang="zh-CN" altLang="zh-CN" dirty="0"/>
              <a:t>周期性操作</a:t>
            </a:r>
          </a:p>
          <a:p>
            <a:endParaRPr lang="zh-CN" altLang="zh-CN" dirty="0"/>
          </a:p>
          <a:p>
            <a:endParaRPr lang="zh-CN" altLang="en-US" dirty="0"/>
          </a:p>
        </p:txBody>
      </p:sp>
    </p:spTree>
    <p:extLst>
      <p:ext uri="{BB962C8B-B14F-4D97-AF65-F5344CB8AC3E}">
        <p14:creationId xmlns:p14="http://schemas.microsoft.com/office/powerpoint/2010/main" val="19280699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识别用例的几点注意</a:t>
            </a:r>
            <a:r>
              <a:rPr lang="zh-CN" altLang="zh-CN" dirty="0" smtClean="0"/>
              <a:t>事项</a:t>
            </a:r>
            <a:endParaRPr lang="zh-CN" altLang="en-US" dirty="0"/>
          </a:p>
        </p:txBody>
      </p:sp>
      <p:sp>
        <p:nvSpPr>
          <p:cNvPr id="3" name="内容占位符 2"/>
          <p:cNvSpPr>
            <a:spLocks noGrp="1"/>
          </p:cNvSpPr>
          <p:nvPr>
            <p:ph idx="1"/>
          </p:nvPr>
        </p:nvSpPr>
        <p:spPr/>
        <p:txBody>
          <a:bodyPr/>
          <a:lstStyle/>
          <a:p>
            <a:r>
              <a:rPr lang="zh-CN" altLang="zh-CN" dirty="0"/>
              <a:t>用例必须是由某一</a:t>
            </a:r>
            <a:r>
              <a:rPr lang="zh-CN" altLang="zh-CN" dirty="0" smtClean="0"/>
              <a:t>个</a:t>
            </a:r>
            <a:r>
              <a:rPr lang="en-US" altLang="zh-CN" b="1" dirty="0" smtClean="0"/>
              <a:t>actor</a:t>
            </a:r>
            <a:r>
              <a:rPr lang="zh-CN" altLang="zh-CN" dirty="0"/>
              <a:t>触发而产生的活动，即每个用例至少应该</a:t>
            </a:r>
            <a:r>
              <a:rPr lang="zh-CN" altLang="zh-CN" dirty="0" smtClean="0"/>
              <a:t>涉</a:t>
            </a:r>
            <a:r>
              <a:rPr lang="zh-CN" altLang="zh-CN" dirty="0"/>
              <a:t>及一</a:t>
            </a:r>
            <a:r>
              <a:rPr lang="zh-CN" altLang="zh-CN" dirty="0" smtClean="0"/>
              <a:t>个</a:t>
            </a:r>
            <a:r>
              <a:rPr lang="en-US" altLang="zh-CN" b="1" dirty="0" smtClean="0"/>
              <a:t>actor</a:t>
            </a:r>
            <a:r>
              <a:rPr lang="zh-CN" altLang="en-US" b="1" dirty="0" smtClean="0"/>
              <a:t>；</a:t>
            </a:r>
            <a:endParaRPr lang="en-US" altLang="zh-CN" b="1" dirty="0" smtClean="0"/>
          </a:p>
          <a:p>
            <a:r>
              <a:rPr lang="zh-CN" altLang="zh-CN" dirty="0"/>
              <a:t>如果存在</a:t>
            </a:r>
            <a:r>
              <a:rPr lang="zh-CN" altLang="zh-CN" dirty="0" smtClean="0"/>
              <a:t>与</a:t>
            </a:r>
            <a:r>
              <a:rPr lang="en-US" altLang="zh-CN" b="1" dirty="0"/>
              <a:t>actor</a:t>
            </a:r>
            <a:r>
              <a:rPr lang="zh-CN" altLang="zh-CN" dirty="0" smtClean="0"/>
              <a:t>不</a:t>
            </a:r>
            <a:r>
              <a:rPr lang="zh-CN" altLang="zh-CN" dirty="0"/>
              <a:t>进行交互的用例，需要将其并入其他用例，或者</a:t>
            </a:r>
            <a:r>
              <a:rPr lang="zh-CN" altLang="zh-CN" dirty="0" smtClean="0"/>
              <a:t>是检查</a:t>
            </a:r>
            <a:r>
              <a:rPr lang="zh-CN" altLang="zh-CN" dirty="0"/>
              <a:t>该用例相对应的参与者是否被遗漏。</a:t>
            </a:r>
          </a:p>
          <a:p>
            <a:r>
              <a:rPr lang="zh-CN" altLang="zh-CN" dirty="0"/>
              <a:t>反之，每个参与者也必须至少涉及到一个用例，如果发现有不与</a:t>
            </a:r>
            <a:r>
              <a:rPr lang="zh-CN" altLang="zh-CN" dirty="0" smtClean="0"/>
              <a:t>任何</a:t>
            </a:r>
            <a:r>
              <a:rPr lang="zh-CN" altLang="zh-CN" dirty="0"/>
              <a:t>用例相关联的参与者存在：</a:t>
            </a:r>
          </a:p>
          <a:p>
            <a:pPr lvl="1"/>
            <a:r>
              <a:rPr lang="zh-CN" altLang="zh-CN" dirty="0"/>
              <a:t>仔细考虑该参与者是如何与系统发生对话的；</a:t>
            </a:r>
          </a:p>
          <a:p>
            <a:pPr lvl="1"/>
            <a:r>
              <a:rPr lang="zh-CN" altLang="zh-CN" dirty="0"/>
              <a:t>由参与者确定一个新的用例；</a:t>
            </a:r>
          </a:p>
          <a:p>
            <a:pPr lvl="1"/>
            <a:r>
              <a:rPr lang="zh-CN" altLang="zh-CN" dirty="0"/>
              <a:t>该参与者是一个多余的模型元素，应该将其删除。</a:t>
            </a:r>
          </a:p>
          <a:p>
            <a:endParaRPr lang="zh-CN" altLang="zh-CN" dirty="0"/>
          </a:p>
          <a:p>
            <a:endParaRPr lang="zh-CN" altLang="zh-CN" dirty="0"/>
          </a:p>
          <a:p>
            <a:endParaRPr lang="zh-CN" altLang="zh-CN" dirty="0"/>
          </a:p>
          <a:p>
            <a:endParaRPr lang="zh-CN" altLang="zh-CN" dirty="0"/>
          </a:p>
          <a:p>
            <a:endParaRPr lang="zh-CN" altLang="zh-CN" dirty="0"/>
          </a:p>
          <a:p>
            <a:endParaRPr lang="zh-CN" altLang="en-US" dirty="0"/>
          </a:p>
        </p:txBody>
      </p:sp>
    </p:spTree>
    <p:extLst>
      <p:ext uri="{BB962C8B-B14F-4D97-AF65-F5344CB8AC3E}">
        <p14:creationId xmlns:p14="http://schemas.microsoft.com/office/powerpoint/2010/main" val="199957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3215680" y="4365104"/>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模型</a:t>
            </a:r>
          </a:p>
        </p:txBody>
      </p:sp>
      <p:sp>
        <p:nvSpPr>
          <p:cNvPr id="7" name="圆角矩形 6"/>
          <p:cNvSpPr/>
          <p:nvPr/>
        </p:nvSpPr>
        <p:spPr bwMode="auto">
          <a:xfrm>
            <a:off x="7752184" y="4359206"/>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系统</a:t>
            </a:r>
          </a:p>
        </p:txBody>
      </p:sp>
      <p:cxnSp>
        <p:nvCxnSpPr>
          <p:cNvPr id="6" name="直接连接符 5"/>
          <p:cNvCxnSpPr>
            <a:cxnSpLocks noChangeShapeType="1"/>
          </p:cNvCxnSpPr>
          <p:nvPr/>
        </p:nvCxnSpPr>
        <p:spPr bwMode="auto">
          <a:xfrm>
            <a:off x="4440239" y="4724400"/>
            <a:ext cx="3311525" cy="0"/>
          </a:xfrm>
          <a:prstGeom prst="line">
            <a:avLst/>
          </a:prstGeom>
          <a:noFill/>
          <a:ln w="38100"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 name="TextBox 7"/>
          <p:cNvSpPr txBox="1">
            <a:spLocks noChangeArrowheads="1"/>
          </p:cNvSpPr>
          <p:nvPr/>
        </p:nvSpPr>
        <p:spPr bwMode="auto">
          <a:xfrm>
            <a:off x="4511676" y="4221163"/>
            <a:ext cx="3097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属性特性与行为相似</a:t>
            </a:r>
          </a:p>
        </p:txBody>
      </p:sp>
      <p:cxnSp>
        <p:nvCxnSpPr>
          <p:cNvPr id="12" name="直接箭头连接符 11"/>
          <p:cNvCxnSpPr>
            <a:cxnSpLocks noChangeShapeType="1"/>
          </p:cNvCxnSpPr>
          <p:nvPr/>
        </p:nvCxnSpPr>
        <p:spPr bwMode="auto">
          <a:xfrm>
            <a:off x="4440239" y="5516563"/>
            <a:ext cx="331152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TextBox 16"/>
          <p:cNvSpPr txBox="1">
            <a:spLocks noChangeArrowheads="1"/>
          </p:cNvSpPr>
          <p:nvPr/>
        </p:nvSpPr>
        <p:spPr bwMode="auto">
          <a:xfrm>
            <a:off x="4548189" y="5056189"/>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替代</a:t>
            </a:r>
          </a:p>
        </p:txBody>
      </p:sp>
      <p:sp>
        <p:nvSpPr>
          <p:cNvPr id="214018" name="Rectangle 2"/>
          <p:cNvSpPr>
            <a:spLocks noGrp="1" noChangeArrowheads="1"/>
          </p:cNvSpPr>
          <p:nvPr>
            <p:ph type="title"/>
          </p:nvPr>
        </p:nvSpPr>
        <p:spPr>
          <a:xfrm>
            <a:off x="2590800" y="228600"/>
            <a:ext cx="7086600" cy="914400"/>
          </a:xfrm>
        </p:spPr>
        <p:txBody>
          <a:bodyPr/>
          <a:lstStyle/>
          <a:p>
            <a:pPr eaLnBrk="1" hangingPunct="1">
              <a:defRPr/>
            </a:pPr>
            <a:r>
              <a:rPr lang="zh-CN" altLang="en-US" dirty="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相似性</a:t>
            </a:r>
            <a:endParaRPr lang="zh-CN" altLang="en-US"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99364" name="Rectangle 4"/>
          <p:cNvSpPr>
            <a:spLocks noChangeArrowheads="1"/>
          </p:cNvSpPr>
          <p:nvPr/>
        </p:nvSpPr>
        <p:spPr bwMode="auto">
          <a:xfrm>
            <a:off x="1981200" y="1490663"/>
            <a:ext cx="8153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400" b="1" dirty="0">
                <a:latin typeface="仿宋" panose="02010609060101010101" pitchFamily="49" charset="-122"/>
                <a:ea typeface="仿宋" panose="02010609060101010101" pitchFamily="49" charset="-122"/>
                <a:cs typeface="Times New Roman" pitchFamily="18" charset="0"/>
              </a:rPr>
              <a:t>基于类比推理机制</a:t>
            </a:r>
          </a:p>
          <a:p>
            <a:pPr lvl="1" algn="just" eaLnBrk="0" hangingPunct="0">
              <a:spcBef>
                <a:spcPts val="2400"/>
              </a:spcBef>
              <a:buClr>
                <a:srgbClr val="FFFFFF"/>
              </a:buClr>
              <a:buFont typeface="Times New Roman" pitchFamily="18" charset="0"/>
              <a:buChar char="─"/>
            </a:pPr>
            <a:r>
              <a:rPr lang="zh-CN" altLang="en-US" sz="2400" b="1" dirty="0">
                <a:latin typeface="仿宋" panose="02010609060101010101" pitchFamily="49" charset="-122"/>
                <a:ea typeface="仿宋" panose="02010609060101010101" pitchFamily="49" charset="-122"/>
                <a:cs typeface="Times New Roman" pitchFamily="18" charset="0"/>
              </a:rPr>
              <a:t> 模型与对象系统，属性上，有相似特性和变化规律</a:t>
            </a:r>
            <a:endParaRPr lang="zh-CN" altLang="en-US" sz="2400" dirty="0">
              <a:latin typeface="仿宋" panose="02010609060101010101" pitchFamily="49" charset="-122"/>
              <a:ea typeface="仿宋" panose="02010609060101010101" pitchFamily="49" charset="-122"/>
              <a:cs typeface="Times New Roman" pitchFamily="18" charset="0"/>
            </a:endParaRPr>
          </a:p>
          <a:p>
            <a:pPr lvl="1" algn="just" eaLnBrk="0" hangingPunct="0">
              <a:spcBef>
                <a:spcPts val="24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原型</a:t>
            </a:r>
            <a:r>
              <a:rPr lang="zh-CN" altLang="en-US" sz="2400" dirty="0">
                <a:latin typeface="仿宋" panose="02010609060101010101" pitchFamily="49" charset="-122"/>
                <a:ea typeface="仿宋" panose="02010609060101010101" pitchFamily="49" charset="-122"/>
                <a:cs typeface="Times New Roman" pitchFamily="18" charset="0"/>
              </a:rPr>
              <a:t>与</a:t>
            </a:r>
            <a:r>
              <a:rPr lang="zh-CN" altLang="en-US" sz="2400" b="1" dirty="0">
                <a:latin typeface="仿宋" panose="02010609060101010101" pitchFamily="49" charset="-122"/>
                <a:ea typeface="仿宋" panose="02010609060101010101" pitchFamily="49" charset="-122"/>
                <a:cs typeface="Times New Roman" pitchFamily="18" charset="0"/>
              </a:rPr>
              <a:t>替身</a:t>
            </a:r>
            <a:r>
              <a:rPr lang="zh-CN" altLang="en-US" sz="2400" dirty="0">
                <a:latin typeface="仿宋" panose="02010609060101010101" pitchFamily="49" charset="-122"/>
                <a:ea typeface="仿宋" panose="02010609060101010101" pitchFamily="49" charset="-122"/>
                <a:cs typeface="Times New Roman" pitchFamily="18" charset="0"/>
              </a:rPr>
              <a:t>之间，具有</a:t>
            </a:r>
            <a:r>
              <a:rPr lang="zh-CN" altLang="en-US" sz="2400" b="1" dirty="0">
                <a:latin typeface="仿宋" panose="02010609060101010101" pitchFamily="49" charset="-122"/>
                <a:ea typeface="仿宋" panose="02010609060101010101" pitchFamily="49" charset="-122"/>
                <a:cs typeface="Times New Roman" pitchFamily="18" charset="0"/>
              </a:rPr>
              <a:t>相似</a:t>
            </a:r>
            <a:r>
              <a:rPr lang="zh-CN" altLang="en-US" sz="2400" dirty="0">
                <a:latin typeface="仿宋" panose="02010609060101010101" pitchFamily="49" charset="-122"/>
                <a:ea typeface="仿宋" panose="02010609060101010101" pitchFamily="49" charset="-122"/>
                <a:cs typeface="Times New Roman" pitchFamily="18" charset="0"/>
              </a:rPr>
              <a:t>的物理</a:t>
            </a:r>
            <a:r>
              <a:rPr lang="zh-CN" altLang="en-US" sz="2400" b="1" dirty="0">
                <a:latin typeface="仿宋" panose="02010609060101010101" pitchFamily="49" charset="-122"/>
                <a:ea typeface="仿宋" panose="02010609060101010101" pitchFamily="49" charset="-122"/>
                <a:cs typeface="Times New Roman" pitchFamily="18" charset="0"/>
              </a:rPr>
              <a:t>属性</a:t>
            </a:r>
            <a:r>
              <a:rPr lang="zh-CN" altLang="en-US" sz="2400" dirty="0">
                <a:latin typeface="仿宋" panose="02010609060101010101" pitchFamily="49" charset="-122"/>
                <a:ea typeface="仿宋" panose="02010609060101010101" pitchFamily="49" charset="-122"/>
                <a:cs typeface="Times New Roman" pitchFamily="18" charset="0"/>
              </a:rPr>
              <a:t>或</a:t>
            </a:r>
            <a:r>
              <a:rPr lang="zh-CN" altLang="en-US" sz="2400" b="1" dirty="0">
                <a:latin typeface="仿宋" panose="02010609060101010101" pitchFamily="49" charset="-122"/>
                <a:ea typeface="仿宋" panose="02010609060101010101" pitchFamily="49" charset="-122"/>
                <a:cs typeface="Times New Roman" pitchFamily="18" charset="0"/>
              </a:rPr>
              <a:t>数学描述</a:t>
            </a:r>
          </a:p>
        </p:txBody>
      </p:sp>
    </p:spTree>
    <p:extLst>
      <p:ext uri="{BB962C8B-B14F-4D97-AF65-F5344CB8AC3E}">
        <p14:creationId xmlns:p14="http://schemas.microsoft.com/office/powerpoint/2010/main" val="182317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Step 3</a:t>
            </a:r>
            <a:r>
              <a:rPr lang="zh-CN" altLang="zh-CN" sz="4000" dirty="0"/>
              <a:t>：识别参与者与角色之间的通讯</a:t>
            </a:r>
            <a:r>
              <a:rPr lang="zh-CN" altLang="zh-CN" sz="4000" dirty="0" smtClean="0"/>
              <a:t>关联</a:t>
            </a:r>
            <a:endParaRPr lang="zh-CN" altLang="en-US" sz="4000" dirty="0"/>
          </a:p>
        </p:txBody>
      </p:sp>
      <p:grpSp>
        <p:nvGrpSpPr>
          <p:cNvPr id="4" name="Group 15035"/>
          <p:cNvGrpSpPr/>
          <p:nvPr/>
        </p:nvGrpSpPr>
        <p:grpSpPr>
          <a:xfrm>
            <a:off x="1798135" y="1837016"/>
            <a:ext cx="9027763" cy="4687404"/>
            <a:chOff x="89154" y="892302"/>
            <a:chExt cx="9027891" cy="4687825"/>
          </a:xfrm>
        </p:grpSpPr>
        <p:sp>
          <p:nvSpPr>
            <p:cNvPr id="10" name="Shape 1173"/>
            <p:cNvSpPr/>
            <p:nvPr/>
          </p:nvSpPr>
          <p:spPr>
            <a:xfrm>
              <a:off x="93726" y="896874"/>
              <a:ext cx="3893821" cy="3782568"/>
            </a:xfrm>
            <a:custGeom>
              <a:avLst/>
              <a:gdLst/>
              <a:ahLst/>
              <a:cxnLst/>
              <a:rect l="0" t="0" r="0" b="0"/>
              <a:pathLst>
                <a:path w="3893821" h="3782568">
                  <a:moveTo>
                    <a:pt x="0" y="0"/>
                  </a:moveTo>
                  <a:lnTo>
                    <a:pt x="3893821" y="0"/>
                  </a:lnTo>
                  <a:lnTo>
                    <a:pt x="3893820" y="3782568"/>
                  </a:lnTo>
                  <a:lnTo>
                    <a:pt x="3309623" y="3782568"/>
                  </a:lnTo>
                  <a:lnTo>
                    <a:pt x="0" y="3782568"/>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1" name="Shape 1175"/>
            <p:cNvSpPr/>
            <p:nvPr/>
          </p:nvSpPr>
          <p:spPr>
            <a:xfrm>
              <a:off x="363474" y="1639062"/>
              <a:ext cx="185928" cy="149352"/>
            </a:xfrm>
            <a:custGeom>
              <a:avLst/>
              <a:gdLst/>
              <a:ahLst/>
              <a:cxnLst/>
              <a:rect l="0" t="0" r="0" b="0"/>
              <a:pathLst>
                <a:path w="185928" h="149352">
                  <a:moveTo>
                    <a:pt x="92964" y="0"/>
                  </a:moveTo>
                  <a:cubicBezTo>
                    <a:pt x="41148" y="0"/>
                    <a:pt x="0" y="33528"/>
                    <a:pt x="0" y="74676"/>
                  </a:cubicBezTo>
                  <a:cubicBezTo>
                    <a:pt x="0" y="115824"/>
                    <a:pt x="41148" y="149352"/>
                    <a:pt x="92964" y="149352"/>
                  </a:cubicBezTo>
                  <a:cubicBezTo>
                    <a:pt x="144018" y="149352"/>
                    <a:pt x="185928" y="115824"/>
                    <a:pt x="185928" y="74676"/>
                  </a:cubicBezTo>
                  <a:cubicBezTo>
                    <a:pt x="185928" y="33528"/>
                    <a:pt x="144018" y="0"/>
                    <a:pt x="9296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2" name="Shape 1176"/>
            <p:cNvSpPr/>
            <p:nvPr/>
          </p:nvSpPr>
          <p:spPr>
            <a:xfrm>
              <a:off x="271272" y="1901952"/>
              <a:ext cx="370332" cy="0"/>
            </a:xfrm>
            <a:custGeom>
              <a:avLst/>
              <a:gdLst/>
              <a:ahLst/>
              <a:cxnLst/>
              <a:rect l="0" t="0" r="0" b="0"/>
              <a:pathLst>
                <a:path w="370332">
                  <a:moveTo>
                    <a:pt x="0" y="0"/>
                  </a:moveTo>
                  <a:lnTo>
                    <a:pt x="370332"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3" name="Shape 1177"/>
            <p:cNvSpPr/>
            <p:nvPr/>
          </p:nvSpPr>
          <p:spPr>
            <a:xfrm>
              <a:off x="224028" y="1788414"/>
              <a:ext cx="232410" cy="376428"/>
            </a:xfrm>
            <a:custGeom>
              <a:avLst/>
              <a:gdLst/>
              <a:ahLst/>
              <a:cxnLst/>
              <a:rect l="0" t="0" r="0" b="0"/>
              <a:pathLst>
                <a:path w="232410" h="376428">
                  <a:moveTo>
                    <a:pt x="232410" y="0"/>
                  </a:moveTo>
                  <a:lnTo>
                    <a:pt x="232410" y="226314"/>
                  </a:lnTo>
                  <a:lnTo>
                    <a:pt x="0" y="37642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4" name="Shape 1178"/>
            <p:cNvSpPr/>
            <p:nvPr/>
          </p:nvSpPr>
          <p:spPr>
            <a:xfrm>
              <a:off x="456438" y="2014728"/>
              <a:ext cx="231648" cy="150114"/>
            </a:xfrm>
            <a:custGeom>
              <a:avLst/>
              <a:gdLst/>
              <a:ahLst/>
              <a:cxnLst/>
              <a:rect l="0" t="0" r="0" b="0"/>
              <a:pathLst>
                <a:path w="231648" h="150114">
                  <a:moveTo>
                    <a:pt x="0" y="0"/>
                  </a:moveTo>
                  <a:lnTo>
                    <a:pt x="231648" y="15011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5" name="Rectangle 1179"/>
            <p:cNvSpPr/>
            <p:nvPr/>
          </p:nvSpPr>
          <p:spPr>
            <a:xfrm>
              <a:off x="170682" y="2196684"/>
              <a:ext cx="760814"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银行客户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Shape 1180"/>
            <p:cNvSpPr/>
            <p:nvPr/>
          </p:nvSpPr>
          <p:spPr>
            <a:xfrm>
              <a:off x="1595628" y="974598"/>
              <a:ext cx="900684" cy="405384"/>
            </a:xfrm>
            <a:custGeom>
              <a:avLst/>
              <a:gdLst/>
              <a:ahLst/>
              <a:cxnLst/>
              <a:rect l="0" t="0" r="0" b="0"/>
              <a:pathLst>
                <a:path w="900684" h="405384">
                  <a:moveTo>
                    <a:pt x="450342" y="0"/>
                  </a:moveTo>
                  <a:cubicBezTo>
                    <a:pt x="698754" y="0"/>
                    <a:pt x="900684" y="90678"/>
                    <a:pt x="900684" y="202692"/>
                  </a:cubicBezTo>
                  <a:cubicBezTo>
                    <a:pt x="900684" y="314706"/>
                    <a:pt x="698754" y="405384"/>
                    <a:pt x="450342" y="405384"/>
                  </a:cubicBezTo>
                  <a:cubicBezTo>
                    <a:pt x="201168" y="405384"/>
                    <a:pt x="0" y="314706"/>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17" name="Shape 1181"/>
            <p:cNvSpPr/>
            <p:nvPr/>
          </p:nvSpPr>
          <p:spPr>
            <a:xfrm>
              <a:off x="1595628" y="974598"/>
              <a:ext cx="900684" cy="405384"/>
            </a:xfrm>
            <a:custGeom>
              <a:avLst/>
              <a:gdLst/>
              <a:ahLst/>
              <a:cxnLst/>
              <a:rect l="0" t="0" r="0" b="0"/>
              <a:pathLst>
                <a:path w="900684" h="405384">
                  <a:moveTo>
                    <a:pt x="450342" y="0"/>
                  </a:moveTo>
                  <a:cubicBezTo>
                    <a:pt x="201168" y="0"/>
                    <a:pt x="0" y="90678"/>
                    <a:pt x="0" y="202692"/>
                  </a:cubicBezTo>
                  <a:cubicBezTo>
                    <a:pt x="0" y="314706"/>
                    <a:pt x="201168" y="405384"/>
                    <a:pt x="450342" y="405384"/>
                  </a:cubicBezTo>
                  <a:cubicBezTo>
                    <a:pt x="698754" y="405384"/>
                    <a:pt x="900684" y="314706"/>
                    <a:pt x="900684" y="202692"/>
                  </a:cubicBezTo>
                  <a:cubicBezTo>
                    <a:pt x="900684"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8" name="Rectangle 1182"/>
            <p:cNvSpPr/>
            <p:nvPr/>
          </p:nvSpPr>
          <p:spPr>
            <a:xfrm>
              <a:off x="1903470" y="1462878"/>
              <a:ext cx="380769" cy="190118"/>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查询</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Shape 1183"/>
            <p:cNvSpPr/>
            <p:nvPr/>
          </p:nvSpPr>
          <p:spPr>
            <a:xfrm>
              <a:off x="1595628" y="1689354"/>
              <a:ext cx="900684" cy="404622"/>
            </a:xfrm>
            <a:custGeom>
              <a:avLst/>
              <a:gdLst/>
              <a:ahLst/>
              <a:cxnLst/>
              <a:rect l="0" t="0" r="0" b="0"/>
              <a:pathLst>
                <a:path w="900684" h="404622">
                  <a:moveTo>
                    <a:pt x="450342" y="0"/>
                  </a:moveTo>
                  <a:cubicBezTo>
                    <a:pt x="698754" y="0"/>
                    <a:pt x="900684" y="90678"/>
                    <a:pt x="900684" y="202692"/>
                  </a:cubicBezTo>
                  <a:cubicBezTo>
                    <a:pt x="900684" y="313944"/>
                    <a:pt x="698754" y="404622"/>
                    <a:pt x="450342" y="404622"/>
                  </a:cubicBezTo>
                  <a:cubicBezTo>
                    <a:pt x="201168" y="404622"/>
                    <a:pt x="0" y="313944"/>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0" name="Shape 1184"/>
            <p:cNvSpPr/>
            <p:nvPr/>
          </p:nvSpPr>
          <p:spPr>
            <a:xfrm>
              <a:off x="1595628" y="1689354"/>
              <a:ext cx="900684" cy="404622"/>
            </a:xfrm>
            <a:custGeom>
              <a:avLst/>
              <a:gdLst/>
              <a:ahLst/>
              <a:cxnLst/>
              <a:rect l="0" t="0" r="0" b="0"/>
              <a:pathLst>
                <a:path w="900684" h="404622">
                  <a:moveTo>
                    <a:pt x="450342" y="0"/>
                  </a:moveTo>
                  <a:cubicBezTo>
                    <a:pt x="201168" y="0"/>
                    <a:pt x="0" y="90678"/>
                    <a:pt x="0" y="202692"/>
                  </a:cubicBezTo>
                  <a:cubicBezTo>
                    <a:pt x="0" y="313944"/>
                    <a:pt x="201168" y="404622"/>
                    <a:pt x="450342" y="404622"/>
                  </a:cubicBezTo>
                  <a:cubicBezTo>
                    <a:pt x="698754" y="404622"/>
                    <a:pt x="900684" y="313944"/>
                    <a:pt x="900684" y="202692"/>
                  </a:cubicBezTo>
                  <a:cubicBezTo>
                    <a:pt x="900684"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1" name="Rectangle 1185"/>
            <p:cNvSpPr/>
            <p:nvPr/>
          </p:nvSpPr>
          <p:spPr>
            <a:xfrm>
              <a:off x="1903470" y="2177634"/>
              <a:ext cx="380769"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取款</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Shape 1186"/>
            <p:cNvSpPr/>
            <p:nvPr/>
          </p:nvSpPr>
          <p:spPr>
            <a:xfrm>
              <a:off x="1595628" y="2404110"/>
              <a:ext cx="900684" cy="404622"/>
            </a:xfrm>
            <a:custGeom>
              <a:avLst/>
              <a:gdLst/>
              <a:ahLst/>
              <a:cxnLst/>
              <a:rect l="0" t="0" r="0" b="0"/>
              <a:pathLst>
                <a:path w="900684" h="404622">
                  <a:moveTo>
                    <a:pt x="450342" y="0"/>
                  </a:moveTo>
                  <a:cubicBezTo>
                    <a:pt x="698754" y="0"/>
                    <a:pt x="900684" y="90678"/>
                    <a:pt x="900684" y="202692"/>
                  </a:cubicBezTo>
                  <a:cubicBezTo>
                    <a:pt x="900684" y="313944"/>
                    <a:pt x="698754" y="404622"/>
                    <a:pt x="450342" y="404622"/>
                  </a:cubicBezTo>
                  <a:cubicBezTo>
                    <a:pt x="201168" y="404622"/>
                    <a:pt x="0" y="313944"/>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3" name="Shape 1187"/>
            <p:cNvSpPr/>
            <p:nvPr/>
          </p:nvSpPr>
          <p:spPr>
            <a:xfrm>
              <a:off x="1595628" y="2404110"/>
              <a:ext cx="900684" cy="404622"/>
            </a:xfrm>
            <a:custGeom>
              <a:avLst/>
              <a:gdLst/>
              <a:ahLst/>
              <a:cxnLst/>
              <a:rect l="0" t="0" r="0" b="0"/>
              <a:pathLst>
                <a:path w="900684" h="404622">
                  <a:moveTo>
                    <a:pt x="450342" y="0"/>
                  </a:moveTo>
                  <a:cubicBezTo>
                    <a:pt x="201168" y="0"/>
                    <a:pt x="0" y="90678"/>
                    <a:pt x="0" y="202692"/>
                  </a:cubicBezTo>
                  <a:cubicBezTo>
                    <a:pt x="0" y="313944"/>
                    <a:pt x="201168" y="404622"/>
                    <a:pt x="450342" y="404622"/>
                  </a:cubicBezTo>
                  <a:cubicBezTo>
                    <a:pt x="698754" y="404622"/>
                    <a:pt x="900684" y="313944"/>
                    <a:pt x="900684" y="202692"/>
                  </a:cubicBezTo>
                  <a:cubicBezTo>
                    <a:pt x="900684"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4" name="Rectangle 1188"/>
            <p:cNvSpPr/>
            <p:nvPr/>
          </p:nvSpPr>
          <p:spPr>
            <a:xfrm>
              <a:off x="1903470" y="2892390"/>
              <a:ext cx="380769"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转帐</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Shape 1189"/>
            <p:cNvSpPr/>
            <p:nvPr/>
          </p:nvSpPr>
          <p:spPr>
            <a:xfrm>
              <a:off x="681228" y="1333500"/>
              <a:ext cx="785622" cy="579882"/>
            </a:xfrm>
            <a:custGeom>
              <a:avLst/>
              <a:gdLst/>
              <a:ahLst/>
              <a:cxnLst/>
              <a:rect l="0" t="0" r="0" b="0"/>
              <a:pathLst>
                <a:path w="785622" h="579882">
                  <a:moveTo>
                    <a:pt x="785622" y="0"/>
                  </a:moveTo>
                  <a:lnTo>
                    <a:pt x="749046" y="80772"/>
                  </a:lnTo>
                  <a:cubicBezTo>
                    <a:pt x="748284" y="83058"/>
                    <a:pt x="745998" y="83820"/>
                    <a:pt x="743712" y="83058"/>
                  </a:cubicBezTo>
                  <a:cubicBezTo>
                    <a:pt x="741426" y="82296"/>
                    <a:pt x="740664" y="79248"/>
                    <a:pt x="741426" y="77724"/>
                  </a:cubicBezTo>
                  <a:lnTo>
                    <a:pt x="768909" y="17872"/>
                  </a:lnTo>
                  <a:lnTo>
                    <a:pt x="6858" y="578358"/>
                  </a:lnTo>
                  <a:cubicBezTo>
                    <a:pt x="5334" y="579882"/>
                    <a:pt x="3048" y="579120"/>
                    <a:pt x="1524" y="577596"/>
                  </a:cubicBezTo>
                  <a:cubicBezTo>
                    <a:pt x="0" y="576072"/>
                    <a:pt x="762" y="573024"/>
                    <a:pt x="2286" y="572262"/>
                  </a:cubicBezTo>
                  <a:lnTo>
                    <a:pt x="764247" y="11093"/>
                  </a:lnTo>
                  <a:lnTo>
                    <a:pt x="698754" y="19050"/>
                  </a:lnTo>
                  <a:cubicBezTo>
                    <a:pt x="696468" y="19812"/>
                    <a:pt x="694944" y="18288"/>
                    <a:pt x="694182" y="16002"/>
                  </a:cubicBezTo>
                  <a:cubicBezTo>
                    <a:pt x="694182" y="13716"/>
                    <a:pt x="695706" y="11430"/>
                    <a:pt x="697992" y="11430"/>
                  </a:cubicBezTo>
                  <a:lnTo>
                    <a:pt x="785622"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6" name="Shape 1190"/>
            <p:cNvSpPr/>
            <p:nvPr/>
          </p:nvSpPr>
          <p:spPr>
            <a:xfrm>
              <a:off x="681990" y="1959102"/>
              <a:ext cx="784098" cy="88392"/>
            </a:xfrm>
            <a:custGeom>
              <a:avLst/>
              <a:gdLst/>
              <a:ahLst/>
              <a:cxnLst/>
              <a:rect l="0" t="0" r="0" b="0"/>
              <a:pathLst>
                <a:path w="784098" h="88392">
                  <a:moveTo>
                    <a:pt x="706374" y="1524"/>
                  </a:moveTo>
                  <a:lnTo>
                    <a:pt x="784098" y="44958"/>
                  </a:lnTo>
                  <a:lnTo>
                    <a:pt x="705612" y="87630"/>
                  </a:lnTo>
                  <a:cubicBezTo>
                    <a:pt x="704088" y="88392"/>
                    <a:pt x="701040" y="87630"/>
                    <a:pt x="700278" y="86106"/>
                  </a:cubicBezTo>
                  <a:cubicBezTo>
                    <a:pt x="699516" y="83820"/>
                    <a:pt x="700278" y="81534"/>
                    <a:pt x="701802" y="80772"/>
                  </a:cubicBezTo>
                  <a:lnTo>
                    <a:pt x="759826" y="48674"/>
                  </a:lnTo>
                  <a:lnTo>
                    <a:pt x="3810" y="44196"/>
                  </a:lnTo>
                  <a:cubicBezTo>
                    <a:pt x="1524" y="44196"/>
                    <a:pt x="0" y="41910"/>
                    <a:pt x="0" y="39624"/>
                  </a:cubicBezTo>
                  <a:cubicBezTo>
                    <a:pt x="0" y="37338"/>
                    <a:pt x="2286" y="35814"/>
                    <a:pt x="3810" y="35814"/>
                  </a:cubicBezTo>
                  <a:lnTo>
                    <a:pt x="760983" y="41046"/>
                  </a:lnTo>
                  <a:lnTo>
                    <a:pt x="702564" y="8382"/>
                  </a:lnTo>
                  <a:cubicBezTo>
                    <a:pt x="700278" y="6858"/>
                    <a:pt x="699516" y="4572"/>
                    <a:pt x="701040" y="3048"/>
                  </a:cubicBezTo>
                  <a:cubicBezTo>
                    <a:pt x="701802" y="762"/>
                    <a:pt x="704088" y="0"/>
                    <a:pt x="706374"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7" name="Shape 1191"/>
            <p:cNvSpPr/>
            <p:nvPr/>
          </p:nvSpPr>
          <p:spPr>
            <a:xfrm>
              <a:off x="681228" y="2084070"/>
              <a:ext cx="829818" cy="456438"/>
            </a:xfrm>
            <a:custGeom>
              <a:avLst/>
              <a:gdLst/>
              <a:ahLst/>
              <a:cxnLst/>
              <a:rect l="0" t="0" r="0" b="0"/>
              <a:pathLst>
                <a:path w="829818" h="456438">
                  <a:moveTo>
                    <a:pt x="6858" y="762"/>
                  </a:moveTo>
                  <a:lnTo>
                    <a:pt x="812102" y="442032"/>
                  </a:lnTo>
                  <a:lnTo>
                    <a:pt x="775716" y="385572"/>
                  </a:lnTo>
                  <a:cubicBezTo>
                    <a:pt x="774954" y="383286"/>
                    <a:pt x="775716" y="381000"/>
                    <a:pt x="777240" y="379476"/>
                  </a:cubicBezTo>
                  <a:cubicBezTo>
                    <a:pt x="778764" y="378714"/>
                    <a:pt x="781812" y="379476"/>
                    <a:pt x="782574" y="381000"/>
                  </a:cubicBezTo>
                  <a:lnTo>
                    <a:pt x="829818" y="456438"/>
                  </a:lnTo>
                  <a:lnTo>
                    <a:pt x="741426" y="456438"/>
                  </a:lnTo>
                  <a:cubicBezTo>
                    <a:pt x="739140" y="456438"/>
                    <a:pt x="736854" y="454914"/>
                    <a:pt x="736854" y="452628"/>
                  </a:cubicBezTo>
                  <a:cubicBezTo>
                    <a:pt x="736854" y="450342"/>
                    <a:pt x="739140" y="448818"/>
                    <a:pt x="741426" y="448818"/>
                  </a:cubicBezTo>
                  <a:lnTo>
                    <a:pt x="807040" y="448205"/>
                  </a:lnTo>
                  <a:lnTo>
                    <a:pt x="3048" y="7620"/>
                  </a:lnTo>
                  <a:cubicBezTo>
                    <a:pt x="762" y="6858"/>
                    <a:pt x="0" y="4572"/>
                    <a:pt x="1524" y="2286"/>
                  </a:cubicBezTo>
                  <a:cubicBezTo>
                    <a:pt x="2286" y="762"/>
                    <a:pt x="4572" y="0"/>
                    <a:pt x="6858"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8" name="Shape 1192"/>
            <p:cNvSpPr/>
            <p:nvPr/>
          </p:nvSpPr>
          <p:spPr>
            <a:xfrm>
              <a:off x="2548890" y="1324356"/>
              <a:ext cx="785622" cy="579882"/>
            </a:xfrm>
            <a:custGeom>
              <a:avLst/>
              <a:gdLst/>
              <a:ahLst/>
              <a:cxnLst/>
              <a:rect l="0" t="0" r="0" b="0"/>
              <a:pathLst>
                <a:path w="785622" h="579882">
                  <a:moveTo>
                    <a:pt x="6858" y="1524"/>
                  </a:moveTo>
                  <a:lnTo>
                    <a:pt x="768909" y="562010"/>
                  </a:lnTo>
                  <a:lnTo>
                    <a:pt x="741426" y="502158"/>
                  </a:lnTo>
                  <a:cubicBezTo>
                    <a:pt x="740664" y="499872"/>
                    <a:pt x="741426" y="497586"/>
                    <a:pt x="743712" y="496824"/>
                  </a:cubicBezTo>
                  <a:cubicBezTo>
                    <a:pt x="745998" y="496062"/>
                    <a:pt x="748284" y="496824"/>
                    <a:pt x="749046" y="499110"/>
                  </a:cubicBezTo>
                  <a:lnTo>
                    <a:pt x="785622" y="579882"/>
                  </a:lnTo>
                  <a:lnTo>
                    <a:pt x="697992" y="568452"/>
                  </a:lnTo>
                  <a:cubicBezTo>
                    <a:pt x="695706" y="568452"/>
                    <a:pt x="694182" y="566166"/>
                    <a:pt x="694182" y="563880"/>
                  </a:cubicBezTo>
                  <a:cubicBezTo>
                    <a:pt x="694944" y="561594"/>
                    <a:pt x="696468" y="560070"/>
                    <a:pt x="698754" y="560832"/>
                  </a:cubicBezTo>
                  <a:lnTo>
                    <a:pt x="764370" y="568879"/>
                  </a:lnTo>
                  <a:lnTo>
                    <a:pt x="2286" y="7620"/>
                  </a:lnTo>
                  <a:cubicBezTo>
                    <a:pt x="762" y="6858"/>
                    <a:pt x="0" y="3810"/>
                    <a:pt x="1524" y="2286"/>
                  </a:cubicBezTo>
                  <a:cubicBezTo>
                    <a:pt x="3048" y="762"/>
                    <a:pt x="5334" y="0"/>
                    <a:pt x="6858"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9" name="Shape 1193"/>
            <p:cNvSpPr/>
            <p:nvPr/>
          </p:nvSpPr>
          <p:spPr>
            <a:xfrm>
              <a:off x="2549652" y="1955292"/>
              <a:ext cx="783336" cy="88392"/>
            </a:xfrm>
            <a:custGeom>
              <a:avLst/>
              <a:gdLst/>
              <a:ahLst/>
              <a:cxnLst/>
              <a:rect l="0" t="0" r="0" b="0"/>
              <a:pathLst>
                <a:path w="783336" h="88392">
                  <a:moveTo>
                    <a:pt x="705612" y="762"/>
                  </a:moveTo>
                  <a:lnTo>
                    <a:pt x="783336" y="43434"/>
                  </a:lnTo>
                  <a:lnTo>
                    <a:pt x="776029" y="47630"/>
                  </a:lnTo>
                  <a:lnTo>
                    <a:pt x="775716" y="48006"/>
                  </a:lnTo>
                  <a:lnTo>
                    <a:pt x="775371" y="48008"/>
                  </a:lnTo>
                  <a:lnTo>
                    <a:pt x="706374" y="87630"/>
                  </a:lnTo>
                  <a:cubicBezTo>
                    <a:pt x="704088" y="88392"/>
                    <a:pt x="701802" y="87630"/>
                    <a:pt x="701040" y="86106"/>
                  </a:cubicBezTo>
                  <a:cubicBezTo>
                    <a:pt x="699516" y="83820"/>
                    <a:pt x="700278" y="81534"/>
                    <a:pt x="702564" y="80772"/>
                  </a:cubicBezTo>
                  <a:lnTo>
                    <a:pt x="759895" y="48100"/>
                  </a:lnTo>
                  <a:lnTo>
                    <a:pt x="3810" y="52578"/>
                  </a:lnTo>
                  <a:cubicBezTo>
                    <a:pt x="1524" y="52578"/>
                    <a:pt x="0" y="51054"/>
                    <a:pt x="0" y="48768"/>
                  </a:cubicBezTo>
                  <a:cubicBezTo>
                    <a:pt x="0" y="46482"/>
                    <a:pt x="1524" y="44958"/>
                    <a:pt x="3810" y="44958"/>
                  </a:cubicBezTo>
                  <a:lnTo>
                    <a:pt x="759591" y="39736"/>
                  </a:lnTo>
                  <a:lnTo>
                    <a:pt x="701802" y="8382"/>
                  </a:lnTo>
                  <a:cubicBezTo>
                    <a:pt x="700278" y="6858"/>
                    <a:pt x="699516" y="4572"/>
                    <a:pt x="700278" y="3048"/>
                  </a:cubicBezTo>
                  <a:cubicBezTo>
                    <a:pt x="701040" y="762"/>
                    <a:pt x="704088" y="0"/>
                    <a:pt x="705612"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0" name="Shape 1194"/>
            <p:cNvSpPr/>
            <p:nvPr/>
          </p:nvSpPr>
          <p:spPr>
            <a:xfrm>
              <a:off x="2548890" y="2091690"/>
              <a:ext cx="829818" cy="457200"/>
            </a:xfrm>
            <a:custGeom>
              <a:avLst/>
              <a:gdLst/>
              <a:ahLst/>
              <a:cxnLst/>
              <a:rect l="0" t="0" r="0" b="0"/>
              <a:pathLst>
                <a:path w="829818" h="457200">
                  <a:moveTo>
                    <a:pt x="741426" y="0"/>
                  </a:moveTo>
                  <a:lnTo>
                    <a:pt x="829818" y="0"/>
                  </a:lnTo>
                  <a:lnTo>
                    <a:pt x="782574" y="75438"/>
                  </a:lnTo>
                  <a:cubicBezTo>
                    <a:pt x="781812" y="77724"/>
                    <a:pt x="778764" y="77724"/>
                    <a:pt x="777240" y="76962"/>
                  </a:cubicBezTo>
                  <a:cubicBezTo>
                    <a:pt x="774954" y="75438"/>
                    <a:pt x="774954" y="73152"/>
                    <a:pt x="775716" y="71628"/>
                  </a:cubicBezTo>
                  <a:lnTo>
                    <a:pt x="812234" y="14333"/>
                  </a:lnTo>
                  <a:lnTo>
                    <a:pt x="6858" y="455676"/>
                  </a:lnTo>
                  <a:cubicBezTo>
                    <a:pt x="4572" y="457200"/>
                    <a:pt x="2286" y="456438"/>
                    <a:pt x="1524" y="454152"/>
                  </a:cubicBezTo>
                  <a:cubicBezTo>
                    <a:pt x="0" y="452628"/>
                    <a:pt x="762" y="449580"/>
                    <a:pt x="3048" y="448818"/>
                  </a:cubicBezTo>
                  <a:lnTo>
                    <a:pt x="807041" y="8233"/>
                  </a:lnTo>
                  <a:lnTo>
                    <a:pt x="741426" y="7620"/>
                  </a:lnTo>
                  <a:cubicBezTo>
                    <a:pt x="739140" y="7620"/>
                    <a:pt x="736854" y="6096"/>
                    <a:pt x="736854" y="3810"/>
                  </a:cubicBezTo>
                  <a:cubicBezTo>
                    <a:pt x="736854" y="1524"/>
                    <a:pt x="739140" y="0"/>
                    <a:pt x="741426" y="0"/>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1" name="Shape 1195"/>
            <p:cNvSpPr/>
            <p:nvPr/>
          </p:nvSpPr>
          <p:spPr>
            <a:xfrm>
              <a:off x="3505200" y="1643634"/>
              <a:ext cx="185166" cy="150114"/>
            </a:xfrm>
            <a:custGeom>
              <a:avLst/>
              <a:gdLst/>
              <a:ahLst/>
              <a:cxnLst/>
              <a:rect l="0" t="0" r="0" b="0"/>
              <a:pathLst>
                <a:path w="185166" h="150114">
                  <a:moveTo>
                    <a:pt x="92202" y="0"/>
                  </a:moveTo>
                  <a:cubicBezTo>
                    <a:pt x="41148" y="0"/>
                    <a:pt x="0" y="33528"/>
                    <a:pt x="0" y="74676"/>
                  </a:cubicBezTo>
                  <a:cubicBezTo>
                    <a:pt x="0" y="116586"/>
                    <a:pt x="41148" y="150114"/>
                    <a:pt x="92202" y="150114"/>
                  </a:cubicBezTo>
                  <a:cubicBezTo>
                    <a:pt x="144018" y="150114"/>
                    <a:pt x="185166" y="116586"/>
                    <a:pt x="185166" y="74676"/>
                  </a:cubicBezTo>
                  <a:cubicBezTo>
                    <a:pt x="185166" y="33528"/>
                    <a:pt x="144018" y="0"/>
                    <a:pt x="9220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Shape 1196"/>
            <p:cNvSpPr/>
            <p:nvPr/>
          </p:nvSpPr>
          <p:spPr>
            <a:xfrm>
              <a:off x="3412236" y="1906524"/>
              <a:ext cx="370332" cy="0"/>
            </a:xfrm>
            <a:custGeom>
              <a:avLst/>
              <a:gdLst/>
              <a:ahLst/>
              <a:cxnLst/>
              <a:rect l="0" t="0" r="0" b="0"/>
              <a:pathLst>
                <a:path w="370332">
                  <a:moveTo>
                    <a:pt x="0" y="0"/>
                  </a:moveTo>
                  <a:lnTo>
                    <a:pt x="370332"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3" name="Shape 1197"/>
            <p:cNvSpPr/>
            <p:nvPr/>
          </p:nvSpPr>
          <p:spPr>
            <a:xfrm>
              <a:off x="3365755" y="1793749"/>
              <a:ext cx="232410" cy="375666"/>
            </a:xfrm>
            <a:custGeom>
              <a:avLst/>
              <a:gdLst/>
              <a:ahLst/>
              <a:cxnLst/>
              <a:rect l="0" t="0" r="0" b="0"/>
              <a:pathLst>
                <a:path w="232410" h="375666">
                  <a:moveTo>
                    <a:pt x="232410" y="0"/>
                  </a:moveTo>
                  <a:lnTo>
                    <a:pt x="232410" y="226314"/>
                  </a:lnTo>
                  <a:lnTo>
                    <a:pt x="0" y="375666"/>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4" name="Shape 1198"/>
            <p:cNvSpPr/>
            <p:nvPr/>
          </p:nvSpPr>
          <p:spPr>
            <a:xfrm>
              <a:off x="3598165" y="2020063"/>
              <a:ext cx="231648" cy="149352"/>
            </a:xfrm>
            <a:custGeom>
              <a:avLst/>
              <a:gdLst/>
              <a:ahLst/>
              <a:cxnLst/>
              <a:rect l="0" t="0" r="0" b="0"/>
              <a:pathLst>
                <a:path w="231648" h="149352">
                  <a:moveTo>
                    <a:pt x="0" y="0"/>
                  </a:moveTo>
                  <a:lnTo>
                    <a:pt x="231648" y="149352"/>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5" name="Rectangle 1199"/>
            <p:cNvSpPr/>
            <p:nvPr/>
          </p:nvSpPr>
          <p:spPr>
            <a:xfrm>
              <a:off x="3241542" y="2200494"/>
              <a:ext cx="951341"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后台服务器</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1200"/>
            <p:cNvSpPr/>
            <p:nvPr/>
          </p:nvSpPr>
          <p:spPr>
            <a:xfrm>
              <a:off x="3505200" y="3850387"/>
              <a:ext cx="185166" cy="150114"/>
            </a:xfrm>
            <a:custGeom>
              <a:avLst/>
              <a:gdLst/>
              <a:ahLst/>
              <a:cxnLst/>
              <a:rect l="0" t="0" r="0" b="0"/>
              <a:pathLst>
                <a:path w="185166" h="150114">
                  <a:moveTo>
                    <a:pt x="92202" y="0"/>
                  </a:moveTo>
                  <a:cubicBezTo>
                    <a:pt x="41148" y="0"/>
                    <a:pt x="0" y="33528"/>
                    <a:pt x="0" y="74676"/>
                  </a:cubicBezTo>
                  <a:cubicBezTo>
                    <a:pt x="0" y="116586"/>
                    <a:pt x="41148" y="150114"/>
                    <a:pt x="92202" y="150114"/>
                  </a:cubicBezTo>
                  <a:cubicBezTo>
                    <a:pt x="144018" y="150114"/>
                    <a:pt x="185166" y="116586"/>
                    <a:pt x="185166" y="74676"/>
                  </a:cubicBezTo>
                  <a:cubicBezTo>
                    <a:pt x="185166" y="33528"/>
                    <a:pt x="144018" y="0"/>
                    <a:pt x="9220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7" name="Shape 1201"/>
            <p:cNvSpPr/>
            <p:nvPr/>
          </p:nvSpPr>
          <p:spPr>
            <a:xfrm>
              <a:off x="3412236" y="4113277"/>
              <a:ext cx="370332" cy="0"/>
            </a:xfrm>
            <a:custGeom>
              <a:avLst/>
              <a:gdLst/>
              <a:ahLst/>
              <a:cxnLst/>
              <a:rect l="0" t="0" r="0" b="0"/>
              <a:pathLst>
                <a:path w="370332">
                  <a:moveTo>
                    <a:pt x="0" y="0"/>
                  </a:moveTo>
                  <a:lnTo>
                    <a:pt x="370332"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8" name="Shape 1202"/>
            <p:cNvSpPr/>
            <p:nvPr/>
          </p:nvSpPr>
          <p:spPr>
            <a:xfrm>
              <a:off x="3365754" y="4000501"/>
              <a:ext cx="232410" cy="375666"/>
            </a:xfrm>
            <a:custGeom>
              <a:avLst/>
              <a:gdLst/>
              <a:ahLst/>
              <a:cxnLst/>
              <a:rect l="0" t="0" r="0" b="0"/>
              <a:pathLst>
                <a:path w="232410" h="375666">
                  <a:moveTo>
                    <a:pt x="232410" y="0"/>
                  </a:moveTo>
                  <a:lnTo>
                    <a:pt x="232410" y="226314"/>
                  </a:lnTo>
                  <a:lnTo>
                    <a:pt x="0" y="375666"/>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9" name="Shape 1203"/>
            <p:cNvSpPr/>
            <p:nvPr/>
          </p:nvSpPr>
          <p:spPr>
            <a:xfrm>
              <a:off x="3598164" y="4226815"/>
              <a:ext cx="231648" cy="149352"/>
            </a:xfrm>
            <a:custGeom>
              <a:avLst/>
              <a:gdLst/>
              <a:ahLst/>
              <a:cxnLst/>
              <a:rect l="0" t="0" r="0" b="0"/>
              <a:pathLst>
                <a:path w="231648" h="149352">
                  <a:moveTo>
                    <a:pt x="0" y="0"/>
                  </a:moveTo>
                  <a:lnTo>
                    <a:pt x="231648" y="149352"/>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0" name="Rectangle 1204"/>
            <p:cNvSpPr/>
            <p:nvPr/>
          </p:nvSpPr>
          <p:spPr>
            <a:xfrm>
              <a:off x="3312408" y="4422486"/>
              <a:ext cx="760815"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系统时钟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Shape 1205"/>
            <p:cNvSpPr/>
            <p:nvPr/>
          </p:nvSpPr>
          <p:spPr>
            <a:xfrm>
              <a:off x="1595628" y="3939540"/>
              <a:ext cx="900684" cy="405384"/>
            </a:xfrm>
            <a:custGeom>
              <a:avLst/>
              <a:gdLst/>
              <a:ahLst/>
              <a:cxnLst/>
              <a:rect l="0" t="0" r="0" b="0"/>
              <a:pathLst>
                <a:path w="900684" h="405384">
                  <a:moveTo>
                    <a:pt x="450342" y="0"/>
                  </a:moveTo>
                  <a:cubicBezTo>
                    <a:pt x="698754" y="0"/>
                    <a:pt x="900684" y="90678"/>
                    <a:pt x="900684" y="202692"/>
                  </a:cubicBezTo>
                  <a:cubicBezTo>
                    <a:pt x="900684" y="314706"/>
                    <a:pt x="698754" y="405384"/>
                    <a:pt x="450342" y="405384"/>
                  </a:cubicBezTo>
                  <a:cubicBezTo>
                    <a:pt x="201168" y="405384"/>
                    <a:pt x="0" y="314706"/>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42" name="Shape 1206"/>
            <p:cNvSpPr/>
            <p:nvPr/>
          </p:nvSpPr>
          <p:spPr>
            <a:xfrm>
              <a:off x="1595628" y="3939540"/>
              <a:ext cx="900684" cy="405384"/>
            </a:xfrm>
            <a:custGeom>
              <a:avLst/>
              <a:gdLst/>
              <a:ahLst/>
              <a:cxnLst/>
              <a:rect l="0" t="0" r="0" b="0"/>
              <a:pathLst>
                <a:path w="900684" h="405384">
                  <a:moveTo>
                    <a:pt x="450342" y="0"/>
                  </a:moveTo>
                  <a:cubicBezTo>
                    <a:pt x="201168" y="0"/>
                    <a:pt x="0" y="90678"/>
                    <a:pt x="0" y="202692"/>
                  </a:cubicBezTo>
                  <a:cubicBezTo>
                    <a:pt x="0" y="314706"/>
                    <a:pt x="201168" y="405384"/>
                    <a:pt x="450342" y="405384"/>
                  </a:cubicBezTo>
                  <a:cubicBezTo>
                    <a:pt x="698754" y="405384"/>
                    <a:pt x="900684" y="314706"/>
                    <a:pt x="900684" y="202692"/>
                  </a:cubicBezTo>
                  <a:cubicBezTo>
                    <a:pt x="900684"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3" name="Rectangle 1207"/>
            <p:cNvSpPr/>
            <p:nvPr/>
          </p:nvSpPr>
          <p:spPr>
            <a:xfrm>
              <a:off x="1690110" y="4428582"/>
              <a:ext cx="950333"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周期性任务</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 name="Shape 1208"/>
            <p:cNvSpPr/>
            <p:nvPr/>
          </p:nvSpPr>
          <p:spPr>
            <a:xfrm>
              <a:off x="2651760" y="4075938"/>
              <a:ext cx="691896" cy="88392"/>
            </a:xfrm>
            <a:custGeom>
              <a:avLst/>
              <a:gdLst/>
              <a:ahLst/>
              <a:cxnLst/>
              <a:rect l="0" t="0" r="0" b="0"/>
              <a:pathLst>
                <a:path w="691896" h="88392">
                  <a:moveTo>
                    <a:pt x="77724" y="1524"/>
                  </a:moveTo>
                  <a:cubicBezTo>
                    <a:pt x="80010" y="0"/>
                    <a:pt x="82296" y="762"/>
                    <a:pt x="83058" y="3048"/>
                  </a:cubicBezTo>
                  <a:cubicBezTo>
                    <a:pt x="83820" y="4572"/>
                    <a:pt x="83820" y="6858"/>
                    <a:pt x="81534" y="8382"/>
                  </a:cubicBezTo>
                  <a:lnTo>
                    <a:pt x="23681" y="40386"/>
                  </a:lnTo>
                  <a:lnTo>
                    <a:pt x="688086" y="40386"/>
                  </a:lnTo>
                  <a:cubicBezTo>
                    <a:pt x="690372" y="40386"/>
                    <a:pt x="691896" y="41910"/>
                    <a:pt x="691896" y="44196"/>
                  </a:cubicBezTo>
                  <a:cubicBezTo>
                    <a:pt x="691896" y="46482"/>
                    <a:pt x="690372" y="48006"/>
                    <a:pt x="688086" y="48006"/>
                  </a:cubicBezTo>
                  <a:lnTo>
                    <a:pt x="22303" y="48006"/>
                  </a:lnTo>
                  <a:lnTo>
                    <a:pt x="81534" y="80772"/>
                  </a:lnTo>
                  <a:cubicBezTo>
                    <a:pt x="83820" y="81534"/>
                    <a:pt x="83820" y="83820"/>
                    <a:pt x="83058" y="86106"/>
                  </a:cubicBezTo>
                  <a:cubicBezTo>
                    <a:pt x="82296" y="87630"/>
                    <a:pt x="80010" y="88392"/>
                    <a:pt x="77724" y="87630"/>
                  </a:cubicBezTo>
                  <a:lnTo>
                    <a:pt x="0" y="44196"/>
                  </a:lnTo>
                  <a:lnTo>
                    <a:pt x="77724" y="1524"/>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45" name="Shape 1209"/>
            <p:cNvSpPr/>
            <p:nvPr/>
          </p:nvSpPr>
          <p:spPr>
            <a:xfrm>
              <a:off x="363474" y="3073908"/>
              <a:ext cx="185928" cy="150114"/>
            </a:xfrm>
            <a:custGeom>
              <a:avLst/>
              <a:gdLst/>
              <a:ahLst/>
              <a:cxnLst/>
              <a:rect l="0" t="0" r="0" b="0"/>
              <a:pathLst>
                <a:path w="185928" h="150114">
                  <a:moveTo>
                    <a:pt x="92964" y="0"/>
                  </a:moveTo>
                  <a:cubicBezTo>
                    <a:pt x="41148" y="0"/>
                    <a:pt x="0" y="33528"/>
                    <a:pt x="0" y="75438"/>
                  </a:cubicBezTo>
                  <a:cubicBezTo>
                    <a:pt x="0" y="116586"/>
                    <a:pt x="41148" y="150114"/>
                    <a:pt x="92964" y="150114"/>
                  </a:cubicBezTo>
                  <a:cubicBezTo>
                    <a:pt x="144018" y="150114"/>
                    <a:pt x="185928" y="116586"/>
                    <a:pt x="185928" y="75438"/>
                  </a:cubicBezTo>
                  <a:cubicBezTo>
                    <a:pt x="185928" y="33528"/>
                    <a:pt x="144018" y="0"/>
                    <a:pt x="9296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6" name="Shape 1210"/>
            <p:cNvSpPr/>
            <p:nvPr/>
          </p:nvSpPr>
          <p:spPr>
            <a:xfrm>
              <a:off x="271272" y="3336798"/>
              <a:ext cx="370332" cy="0"/>
            </a:xfrm>
            <a:custGeom>
              <a:avLst/>
              <a:gdLst/>
              <a:ahLst/>
              <a:cxnLst/>
              <a:rect l="0" t="0" r="0" b="0"/>
              <a:pathLst>
                <a:path w="370332">
                  <a:moveTo>
                    <a:pt x="0" y="0"/>
                  </a:moveTo>
                  <a:lnTo>
                    <a:pt x="370332"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Shape 1211"/>
            <p:cNvSpPr/>
            <p:nvPr/>
          </p:nvSpPr>
          <p:spPr>
            <a:xfrm>
              <a:off x="224028" y="3224022"/>
              <a:ext cx="232410" cy="376428"/>
            </a:xfrm>
            <a:custGeom>
              <a:avLst/>
              <a:gdLst/>
              <a:ahLst/>
              <a:cxnLst/>
              <a:rect l="0" t="0" r="0" b="0"/>
              <a:pathLst>
                <a:path w="232410" h="376428">
                  <a:moveTo>
                    <a:pt x="232410" y="0"/>
                  </a:moveTo>
                  <a:lnTo>
                    <a:pt x="232410" y="226314"/>
                  </a:lnTo>
                  <a:lnTo>
                    <a:pt x="0" y="37642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8" name="Shape 1212"/>
            <p:cNvSpPr/>
            <p:nvPr/>
          </p:nvSpPr>
          <p:spPr>
            <a:xfrm>
              <a:off x="456438" y="3450336"/>
              <a:ext cx="231648" cy="150114"/>
            </a:xfrm>
            <a:custGeom>
              <a:avLst/>
              <a:gdLst/>
              <a:ahLst/>
              <a:cxnLst/>
              <a:rect l="0" t="0" r="0" b="0"/>
              <a:pathLst>
                <a:path w="231648" h="150114">
                  <a:moveTo>
                    <a:pt x="0" y="0"/>
                  </a:moveTo>
                  <a:lnTo>
                    <a:pt x="231648" y="15011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9" name="Rectangle 1213"/>
            <p:cNvSpPr/>
            <p:nvPr/>
          </p:nvSpPr>
          <p:spPr>
            <a:xfrm>
              <a:off x="243072" y="3631530"/>
              <a:ext cx="570287"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操作员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Shape 1214"/>
            <p:cNvSpPr/>
            <p:nvPr/>
          </p:nvSpPr>
          <p:spPr>
            <a:xfrm>
              <a:off x="1595628" y="3175254"/>
              <a:ext cx="900684" cy="405384"/>
            </a:xfrm>
            <a:custGeom>
              <a:avLst/>
              <a:gdLst/>
              <a:ahLst/>
              <a:cxnLst/>
              <a:rect l="0" t="0" r="0" b="0"/>
              <a:pathLst>
                <a:path w="900684" h="405384">
                  <a:moveTo>
                    <a:pt x="450342" y="0"/>
                  </a:moveTo>
                  <a:cubicBezTo>
                    <a:pt x="698754" y="0"/>
                    <a:pt x="900684" y="90678"/>
                    <a:pt x="900684" y="202692"/>
                  </a:cubicBezTo>
                  <a:cubicBezTo>
                    <a:pt x="900684" y="314706"/>
                    <a:pt x="698754" y="405384"/>
                    <a:pt x="450342" y="405384"/>
                  </a:cubicBezTo>
                  <a:cubicBezTo>
                    <a:pt x="201168" y="405384"/>
                    <a:pt x="0" y="314706"/>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1" name="Shape 1215"/>
            <p:cNvSpPr/>
            <p:nvPr/>
          </p:nvSpPr>
          <p:spPr>
            <a:xfrm>
              <a:off x="1595628" y="3175254"/>
              <a:ext cx="900684" cy="405384"/>
            </a:xfrm>
            <a:custGeom>
              <a:avLst/>
              <a:gdLst/>
              <a:ahLst/>
              <a:cxnLst/>
              <a:rect l="0" t="0" r="0" b="0"/>
              <a:pathLst>
                <a:path w="900684" h="405384">
                  <a:moveTo>
                    <a:pt x="450342" y="0"/>
                  </a:moveTo>
                  <a:cubicBezTo>
                    <a:pt x="201168" y="0"/>
                    <a:pt x="0" y="90678"/>
                    <a:pt x="0" y="202692"/>
                  </a:cubicBezTo>
                  <a:cubicBezTo>
                    <a:pt x="0" y="314706"/>
                    <a:pt x="201168" y="405384"/>
                    <a:pt x="450342" y="405384"/>
                  </a:cubicBezTo>
                  <a:cubicBezTo>
                    <a:pt x="698754" y="405384"/>
                    <a:pt x="900684" y="314706"/>
                    <a:pt x="900684" y="202692"/>
                  </a:cubicBezTo>
                  <a:cubicBezTo>
                    <a:pt x="900684"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2" name="Rectangle 1216"/>
            <p:cNvSpPr/>
            <p:nvPr/>
          </p:nvSpPr>
          <p:spPr>
            <a:xfrm>
              <a:off x="1760214" y="3664296"/>
              <a:ext cx="760814" cy="190119"/>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维护系统</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3" name="Shape 1217"/>
            <p:cNvSpPr/>
            <p:nvPr/>
          </p:nvSpPr>
          <p:spPr>
            <a:xfrm>
              <a:off x="800100" y="3299460"/>
              <a:ext cx="692658" cy="89154"/>
            </a:xfrm>
            <a:custGeom>
              <a:avLst/>
              <a:gdLst/>
              <a:ahLst/>
              <a:cxnLst/>
              <a:rect l="0" t="0" r="0" b="0"/>
              <a:pathLst>
                <a:path w="692658" h="89154">
                  <a:moveTo>
                    <a:pt x="614934" y="1524"/>
                  </a:moveTo>
                  <a:lnTo>
                    <a:pt x="692658" y="44958"/>
                  </a:lnTo>
                  <a:lnTo>
                    <a:pt x="614934" y="87630"/>
                  </a:lnTo>
                  <a:cubicBezTo>
                    <a:pt x="612648" y="89154"/>
                    <a:pt x="610362" y="88392"/>
                    <a:pt x="609600" y="86106"/>
                  </a:cubicBezTo>
                  <a:cubicBezTo>
                    <a:pt x="608076" y="84582"/>
                    <a:pt x="608838" y="81534"/>
                    <a:pt x="611124" y="80772"/>
                  </a:cubicBezTo>
                  <a:lnTo>
                    <a:pt x="668362" y="48768"/>
                  </a:lnTo>
                  <a:lnTo>
                    <a:pt x="3810" y="48768"/>
                  </a:lnTo>
                  <a:cubicBezTo>
                    <a:pt x="2286" y="48768"/>
                    <a:pt x="0" y="46482"/>
                    <a:pt x="0" y="44958"/>
                  </a:cubicBezTo>
                  <a:cubicBezTo>
                    <a:pt x="0" y="42672"/>
                    <a:pt x="2286" y="40386"/>
                    <a:pt x="3810" y="40386"/>
                  </a:cubicBezTo>
                  <a:lnTo>
                    <a:pt x="668362" y="40386"/>
                  </a:lnTo>
                  <a:lnTo>
                    <a:pt x="611124" y="8382"/>
                  </a:lnTo>
                  <a:cubicBezTo>
                    <a:pt x="608838" y="7620"/>
                    <a:pt x="608076" y="4572"/>
                    <a:pt x="609600" y="3048"/>
                  </a:cubicBezTo>
                  <a:cubicBezTo>
                    <a:pt x="610362" y="762"/>
                    <a:pt x="612648" y="0"/>
                    <a:pt x="614934"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54" name="Shape 1218"/>
            <p:cNvSpPr/>
            <p:nvPr/>
          </p:nvSpPr>
          <p:spPr>
            <a:xfrm>
              <a:off x="89154" y="892302"/>
              <a:ext cx="3902965" cy="3791712"/>
            </a:xfrm>
            <a:custGeom>
              <a:avLst/>
              <a:gdLst/>
              <a:ahLst/>
              <a:cxnLst/>
              <a:rect l="0" t="0" r="0" b="0"/>
              <a:pathLst>
                <a:path w="3902965" h="3791712">
                  <a:moveTo>
                    <a:pt x="0" y="3791712"/>
                  </a:moveTo>
                  <a:lnTo>
                    <a:pt x="0" y="0"/>
                  </a:lnTo>
                  <a:lnTo>
                    <a:pt x="3902965" y="0"/>
                  </a:lnTo>
                  <a:lnTo>
                    <a:pt x="3902964" y="3791712"/>
                  </a:ln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5" name="Shape 1223"/>
            <p:cNvSpPr/>
            <p:nvPr/>
          </p:nvSpPr>
          <p:spPr>
            <a:xfrm>
              <a:off x="4132326" y="1584198"/>
              <a:ext cx="4752594" cy="3991356"/>
            </a:xfrm>
            <a:custGeom>
              <a:avLst/>
              <a:gdLst/>
              <a:ahLst/>
              <a:cxnLst/>
              <a:rect l="0" t="0" r="0" b="0"/>
              <a:pathLst>
                <a:path w="4752594" h="3991356">
                  <a:moveTo>
                    <a:pt x="0" y="0"/>
                  </a:moveTo>
                  <a:lnTo>
                    <a:pt x="4752594" y="0"/>
                  </a:lnTo>
                  <a:lnTo>
                    <a:pt x="4752594" y="3991356"/>
                  </a:lnTo>
                  <a:lnTo>
                    <a:pt x="4037410" y="3991356"/>
                  </a:lnTo>
                  <a:lnTo>
                    <a:pt x="0" y="3991356"/>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56" name="Shape 1225"/>
            <p:cNvSpPr/>
            <p:nvPr/>
          </p:nvSpPr>
          <p:spPr>
            <a:xfrm>
              <a:off x="4354830" y="2692147"/>
              <a:ext cx="185928" cy="150114"/>
            </a:xfrm>
            <a:custGeom>
              <a:avLst/>
              <a:gdLst/>
              <a:ahLst/>
              <a:cxnLst/>
              <a:rect l="0" t="0" r="0" b="0"/>
              <a:pathLst>
                <a:path w="185928" h="150114">
                  <a:moveTo>
                    <a:pt x="92964" y="0"/>
                  </a:moveTo>
                  <a:cubicBezTo>
                    <a:pt x="41910" y="0"/>
                    <a:pt x="0" y="33528"/>
                    <a:pt x="0" y="74676"/>
                  </a:cubicBezTo>
                  <a:cubicBezTo>
                    <a:pt x="0" y="116586"/>
                    <a:pt x="41910" y="150114"/>
                    <a:pt x="92964" y="150114"/>
                  </a:cubicBezTo>
                  <a:cubicBezTo>
                    <a:pt x="144780" y="150114"/>
                    <a:pt x="185928" y="116586"/>
                    <a:pt x="185928" y="74676"/>
                  </a:cubicBezTo>
                  <a:cubicBezTo>
                    <a:pt x="185928" y="33528"/>
                    <a:pt x="144780" y="0"/>
                    <a:pt x="9296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7" name="Shape 1226"/>
            <p:cNvSpPr/>
            <p:nvPr/>
          </p:nvSpPr>
          <p:spPr>
            <a:xfrm>
              <a:off x="4262628" y="2955037"/>
              <a:ext cx="370332" cy="0"/>
            </a:xfrm>
            <a:custGeom>
              <a:avLst/>
              <a:gdLst/>
              <a:ahLst/>
              <a:cxnLst/>
              <a:rect l="0" t="0" r="0" b="0"/>
              <a:pathLst>
                <a:path w="370332">
                  <a:moveTo>
                    <a:pt x="0" y="0"/>
                  </a:moveTo>
                  <a:lnTo>
                    <a:pt x="370332"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8" name="Shape 1227"/>
            <p:cNvSpPr/>
            <p:nvPr/>
          </p:nvSpPr>
          <p:spPr>
            <a:xfrm>
              <a:off x="4216147" y="2842261"/>
              <a:ext cx="232410" cy="376428"/>
            </a:xfrm>
            <a:custGeom>
              <a:avLst/>
              <a:gdLst/>
              <a:ahLst/>
              <a:cxnLst/>
              <a:rect l="0" t="0" r="0" b="0"/>
              <a:pathLst>
                <a:path w="232410" h="376428">
                  <a:moveTo>
                    <a:pt x="232410" y="0"/>
                  </a:moveTo>
                  <a:lnTo>
                    <a:pt x="232410" y="226314"/>
                  </a:lnTo>
                  <a:lnTo>
                    <a:pt x="0" y="37642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9" name="Shape 1228"/>
            <p:cNvSpPr/>
            <p:nvPr/>
          </p:nvSpPr>
          <p:spPr>
            <a:xfrm>
              <a:off x="4448556" y="3068575"/>
              <a:ext cx="231648" cy="150114"/>
            </a:xfrm>
            <a:custGeom>
              <a:avLst/>
              <a:gdLst/>
              <a:ahLst/>
              <a:cxnLst/>
              <a:rect l="0" t="0" r="0" b="0"/>
              <a:pathLst>
                <a:path w="231648" h="150114">
                  <a:moveTo>
                    <a:pt x="0" y="0"/>
                  </a:moveTo>
                  <a:lnTo>
                    <a:pt x="231648" y="15011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0" name="Rectangle 1229"/>
            <p:cNvSpPr/>
            <p:nvPr/>
          </p:nvSpPr>
          <p:spPr>
            <a:xfrm>
              <a:off x="4162038" y="3248940"/>
              <a:ext cx="760928"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普通读者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1" name="Shape 1230"/>
            <p:cNvSpPr/>
            <p:nvPr/>
          </p:nvSpPr>
          <p:spPr>
            <a:xfrm>
              <a:off x="5515344" y="1661923"/>
              <a:ext cx="901446" cy="405384"/>
            </a:xfrm>
            <a:custGeom>
              <a:avLst/>
              <a:gdLst/>
              <a:ahLst/>
              <a:cxnLst/>
              <a:rect l="0" t="0" r="0" b="0"/>
              <a:pathLst>
                <a:path w="901446" h="405384">
                  <a:moveTo>
                    <a:pt x="451104" y="0"/>
                  </a:moveTo>
                  <a:cubicBezTo>
                    <a:pt x="699516" y="0"/>
                    <a:pt x="901446" y="90678"/>
                    <a:pt x="901446" y="202692"/>
                  </a:cubicBezTo>
                  <a:cubicBezTo>
                    <a:pt x="901446" y="314706"/>
                    <a:pt x="699516" y="405384"/>
                    <a:pt x="451104" y="405384"/>
                  </a:cubicBezTo>
                  <a:cubicBezTo>
                    <a:pt x="201930" y="405384"/>
                    <a:pt x="0" y="314706"/>
                    <a:pt x="0" y="202692"/>
                  </a:cubicBezTo>
                  <a:cubicBezTo>
                    <a:pt x="0" y="90678"/>
                    <a:pt x="201930" y="0"/>
                    <a:pt x="451104"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62" name="Shape 1231"/>
            <p:cNvSpPr/>
            <p:nvPr/>
          </p:nvSpPr>
          <p:spPr>
            <a:xfrm>
              <a:off x="5515344" y="1661923"/>
              <a:ext cx="901446" cy="405384"/>
            </a:xfrm>
            <a:custGeom>
              <a:avLst/>
              <a:gdLst/>
              <a:ahLst/>
              <a:cxnLst/>
              <a:rect l="0" t="0" r="0" b="0"/>
              <a:pathLst>
                <a:path w="901446" h="405384">
                  <a:moveTo>
                    <a:pt x="451104" y="0"/>
                  </a:moveTo>
                  <a:cubicBezTo>
                    <a:pt x="201930" y="0"/>
                    <a:pt x="0" y="90678"/>
                    <a:pt x="0" y="202692"/>
                  </a:cubicBezTo>
                  <a:cubicBezTo>
                    <a:pt x="0" y="314706"/>
                    <a:pt x="201930" y="405384"/>
                    <a:pt x="451104" y="405384"/>
                  </a:cubicBezTo>
                  <a:cubicBezTo>
                    <a:pt x="699516" y="405384"/>
                    <a:pt x="901446" y="314706"/>
                    <a:pt x="901446" y="202692"/>
                  </a:cubicBezTo>
                  <a:cubicBezTo>
                    <a:pt x="901446" y="90678"/>
                    <a:pt x="699516" y="0"/>
                    <a:pt x="4511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3" name="Rectangle 1232"/>
            <p:cNvSpPr/>
            <p:nvPr/>
          </p:nvSpPr>
          <p:spPr>
            <a:xfrm>
              <a:off x="5823198" y="2150136"/>
              <a:ext cx="380873"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登录</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4" name="Shape 1233"/>
            <p:cNvSpPr/>
            <p:nvPr/>
          </p:nvSpPr>
          <p:spPr>
            <a:xfrm>
              <a:off x="5515344" y="2377441"/>
              <a:ext cx="901446" cy="404622"/>
            </a:xfrm>
            <a:custGeom>
              <a:avLst/>
              <a:gdLst/>
              <a:ahLst/>
              <a:cxnLst/>
              <a:rect l="0" t="0" r="0" b="0"/>
              <a:pathLst>
                <a:path w="901446" h="404622">
                  <a:moveTo>
                    <a:pt x="451104" y="0"/>
                  </a:moveTo>
                  <a:cubicBezTo>
                    <a:pt x="699516" y="0"/>
                    <a:pt x="901446" y="90678"/>
                    <a:pt x="901446" y="201930"/>
                  </a:cubicBezTo>
                  <a:cubicBezTo>
                    <a:pt x="901446" y="313944"/>
                    <a:pt x="699516" y="404622"/>
                    <a:pt x="451104" y="404622"/>
                  </a:cubicBezTo>
                  <a:cubicBezTo>
                    <a:pt x="201930" y="404622"/>
                    <a:pt x="0" y="313944"/>
                    <a:pt x="0" y="201930"/>
                  </a:cubicBezTo>
                  <a:cubicBezTo>
                    <a:pt x="0" y="90678"/>
                    <a:pt x="201930" y="0"/>
                    <a:pt x="451104"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65" name="Shape 1234"/>
            <p:cNvSpPr/>
            <p:nvPr/>
          </p:nvSpPr>
          <p:spPr>
            <a:xfrm>
              <a:off x="5515344" y="2377441"/>
              <a:ext cx="901446" cy="404622"/>
            </a:xfrm>
            <a:custGeom>
              <a:avLst/>
              <a:gdLst/>
              <a:ahLst/>
              <a:cxnLst/>
              <a:rect l="0" t="0" r="0" b="0"/>
              <a:pathLst>
                <a:path w="901446" h="404622">
                  <a:moveTo>
                    <a:pt x="451104" y="0"/>
                  </a:moveTo>
                  <a:cubicBezTo>
                    <a:pt x="201930" y="0"/>
                    <a:pt x="0" y="90678"/>
                    <a:pt x="0" y="201930"/>
                  </a:cubicBezTo>
                  <a:cubicBezTo>
                    <a:pt x="0" y="313944"/>
                    <a:pt x="201930" y="404622"/>
                    <a:pt x="451104" y="404622"/>
                  </a:cubicBezTo>
                  <a:cubicBezTo>
                    <a:pt x="699516" y="404622"/>
                    <a:pt x="901446" y="313944"/>
                    <a:pt x="901446" y="201930"/>
                  </a:cubicBezTo>
                  <a:cubicBezTo>
                    <a:pt x="901446" y="90678"/>
                    <a:pt x="699516" y="0"/>
                    <a:pt x="4511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6" name="Rectangle 1235"/>
            <p:cNvSpPr/>
            <p:nvPr/>
          </p:nvSpPr>
          <p:spPr>
            <a:xfrm>
              <a:off x="5682228" y="2865654"/>
              <a:ext cx="760927"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查询浏览</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7" name="Shape 1236"/>
            <p:cNvSpPr/>
            <p:nvPr/>
          </p:nvSpPr>
          <p:spPr>
            <a:xfrm>
              <a:off x="5515344" y="3092197"/>
              <a:ext cx="901446" cy="405384"/>
            </a:xfrm>
            <a:custGeom>
              <a:avLst/>
              <a:gdLst/>
              <a:ahLst/>
              <a:cxnLst/>
              <a:rect l="0" t="0" r="0" b="0"/>
              <a:pathLst>
                <a:path w="901446" h="405384">
                  <a:moveTo>
                    <a:pt x="451104" y="0"/>
                  </a:moveTo>
                  <a:cubicBezTo>
                    <a:pt x="699516" y="0"/>
                    <a:pt x="901446" y="90678"/>
                    <a:pt x="901446" y="202692"/>
                  </a:cubicBezTo>
                  <a:cubicBezTo>
                    <a:pt x="901446" y="314706"/>
                    <a:pt x="699516" y="405384"/>
                    <a:pt x="451104" y="405384"/>
                  </a:cubicBezTo>
                  <a:cubicBezTo>
                    <a:pt x="201930" y="405384"/>
                    <a:pt x="0" y="314706"/>
                    <a:pt x="0" y="202692"/>
                  </a:cubicBezTo>
                  <a:cubicBezTo>
                    <a:pt x="0" y="90678"/>
                    <a:pt x="201930" y="0"/>
                    <a:pt x="451104"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68" name="Shape 1237"/>
            <p:cNvSpPr/>
            <p:nvPr/>
          </p:nvSpPr>
          <p:spPr>
            <a:xfrm>
              <a:off x="5515344" y="3092197"/>
              <a:ext cx="901446" cy="405384"/>
            </a:xfrm>
            <a:custGeom>
              <a:avLst/>
              <a:gdLst/>
              <a:ahLst/>
              <a:cxnLst/>
              <a:rect l="0" t="0" r="0" b="0"/>
              <a:pathLst>
                <a:path w="901446" h="405384">
                  <a:moveTo>
                    <a:pt x="451104" y="0"/>
                  </a:moveTo>
                  <a:cubicBezTo>
                    <a:pt x="201930" y="0"/>
                    <a:pt x="0" y="90678"/>
                    <a:pt x="0" y="202692"/>
                  </a:cubicBezTo>
                  <a:cubicBezTo>
                    <a:pt x="0" y="314706"/>
                    <a:pt x="201930" y="405384"/>
                    <a:pt x="451104" y="405384"/>
                  </a:cubicBezTo>
                  <a:cubicBezTo>
                    <a:pt x="699516" y="405384"/>
                    <a:pt x="901446" y="314706"/>
                    <a:pt x="901446" y="202692"/>
                  </a:cubicBezTo>
                  <a:cubicBezTo>
                    <a:pt x="901446" y="90678"/>
                    <a:pt x="699516" y="0"/>
                    <a:pt x="4511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9" name="Rectangle 1238"/>
            <p:cNvSpPr/>
            <p:nvPr/>
          </p:nvSpPr>
          <p:spPr>
            <a:xfrm>
              <a:off x="5682228" y="3580410"/>
              <a:ext cx="760927"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预订图书</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0" name="Shape 1239"/>
            <p:cNvSpPr/>
            <p:nvPr/>
          </p:nvSpPr>
          <p:spPr>
            <a:xfrm>
              <a:off x="8428469" y="3412999"/>
              <a:ext cx="185928" cy="150114"/>
            </a:xfrm>
            <a:custGeom>
              <a:avLst/>
              <a:gdLst/>
              <a:ahLst/>
              <a:cxnLst/>
              <a:rect l="0" t="0" r="0" b="0"/>
              <a:pathLst>
                <a:path w="185928" h="150114">
                  <a:moveTo>
                    <a:pt x="92964" y="0"/>
                  </a:moveTo>
                  <a:cubicBezTo>
                    <a:pt x="41910" y="0"/>
                    <a:pt x="0" y="33528"/>
                    <a:pt x="0" y="74676"/>
                  </a:cubicBezTo>
                  <a:cubicBezTo>
                    <a:pt x="0" y="116586"/>
                    <a:pt x="41910" y="150114"/>
                    <a:pt x="92964" y="150114"/>
                  </a:cubicBezTo>
                  <a:cubicBezTo>
                    <a:pt x="144018" y="150114"/>
                    <a:pt x="185928" y="116586"/>
                    <a:pt x="185928" y="74676"/>
                  </a:cubicBezTo>
                  <a:cubicBezTo>
                    <a:pt x="185928" y="33528"/>
                    <a:pt x="144018" y="0"/>
                    <a:pt x="9296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1" name="Shape 1240"/>
            <p:cNvSpPr/>
            <p:nvPr/>
          </p:nvSpPr>
          <p:spPr>
            <a:xfrm>
              <a:off x="8336267" y="3675889"/>
              <a:ext cx="370332" cy="0"/>
            </a:xfrm>
            <a:custGeom>
              <a:avLst/>
              <a:gdLst/>
              <a:ahLst/>
              <a:cxnLst/>
              <a:rect l="0" t="0" r="0" b="0"/>
              <a:pathLst>
                <a:path w="370332">
                  <a:moveTo>
                    <a:pt x="0" y="0"/>
                  </a:moveTo>
                  <a:lnTo>
                    <a:pt x="370332"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2" name="Shape 1241"/>
            <p:cNvSpPr/>
            <p:nvPr/>
          </p:nvSpPr>
          <p:spPr>
            <a:xfrm>
              <a:off x="8289024" y="3563113"/>
              <a:ext cx="232410" cy="376428"/>
            </a:xfrm>
            <a:custGeom>
              <a:avLst/>
              <a:gdLst/>
              <a:ahLst/>
              <a:cxnLst/>
              <a:rect l="0" t="0" r="0" b="0"/>
              <a:pathLst>
                <a:path w="232410" h="376428">
                  <a:moveTo>
                    <a:pt x="232410" y="0"/>
                  </a:moveTo>
                  <a:lnTo>
                    <a:pt x="232410" y="226314"/>
                  </a:lnTo>
                  <a:lnTo>
                    <a:pt x="0" y="37642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3" name="Shape 1242"/>
            <p:cNvSpPr/>
            <p:nvPr/>
          </p:nvSpPr>
          <p:spPr>
            <a:xfrm>
              <a:off x="8521433" y="3789427"/>
              <a:ext cx="231648" cy="150114"/>
            </a:xfrm>
            <a:custGeom>
              <a:avLst/>
              <a:gdLst/>
              <a:ahLst/>
              <a:cxnLst/>
              <a:rect l="0" t="0" r="0" b="0"/>
              <a:pathLst>
                <a:path w="231648" h="150114">
                  <a:moveTo>
                    <a:pt x="0" y="0"/>
                  </a:moveTo>
                  <a:lnTo>
                    <a:pt x="231648" y="15011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4" name="Rectangle 1243"/>
            <p:cNvSpPr/>
            <p:nvPr/>
          </p:nvSpPr>
          <p:spPr>
            <a:xfrm>
              <a:off x="8165586" y="3969792"/>
              <a:ext cx="951459"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图书管理员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5" name="Shape 1244"/>
            <p:cNvSpPr/>
            <p:nvPr/>
          </p:nvSpPr>
          <p:spPr>
            <a:xfrm>
              <a:off x="6582905" y="2657856"/>
              <a:ext cx="900685" cy="405384"/>
            </a:xfrm>
            <a:custGeom>
              <a:avLst/>
              <a:gdLst/>
              <a:ahLst/>
              <a:cxnLst/>
              <a:rect l="0" t="0" r="0" b="0"/>
              <a:pathLst>
                <a:path w="900685" h="405384">
                  <a:moveTo>
                    <a:pt x="450342" y="0"/>
                  </a:moveTo>
                  <a:cubicBezTo>
                    <a:pt x="698754" y="0"/>
                    <a:pt x="900685" y="90678"/>
                    <a:pt x="900685" y="202692"/>
                  </a:cubicBezTo>
                  <a:cubicBezTo>
                    <a:pt x="900685" y="314706"/>
                    <a:pt x="698754" y="405384"/>
                    <a:pt x="450342" y="405384"/>
                  </a:cubicBezTo>
                  <a:cubicBezTo>
                    <a:pt x="201168" y="405384"/>
                    <a:pt x="0" y="314706"/>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76" name="Shape 1245"/>
            <p:cNvSpPr/>
            <p:nvPr/>
          </p:nvSpPr>
          <p:spPr>
            <a:xfrm>
              <a:off x="6582905" y="2657856"/>
              <a:ext cx="900685" cy="405384"/>
            </a:xfrm>
            <a:custGeom>
              <a:avLst/>
              <a:gdLst/>
              <a:ahLst/>
              <a:cxnLst/>
              <a:rect l="0" t="0" r="0" b="0"/>
              <a:pathLst>
                <a:path w="900685" h="405384">
                  <a:moveTo>
                    <a:pt x="450342" y="0"/>
                  </a:moveTo>
                  <a:cubicBezTo>
                    <a:pt x="201168" y="0"/>
                    <a:pt x="0" y="90678"/>
                    <a:pt x="0" y="202692"/>
                  </a:cubicBezTo>
                  <a:cubicBezTo>
                    <a:pt x="0" y="314706"/>
                    <a:pt x="201168" y="405384"/>
                    <a:pt x="450342" y="405384"/>
                  </a:cubicBezTo>
                  <a:cubicBezTo>
                    <a:pt x="698754" y="405384"/>
                    <a:pt x="900685" y="314706"/>
                    <a:pt x="900685" y="202692"/>
                  </a:cubicBezTo>
                  <a:cubicBezTo>
                    <a:pt x="900685"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7" name="Rectangle 1246"/>
            <p:cNvSpPr/>
            <p:nvPr/>
          </p:nvSpPr>
          <p:spPr>
            <a:xfrm>
              <a:off x="6748266" y="3147594"/>
              <a:ext cx="760927"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管理读者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8" name="Shape 1247"/>
            <p:cNvSpPr/>
            <p:nvPr/>
          </p:nvSpPr>
          <p:spPr>
            <a:xfrm>
              <a:off x="5515344" y="3864103"/>
              <a:ext cx="901446" cy="405384"/>
            </a:xfrm>
            <a:custGeom>
              <a:avLst/>
              <a:gdLst/>
              <a:ahLst/>
              <a:cxnLst/>
              <a:rect l="0" t="0" r="0" b="0"/>
              <a:pathLst>
                <a:path w="901446" h="405384">
                  <a:moveTo>
                    <a:pt x="451104" y="0"/>
                  </a:moveTo>
                  <a:cubicBezTo>
                    <a:pt x="699516" y="0"/>
                    <a:pt x="901446" y="90678"/>
                    <a:pt x="901446" y="202692"/>
                  </a:cubicBezTo>
                  <a:cubicBezTo>
                    <a:pt x="901446" y="314706"/>
                    <a:pt x="699516" y="405384"/>
                    <a:pt x="451104" y="405384"/>
                  </a:cubicBezTo>
                  <a:cubicBezTo>
                    <a:pt x="201930" y="405384"/>
                    <a:pt x="0" y="314706"/>
                    <a:pt x="0" y="202692"/>
                  </a:cubicBezTo>
                  <a:cubicBezTo>
                    <a:pt x="0" y="90678"/>
                    <a:pt x="201930" y="0"/>
                    <a:pt x="451104"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79" name="Shape 1248"/>
            <p:cNvSpPr/>
            <p:nvPr/>
          </p:nvSpPr>
          <p:spPr>
            <a:xfrm>
              <a:off x="5515344" y="3864103"/>
              <a:ext cx="901446" cy="405384"/>
            </a:xfrm>
            <a:custGeom>
              <a:avLst/>
              <a:gdLst/>
              <a:ahLst/>
              <a:cxnLst/>
              <a:rect l="0" t="0" r="0" b="0"/>
              <a:pathLst>
                <a:path w="901446" h="405384">
                  <a:moveTo>
                    <a:pt x="451104" y="0"/>
                  </a:moveTo>
                  <a:cubicBezTo>
                    <a:pt x="201930" y="0"/>
                    <a:pt x="0" y="90678"/>
                    <a:pt x="0" y="202692"/>
                  </a:cubicBezTo>
                  <a:cubicBezTo>
                    <a:pt x="0" y="314706"/>
                    <a:pt x="201930" y="405384"/>
                    <a:pt x="451104" y="405384"/>
                  </a:cubicBezTo>
                  <a:cubicBezTo>
                    <a:pt x="699516" y="405384"/>
                    <a:pt x="901446" y="314706"/>
                    <a:pt x="901446" y="202692"/>
                  </a:cubicBezTo>
                  <a:cubicBezTo>
                    <a:pt x="901446" y="90678"/>
                    <a:pt x="699516" y="0"/>
                    <a:pt x="4511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0" name="Rectangle 1249"/>
            <p:cNvSpPr/>
            <p:nvPr/>
          </p:nvSpPr>
          <p:spPr>
            <a:xfrm>
              <a:off x="5679942" y="4353078"/>
              <a:ext cx="761936"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取消预订</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Shape 1250"/>
            <p:cNvSpPr/>
            <p:nvPr/>
          </p:nvSpPr>
          <p:spPr>
            <a:xfrm>
              <a:off x="6582905" y="3408427"/>
              <a:ext cx="900685" cy="404622"/>
            </a:xfrm>
            <a:custGeom>
              <a:avLst/>
              <a:gdLst/>
              <a:ahLst/>
              <a:cxnLst/>
              <a:rect l="0" t="0" r="0" b="0"/>
              <a:pathLst>
                <a:path w="900685" h="404622">
                  <a:moveTo>
                    <a:pt x="450342" y="0"/>
                  </a:moveTo>
                  <a:cubicBezTo>
                    <a:pt x="698754" y="0"/>
                    <a:pt x="900685" y="90678"/>
                    <a:pt x="900685" y="201930"/>
                  </a:cubicBezTo>
                  <a:cubicBezTo>
                    <a:pt x="900685" y="313944"/>
                    <a:pt x="698754" y="404622"/>
                    <a:pt x="450342" y="404622"/>
                  </a:cubicBezTo>
                  <a:cubicBezTo>
                    <a:pt x="201168" y="404622"/>
                    <a:pt x="0" y="313944"/>
                    <a:pt x="0" y="201930"/>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82" name="Shape 1251"/>
            <p:cNvSpPr/>
            <p:nvPr/>
          </p:nvSpPr>
          <p:spPr>
            <a:xfrm>
              <a:off x="6582905" y="3408427"/>
              <a:ext cx="900685" cy="404622"/>
            </a:xfrm>
            <a:custGeom>
              <a:avLst/>
              <a:gdLst/>
              <a:ahLst/>
              <a:cxnLst/>
              <a:rect l="0" t="0" r="0" b="0"/>
              <a:pathLst>
                <a:path w="900685" h="404622">
                  <a:moveTo>
                    <a:pt x="450342" y="0"/>
                  </a:moveTo>
                  <a:cubicBezTo>
                    <a:pt x="201168" y="0"/>
                    <a:pt x="0" y="90678"/>
                    <a:pt x="0" y="201930"/>
                  </a:cubicBezTo>
                  <a:cubicBezTo>
                    <a:pt x="0" y="313944"/>
                    <a:pt x="201168" y="404622"/>
                    <a:pt x="450342" y="404622"/>
                  </a:cubicBezTo>
                  <a:cubicBezTo>
                    <a:pt x="698754" y="404622"/>
                    <a:pt x="900685" y="313944"/>
                    <a:pt x="900685" y="201930"/>
                  </a:cubicBezTo>
                  <a:cubicBezTo>
                    <a:pt x="900685"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3" name="Rectangle 1252"/>
            <p:cNvSpPr/>
            <p:nvPr/>
          </p:nvSpPr>
          <p:spPr>
            <a:xfrm>
              <a:off x="6605010" y="3897402"/>
              <a:ext cx="1141991"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管理图书信息</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4" name="Shape 1253"/>
            <p:cNvSpPr/>
            <p:nvPr/>
          </p:nvSpPr>
          <p:spPr>
            <a:xfrm>
              <a:off x="6582905" y="4145281"/>
              <a:ext cx="900685" cy="404622"/>
            </a:xfrm>
            <a:custGeom>
              <a:avLst/>
              <a:gdLst/>
              <a:ahLst/>
              <a:cxnLst/>
              <a:rect l="0" t="0" r="0" b="0"/>
              <a:pathLst>
                <a:path w="900685" h="404622">
                  <a:moveTo>
                    <a:pt x="450342" y="0"/>
                  </a:moveTo>
                  <a:cubicBezTo>
                    <a:pt x="698754" y="0"/>
                    <a:pt x="900685" y="90678"/>
                    <a:pt x="900685" y="202692"/>
                  </a:cubicBezTo>
                  <a:cubicBezTo>
                    <a:pt x="900685" y="313944"/>
                    <a:pt x="698754" y="404622"/>
                    <a:pt x="450342" y="404622"/>
                  </a:cubicBezTo>
                  <a:cubicBezTo>
                    <a:pt x="201168" y="404622"/>
                    <a:pt x="0" y="313944"/>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85" name="Shape 1254"/>
            <p:cNvSpPr/>
            <p:nvPr/>
          </p:nvSpPr>
          <p:spPr>
            <a:xfrm>
              <a:off x="6582905" y="4145281"/>
              <a:ext cx="900685" cy="404622"/>
            </a:xfrm>
            <a:custGeom>
              <a:avLst/>
              <a:gdLst/>
              <a:ahLst/>
              <a:cxnLst/>
              <a:rect l="0" t="0" r="0" b="0"/>
              <a:pathLst>
                <a:path w="900685" h="404622">
                  <a:moveTo>
                    <a:pt x="450342" y="0"/>
                  </a:moveTo>
                  <a:cubicBezTo>
                    <a:pt x="201168" y="0"/>
                    <a:pt x="0" y="90678"/>
                    <a:pt x="0" y="202692"/>
                  </a:cubicBezTo>
                  <a:cubicBezTo>
                    <a:pt x="0" y="313944"/>
                    <a:pt x="201168" y="404622"/>
                    <a:pt x="450342" y="404622"/>
                  </a:cubicBezTo>
                  <a:cubicBezTo>
                    <a:pt x="698754" y="404622"/>
                    <a:pt x="900685" y="313944"/>
                    <a:pt x="900685" y="202692"/>
                  </a:cubicBezTo>
                  <a:cubicBezTo>
                    <a:pt x="900685"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6" name="Rectangle 1255"/>
            <p:cNvSpPr/>
            <p:nvPr/>
          </p:nvSpPr>
          <p:spPr>
            <a:xfrm>
              <a:off x="6748266" y="4633493"/>
              <a:ext cx="760927" cy="190221"/>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登记借书</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7" name="Shape 1256"/>
            <p:cNvSpPr/>
            <p:nvPr/>
          </p:nvSpPr>
          <p:spPr>
            <a:xfrm>
              <a:off x="6582905" y="4866133"/>
              <a:ext cx="900685" cy="405384"/>
            </a:xfrm>
            <a:custGeom>
              <a:avLst/>
              <a:gdLst/>
              <a:ahLst/>
              <a:cxnLst/>
              <a:rect l="0" t="0" r="0" b="0"/>
              <a:pathLst>
                <a:path w="900685" h="405384">
                  <a:moveTo>
                    <a:pt x="450342" y="0"/>
                  </a:moveTo>
                  <a:cubicBezTo>
                    <a:pt x="698754" y="0"/>
                    <a:pt x="900685" y="90678"/>
                    <a:pt x="900685" y="202692"/>
                  </a:cubicBezTo>
                  <a:cubicBezTo>
                    <a:pt x="900685" y="314706"/>
                    <a:pt x="698754" y="405384"/>
                    <a:pt x="450342" y="405384"/>
                  </a:cubicBezTo>
                  <a:cubicBezTo>
                    <a:pt x="201168" y="405384"/>
                    <a:pt x="0" y="314706"/>
                    <a:pt x="0" y="202692"/>
                  </a:cubicBezTo>
                  <a:cubicBezTo>
                    <a:pt x="0" y="90678"/>
                    <a:pt x="201168" y="0"/>
                    <a:pt x="450342"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88" name="Shape 1257"/>
            <p:cNvSpPr/>
            <p:nvPr/>
          </p:nvSpPr>
          <p:spPr>
            <a:xfrm>
              <a:off x="6582905" y="4866133"/>
              <a:ext cx="900685" cy="405384"/>
            </a:xfrm>
            <a:custGeom>
              <a:avLst/>
              <a:gdLst/>
              <a:ahLst/>
              <a:cxnLst/>
              <a:rect l="0" t="0" r="0" b="0"/>
              <a:pathLst>
                <a:path w="900685" h="405384">
                  <a:moveTo>
                    <a:pt x="450342" y="0"/>
                  </a:moveTo>
                  <a:cubicBezTo>
                    <a:pt x="201168" y="0"/>
                    <a:pt x="0" y="90678"/>
                    <a:pt x="0" y="202692"/>
                  </a:cubicBezTo>
                  <a:cubicBezTo>
                    <a:pt x="0" y="314706"/>
                    <a:pt x="201168" y="405384"/>
                    <a:pt x="450342" y="405384"/>
                  </a:cubicBezTo>
                  <a:cubicBezTo>
                    <a:pt x="698754" y="405384"/>
                    <a:pt x="900685" y="314706"/>
                    <a:pt x="900685" y="202692"/>
                  </a:cubicBezTo>
                  <a:cubicBezTo>
                    <a:pt x="900685" y="90678"/>
                    <a:pt x="698754" y="0"/>
                    <a:pt x="45034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89" name="Rectangle 1258"/>
            <p:cNvSpPr/>
            <p:nvPr/>
          </p:nvSpPr>
          <p:spPr>
            <a:xfrm>
              <a:off x="6748266" y="5354346"/>
              <a:ext cx="760927" cy="190222"/>
            </a:xfrm>
            <a:prstGeom prst="rect">
              <a:avLst/>
            </a:prstGeom>
            <a:ln>
              <a:noFill/>
            </a:ln>
          </p:spPr>
          <p:txBody>
            <a:bodyPr vert="horz" lIns="0" tIns="0" rIns="0" bIns="0" rtlCol="0">
              <a:noAutofit/>
            </a:bodyPr>
            <a:lstStyle/>
            <a:p>
              <a:pPr>
                <a:lnSpc>
                  <a:spcPct val="107000"/>
                </a:lnSpc>
                <a:spcAft>
                  <a:spcPts val="800"/>
                </a:spcAft>
              </a:pPr>
              <a:r>
                <a:rPr lang="zh-CN" sz="11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登记还书</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0" name="Shape 1259"/>
            <p:cNvSpPr/>
            <p:nvPr/>
          </p:nvSpPr>
          <p:spPr>
            <a:xfrm>
              <a:off x="7544563" y="2967229"/>
              <a:ext cx="719327" cy="585216"/>
            </a:xfrm>
            <a:custGeom>
              <a:avLst/>
              <a:gdLst/>
              <a:ahLst/>
              <a:cxnLst/>
              <a:rect l="0" t="0" r="0" b="0"/>
              <a:pathLst>
                <a:path w="719327" h="585216">
                  <a:moveTo>
                    <a:pt x="0" y="0"/>
                  </a:moveTo>
                  <a:lnTo>
                    <a:pt x="60960" y="9144"/>
                  </a:lnTo>
                  <a:cubicBezTo>
                    <a:pt x="63246" y="9906"/>
                    <a:pt x="64770" y="12192"/>
                    <a:pt x="64770" y="13716"/>
                  </a:cubicBezTo>
                  <a:cubicBezTo>
                    <a:pt x="64008" y="16002"/>
                    <a:pt x="62484" y="17526"/>
                    <a:pt x="60198" y="17526"/>
                  </a:cubicBezTo>
                  <a:lnTo>
                    <a:pt x="20647" y="11483"/>
                  </a:lnTo>
                  <a:lnTo>
                    <a:pt x="717804" y="577596"/>
                  </a:lnTo>
                  <a:cubicBezTo>
                    <a:pt x="719327" y="579120"/>
                    <a:pt x="719327" y="581406"/>
                    <a:pt x="717804" y="583692"/>
                  </a:cubicBezTo>
                  <a:cubicBezTo>
                    <a:pt x="717042" y="585216"/>
                    <a:pt x="713994" y="585216"/>
                    <a:pt x="712470" y="583692"/>
                  </a:cubicBezTo>
                  <a:lnTo>
                    <a:pt x="14600" y="16391"/>
                  </a:lnTo>
                  <a:lnTo>
                    <a:pt x="28956" y="54864"/>
                  </a:lnTo>
                  <a:cubicBezTo>
                    <a:pt x="29718" y="57150"/>
                    <a:pt x="28956" y="59436"/>
                    <a:pt x="26670" y="60198"/>
                  </a:cubicBezTo>
                  <a:cubicBezTo>
                    <a:pt x="25146" y="60960"/>
                    <a:pt x="22860" y="60198"/>
                    <a:pt x="22098" y="57912"/>
                  </a:cubicBezTo>
                  <a:lnTo>
                    <a:pt x="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1" name="Shape 1260"/>
            <p:cNvSpPr/>
            <p:nvPr/>
          </p:nvSpPr>
          <p:spPr>
            <a:xfrm>
              <a:off x="7546074" y="3569209"/>
              <a:ext cx="672084" cy="118110"/>
            </a:xfrm>
            <a:custGeom>
              <a:avLst/>
              <a:gdLst/>
              <a:ahLst/>
              <a:cxnLst/>
              <a:rect l="0" t="0" r="0" b="0"/>
              <a:pathLst>
                <a:path w="672084" h="118110">
                  <a:moveTo>
                    <a:pt x="57150" y="762"/>
                  </a:moveTo>
                  <a:cubicBezTo>
                    <a:pt x="59436" y="0"/>
                    <a:pt x="61722" y="762"/>
                    <a:pt x="62484" y="3048"/>
                  </a:cubicBezTo>
                  <a:cubicBezTo>
                    <a:pt x="63246" y="5334"/>
                    <a:pt x="62484" y="7620"/>
                    <a:pt x="60198" y="8382"/>
                  </a:cubicBezTo>
                  <a:lnTo>
                    <a:pt x="22797" y="24012"/>
                  </a:lnTo>
                  <a:lnTo>
                    <a:pt x="668274" y="109728"/>
                  </a:lnTo>
                  <a:cubicBezTo>
                    <a:pt x="670560" y="110490"/>
                    <a:pt x="672084" y="112014"/>
                    <a:pt x="671322" y="114300"/>
                  </a:cubicBezTo>
                  <a:cubicBezTo>
                    <a:pt x="671322" y="116586"/>
                    <a:pt x="669036" y="118110"/>
                    <a:pt x="667512" y="118110"/>
                  </a:cubicBezTo>
                  <a:lnTo>
                    <a:pt x="22058" y="31652"/>
                  </a:lnTo>
                  <a:lnTo>
                    <a:pt x="54102" y="56388"/>
                  </a:lnTo>
                  <a:cubicBezTo>
                    <a:pt x="55626" y="57912"/>
                    <a:pt x="55626" y="60198"/>
                    <a:pt x="54864" y="61722"/>
                  </a:cubicBezTo>
                  <a:cubicBezTo>
                    <a:pt x="53340" y="64008"/>
                    <a:pt x="51054" y="64008"/>
                    <a:pt x="48768" y="62484"/>
                  </a:cubicBezTo>
                  <a:lnTo>
                    <a:pt x="0" y="24384"/>
                  </a:lnTo>
                  <a:lnTo>
                    <a:pt x="57150" y="762"/>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2" name="Shape 1261"/>
            <p:cNvSpPr/>
            <p:nvPr/>
          </p:nvSpPr>
          <p:spPr>
            <a:xfrm>
              <a:off x="7544563" y="3813811"/>
              <a:ext cx="673608" cy="451104"/>
            </a:xfrm>
            <a:custGeom>
              <a:avLst/>
              <a:gdLst/>
              <a:ahLst/>
              <a:cxnLst/>
              <a:rect l="0" t="0" r="0" b="0"/>
              <a:pathLst>
                <a:path w="673608" h="451104">
                  <a:moveTo>
                    <a:pt x="666750" y="1524"/>
                  </a:moveTo>
                  <a:cubicBezTo>
                    <a:pt x="669036" y="0"/>
                    <a:pt x="671322" y="762"/>
                    <a:pt x="672846" y="2286"/>
                  </a:cubicBezTo>
                  <a:cubicBezTo>
                    <a:pt x="673608" y="3810"/>
                    <a:pt x="673608" y="6858"/>
                    <a:pt x="671322" y="7620"/>
                  </a:cubicBezTo>
                  <a:lnTo>
                    <a:pt x="20878" y="441748"/>
                  </a:lnTo>
                  <a:lnTo>
                    <a:pt x="61722" y="438912"/>
                  </a:lnTo>
                  <a:cubicBezTo>
                    <a:pt x="64008" y="438912"/>
                    <a:pt x="65532" y="440436"/>
                    <a:pt x="66294" y="442722"/>
                  </a:cubicBezTo>
                  <a:cubicBezTo>
                    <a:pt x="66294" y="445008"/>
                    <a:pt x="64770" y="447294"/>
                    <a:pt x="62484" y="447294"/>
                  </a:cubicBezTo>
                  <a:lnTo>
                    <a:pt x="0" y="451104"/>
                  </a:lnTo>
                  <a:lnTo>
                    <a:pt x="27432" y="395478"/>
                  </a:lnTo>
                  <a:cubicBezTo>
                    <a:pt x="28194" y="393192"/>
                    <a:pt x="31242" y="392430"/>
                    <a:pt x="32765" y="393192"/>
                  </a:cubicBezTo>
                  <a:cubicBezTo>
                    <a:pt x="35052" y="394716"/>
                    <a:pt x="35814" y="397002"/>
                    <a:pt x="35052" y="398526"/>
                  </a:cubicBezTo>
                  <a:lnTo>
                    <a:pt x="17003" y="435187"/>
                  </a:lnTo>
                  <a:lnTo>
                    <a:pt x="666750" y="1524"/>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3" name="Shape 1262"/>
            <p:cNvSpPr/>
            <p:nvPr/>
          </p:nvSpPr>
          <p:spPr>
            <a:xfrm>
              <a:off x="7543026" y="4129279"/>
              <a:ext cx="630936" cy="899160"/>
            </a:xfrm>
            <a:custGeom>
              <a:avLst/>
              <a:gdLst/>
              <a:ahLst/>
              <a:cxnLst/>
              <a:rect l="0" t="0" r="0" b="0"/>
              <a:pathLst>
                <a:path w="630936" h="899160">
                  <a:moveTo>
                    <a:pt x="628650" y="1524"/>
                  </a:moveTo>
                  <a:cubicBezTo>
                    <a:pt x="630174" y="3048"/>
                    <a:pt x="630936" y="5334"/>
                    <a:pt x="629412" y="6858"/>
                  </a:cubicBezTo>
                  <a:lnTo>
                    <a:pt x="15524" y="883304"/>
                  </a:lnTo>
                  <a:lnTo>
                    <a:pt x="52578" y="865632"/>
                  </a:lnTo>
                  <a:cubicBezTo>
                    <a:pt x="54864" y="864870"/>
                    <a:pt x="57150" y="865632"/>
                    <a:pt x="57912" y="867918"/>
                  </a:cubicBezTo>
                  <a:cubicBezTo>
                    <a:pt x="58674" y="870204"/>
                    <a:pt x="57912" y="872491"/>
                    <a:pt x="56388" y="873252"/>
                  </a:cubicBezTo>
                  <a:lnTo>
                    <a:pt x="0" y="899160"/>
                  </a:lnTo>
                  <a:lnTo>
                    <a:pt x="4572" y="837438"/>
                  </a:lnTo>
                  <a:cubicBezTo>
                    <a:pt x="5334" y="835152"/>
                    <a:pt x="6858" y="833628"/>
                    <a:pt x="9144" y="833628"/>
                  </a:cubicBezTo>
                  <a:cubicBezTo>
                    <a:pt x="11430" y="833628"/>
                    <a:pt x="12954" y="835915"/>
                    <a:pt x="12954" y="838200"/>
                  </a:cubicBezTo>
                  <a:lnTo>
                    <a:pt x="9628" y="878109"/>
                  </a:lnTo>
                  <a:lnTo>
                    <a:pt x="622554" y="2286"/>
                  </a:lnTo>
                  <a:cubicBezTo>
                    <a:pt x="624078" y="762"/>
                    <a:pt x="626364" y="0"/>
                    <a:pt x="628650"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4" name="Shape 1263"/>
            <p:cNvSpPr/>
            <p:nvPr/>
          </p:nvSpPr>
          <p:spPr>
            <a:xfrm>
              <a:off x="6464046" y="1915668"/>
              <a:ext cx="2024634" cy="1411224"/>
            </a:xfrm>
            <a:custGeom>
              <a:avLst/>
              <a:gdLst/>
              <a:ahLst/>
              <a:cxnLst/>
              <a:rect l="0" t="0" r="0" b="0"/>
              <a:pathLst>
                <a:path w="2024634" h="1411224">
                  <a:moveTo>
                    <a:pt x="60960" y="0"/>
                  </a:moveTo>
                  <a:cubicBezTo>
                    <a:pt x="62485" y="0"/>
                    <a:pt x="64770" y="1524"/>
                    <a:pt x="65532" y="3048"/>
                  </a:cubicBezTo>
                  <a:cubicBezTo>
                    <a:pt x="65532" y="5334"/>
                    <a:pt x="64770" y="7620"/>
                    <a:pt x="62485" y="8382"/>
                  </a:cubicBezTo>
                  <a:lnTo>
                    <a:pt x="22756" y="16216"/>
                  </a:lnTo>
                  <a:lnTo>
                    <a:pt x="2022348" y="681990"/>
                  </a:lnTo>
                  <a:cubicBezTo>
                    <a:pt x="2023872" y="682752"/>
                    <a:pt x="2024634" y="684276"/>
                    <a:pt x="2024634" y="685800"/>
                  </a:cubicBezTo>
                  <a:lnTo>
                    <a:pt x="2024634" y="1406652"/>
                  </a:lnTo>
                  <a:cubicBezTo>
                    <a:pt x="2024634" y="1408938"/>
                    <a:pt x="2023110" y="1411224"/>
                    <a:pt x="2020824" y="1411224"/>
                  </a:cubicBezTo>
                  <a:cubicBezTo>
                    <a:pt x="2018538" y="1411224"/>
                    <a:pt x="2017014" y="1408938"/>
                    <a:pt x="2017014" y="1406652"/>
                  </a:cubicBezTo>
                  <a:lnTo>
                    <a:pt x="2017014" y="688596"/>
                  </a:lnTo>
                  <a:lnTo>
                    <a:pt x="20005" y="23681"/>
                  </a:lnTo>
                  <a:lnTo>
                    <a:pt x="46482" y="54102"/>
                  </a:lnTo>
                  <a:cubicBezTo>
                    <a:pt x="48006" y="55626"/>
                    <a:pt x="48006" y="58674"/>
                    <a:pt x="46482" y="60198"/>
                  </a:cubicBezTo>
                  <a:cubicBezTo>
                    <a:pt x="44958" y="61722"/>
                    <a:pt x="42672" y="60960"/>
                    <a:pt x="41148" y="59436"/>
                  </a:cubicBezTo>
                  <a:lnTo>
                    <a:pt x="0" y="12954"/>
                  </a:lnTo>
                  <a:lnTo>
                    <a:pt x="6096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5" name="Shape 1264"/>
            <p:cNvSpPr/>
            <p:nvPr/>
          </p:nvSpPr>
          <p:spPr>
            <a:xfrm>
              <a:off x="4694682" y="1977390"/>
              <a:ext cx="765048" cy="944118"/>
            </a:xfrm>
            <a:custGeom>
              <a:avLst/>
              <a:gdLst/>
              <a:ahLst/>
              <a:cxnLst/>
              <a:rect l="0" t="0" r="0" b="0"/>
              <a:pathLst>
                <a:path w="765048" h="944118">
                  <a:moveTo>
                    <a:pt x="765048" y="0"/>
                  </a:moveTo>
                  <a:lnTo>
                    <a:pt x="755904" y="60960"/>
                  </a:lnTo>
                  <a:cubicBezTo>
                    <a:pt x="755142" y="63246"/>
                    <a:pt x="753618" y="64770"/>
                    <a:pt x="751332" y="64008"/>
                  </a:cubicBezTo>
                  <a:cubicBezTo>
                    <a:pt x="749046" y="64008"/>
                    <a:pt x="747522" y="61722"/>
                    <a:pt x="747522" y="59436"/>
                  </a:cubicBezTo>
                  <a:lnTo>
                    <a:pt x="753515" y="20752"/>
                  </a:lnTo>
                  <a:lnTo>
                    <a:pt x="7620" y="942594"/>
                  </a:lnTo>
                  <a:cubicBezTo>
                    <a:pt x="6096" y="944118"/>
                    <a:pt x="3048" y="944118"/>
                    <a:pt x="1524" y="943356"/>
                  </a:cubicBezTo>
                  <a:cubicBezTo>
                    <a:pt x="0" y="941832"/>
                    <a:pt x="0" y="939546"/>
                    <a:pt x="762" y="937260"/>
                  </a:cubicBezTo>
                  <a:lnTo>
                    <a:pt x="747818" y="14914"/>
                  </a:lnTo>
                  <a:lnTo>
                    <a:pt x="710184" y="28956"/>
                  </a:lnTo>
                  <a:cubicBezTo>
                    <a:pt x="707898" y="29718"/>
                    <a:pt x="705612" y="28956"/>
                    <a:pt x="704850" y="26670"/>
                  </a:cubicBezTo>
                  <a:cubicBezTo>
                    <a:pt x="704088" y="25146"/>
                    <a:pt x="704850" y="22098"/>
                    <a:pt x="707136" y="21336"/>
                  </a:cubicBezTo>
                  <a:lnTo>
                    <a:pt x="76504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6" name="Shape 1265"/>
            <p:cNvSpPr/>
            <p:nvPr/>
          </p:nvSpPr>
          <p:spPr>
            <a:xfrm>
              <a:off x="4740402" y="2687575"/>
              <a:ext cx="717042" cy="324612"/>
            </a:xfrm>
            <a:custGeom>
              <a:avLst/>
              <a:gdLst/>
              <a:ahLst/>
              <a:cxnLst/>
              <a:rect l="0" t="0" r="0" b="0"/>
              <a:pathLst>
                <a:path w="717042" h="324612">
                  <a:moveTo>
                    <a:pt x="655320" y="762"/>
                  </a:moveTo>
                  <a:lnTo>
                    <a:pt x="717042" y="7620"/>
                  </a:lnTo>
                  <a:lnTo>
                    <a:pt x="680466" y="57912"/>
                  </a:lnTo>
                  <a:cubicBezTo>
                    <a:pt x="679704" y="59436"/>
                    <a:pt x="676656" y="60198"/>
                    <a:pt x="675132" y="58674"/>
                  </a:cubicBezTo>
                  <a:cubicBezTo>
                    <a:pt x="673608" y="57150"/>
                    <a:pt x="672846" y="54864"/>
                    <a:pt x="674370" y="53340"/>
                  </a:cubicBezTo>
                  <a:lnTo>
                    <a:pt x="697645" y="20644"/>
                  </a:lnTo>
                  <a:lnTo>
                    <a:pt x="6096" y="323850"/>
                  </a:lnTo>
                  <a:cubicBezTo>
                    <a:pt x="3810" y="324612"/>
                    <a:pt x="1524" y="323850"/>
                    <a:pt x="762" y="321564"/>
                  </a:cubicBezTo>
                  <a:cubicBezTo>
                    <a:pt x="0" y="320040"/>
                    <a:pt x="762" y="317754"/>
                    <a:pt x="2286" y="316230"/>
                  </a:cubicBezTo>
                  <a:lnTo>
                    <a:pt x="694937" y="12869"/>
                  </a:lnTo>
                  <a:lnTo>
                    <a:pt x="654558" y="8382"/>
                  </a:lnTo>
                  <a:cubicBezTo>
                    <a:pt x="652272" y="8382"/>
                    <a:pt x="650748" y="6096"/>
                    <a:pt x="650748" y="3810"/>
                  </a:cubicBezTo>
                  <a:cubicBezTo>
                    <a:pt x="651510" y="1524"/>
                    <a:pt x="653034" y="0"/>
                    <a:pt x="655320"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7" name="Shape 1266"/>
            <p:cNvSpPr/>
            <p:nvPr/>
          </p:nvSpPr>
          <p:spPr>
            <a:xfrm>
              <a:off x="4694682" y="3092959"/>
              <a:ext cx="762762" cy="243078"/>
            </a:xfrm>
            <a:custGeom>
              <a:avLst/>
              <a:gdLst/>
              <a:ahLst/>
              <a:cxnLst/>
              <a:rect l="0" t="0" r="0" b="0"/>
              <a:pathLst>
                <a:path w="762762" h="243078">
                  <a:moveTo>
                    <a:pt x="5334" y="762"/>
                  </a:moveTo>
                  <a:lnTo>
                    <a:pt x="742666" y="217844"/>
                  </a:lnTo>
                  <a:lnTo>
                    <a:pt x="713994" y="187452"/>
                  </a:lnTo>
                  <a:cubicBezTo>
                    <a:pt x="712470" y="185928"/>
                    <a:pt x="712470" y="183642"/>
                    <a:pt x="713994" y="182118"/>
                  </a:cubicBezTo>
                  <a:cubicBezTo>
                    <a:pt x="716280" y="180594"/>
                    <a:pt x="718566" y="180594"/>
                    <a:pt x="720090" y="182118"/>
                  </a:cubicBezTo>
                  <a:lnTo>
                    <a:pt x="762762" y="227076"/>
                  </a:lnTo>
                  <a:lnTo>
                    <a:pt x="702564" y="242316"/>
                  </a:lnTo>
                  <a:cubicBezTo>
                    <a:pt x="700278" y="243078"/>
                    <a:pt x="697992" y="241554"/>
                    <a:pt x="697230" y="239268"/>
                  </a:cubicBezTo>
                  <a:cubicBezTo>
                    <a:pt x="697230" y="236982"/>
                    <a:pt x="697992" y="235458"/>
                    <a:pt x="700278" y="234696"/>
                  </a:cubicBezTo>
                  <a:lnTo>
                    <a:pt x="738422" y="224888"/>
                  </a:lnTo>
                  <a:lnTo>
                    <a:pt x="3048" y="8382"/>
                  </a:lnTo>
                  <a:cubicBezTo>
                    <a:pt x="762" y="7620"/>
                    <a:pt x="0" y="5334"/>
                    <a:pt x="762" y="3048"/>
                  </a:cubicBezTo>
                  <a:cubicBezTo>
                    <a:pt x="762" y="762"/>
                    <a:pt x="3048" y="0"/>
                    <a:pt x="5334"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8" name="Shape 1267"/>
            <p:cNvSpPr/>
            <p:nvPr/>
          </p:nvSpPr>
          <p:spPr>
            <a:xfrm>
              <a:off x="4740402" y="3227833"/>
              <a:ext cx="674370" cy="810006"/>
            </a:xfrm>
            <a:custGeom>
              <a:avLst/>
              <a:gdLst/>
              <a:ahLst/>
              <a:cxnLst/>
              <a:rect l="0" t="0" r="0" b="0"/>
              <a:pathLst>
                <a:path w="674370" h="810006">
                  <a:moveTo>
                    <a:pt x="1524" y="1524"/>
                  </a:moveTo>
                  <a:cubicBezTo>
                    <a:pt x="3048" y="0"/>
                    <a:pt x="6096" y="0"/>
                    <a:pt x="7620" y="1524"/>
                  </a:cubicBezTo>
                  <a:lnTo>
                    <a:pt x="663477" y="789603"/>
                  </a:lnTo>
                  <a:lnTo>
                    <a:pt x="656844" y="749808"/>
                  </a:lnTo>
                  <a:cubicBezTo>
                    <a:pt x="656082" y="747522"/>
                    <a:pt x="657606" y="745998"/>
                    <a:pt x="659892" y="745236"/>
                  </a:cubicBezTo>
                  <a:cubicBezTo>
                    <a:pt x="662178" y="745236"/>
                    <a:pt x="663702" y="746760"/>
                    <a:pt x="664464" y="748284"/>
                  </a:cubicBezTo>
                  <a:lnTo>
                    <a:pt x="674370" y="810006"/>
                  </a:lnTo>
                  <a:lnTo>
                    <a:pt x="616458" y="788670"/>
                  </a:lnTo>
                  <a:cubicBezTo>
                    <a:pt x="614172" y="787908"/>
                    <a:pt x="613410" y="785622"/>
                    <a:pt x="614172" y="783336"/>
                  </a:cubicBezTo>
                  <a:cubicBezTo>
                    <a:pt x="614934" y="781050"/>
                    <a:pt x="617220" y="780288"/>
                    <a:pt x="618744" y="781050"/>
                  </a:cubicBezTo>
                  <a:lnTo>
                    <a:pt x="657513" y="795096"/>
                  </a:lnTo>
                  <a:lnTo>
                    <a:pt x="1524" y="6858"/>
                  </a:lnTo>
                  <a:cubicBezTo>
                    <a:pt x="0" y="5334"/>
                    <a:pt x="0" y="3048"/>
                    <a:pt x="1524"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99" name="Shape 1268"/>
            <p:cNvSpPr/>
            <p:nvPr/>
          </p:nvSpPr>
          <p:spPr>
            <a:xfrm>
              <a:off x="4127754" y="1579626"/>
              <a:ext cx="4761739" cy="4000501"/>
            </a:xfrm>
            <a:custGeom>
              <a:avLst/>
              <a:gdLst/>
              <a:ahLst/>
              <a:cxnLst/>
              <a:rect l="0" t="0" r="0" b="0"/>
              <a:pathLst>
                <a:path w="4761739" h="4000501">
                  <a:moveTo>
                    <a:pt x="0" y="4000500"/>
                  </a:moveTo>
                  <a:lnTo>
                    <a:pt x="0" y="0"/>
                  </a:lnTo>
                  <a:lnTo>
                    <a:pt x="4761739" y="0"/>
                  </a:lnTo>
                  <a:lnTo>
                    <a:pt x="4761739" y="4000501"/>
                  </a:ln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13009075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4</a:t>
            </a:r>
            <a:r>
              <a:rPr lang="zh-CN" altLang="zh-CN" dirty="0"/>
              <a:t>：给出用例的详细</a:t>
            </a:r>
            <a:r>
              <a:rPr lang="zh-CN" altLang="zh-CN" dirty="0" smtClean="0"/>
              <a:t>描述</a:t>
            </a:r>
            <a:endParaRPr lang="zh-CN" altLang="en-US" dirty="0"/>
          </a:p>
        </p:txBody>
      </p:sp>
      <p:sp>
        <p:nvSpPr>
          <p:cNvPr id="3" name="内容占位符 2"/>
          <p:cNvSpPr>
            <a:spLocks noGrp="1"/>
          </p:cNvSpPr>
          <p:nvPr>
            <p:ph idx="1"/>
          </p:nvPr>
        </p:nvSpPr>
        <p:spPr/>
        <p:txBody>
          <a:bodyPr/>
          <a:lstStyle/>
          <a:p>
            <a:r>
              <a:rPr lang="zh-CN" altLang="zh-CN" dirty="0"/>
              <a:t>单纯的用例图并不能描述完整的信息，需要用文字描述不能反映在</a:t>
            </a:r>
            <a:r>
              <a:rPr lang="zh-CN" altLang="zh-CN" dirty="0" smtClean="0"/>
              <a:t>图</a:t>
            </a:r>
            <a:r>
              <a:rPr lang="zh-CN" altLang="zh-CN" dirty="0"/>
              <a:t>形上的信息。</a:t>
            </a:r>
          </a:p>
          <a:p>
            <a:endParaRPr lang="zh-CN" altLang="zh-CN" dirty="0"/>
          </a:p>
          <a:p>
            <a:endParaRPr lang="zh-CN" altLang="en-US" dirty="0"/>
          </a:p>
        </p:txBody>
      </p:sp>
      <p:grpSp>
        <p:nvGrpSpPr>
          <p:cNvPr id="7" name="Group 13827"/>
          <p:cNvGrpSpPr/>
          <p:nvPr/>
        </p:nvGrpSpPr>
        <p:grpSpPr>
          <a:xfrm>
            <a:off x="1853133" y="2717874"/>
            <a:ext cx="7919466" cy="3933090"/>
            <a:chOff x="603504" y="1295400"/>
            <a:chExt cx="7919466" cy="3933443"/>
          </a:xfrm>
        </p:grpSpPr>
        <p:sp>
          <p:nvSpPr>
            <p:cNvPr id="13" name="Shape 1291"/>
            <p:cNvSpPr/>
            <p:nvPr/>
          </p:nvSpPr>
          <p:spPr>
            <a:xfrm>
              <a:off x="603504" y="1295400"/>
              <a:ext cx="3594354" cy="3933443"/>
            </a:xfrm>
            <a:custGeom>
              <a:avLst/>
              <a:gdLst/>
              <a:ahLst/>
              <a:cxnLst/>
              <a:rect l="0" t="0" r="0" b="0"/>
              <a:pathLst>
                <a:path w="3594354" h="3933443">
                  <a:moveTo>
                    <a:pt x="0" y="0"/>
                  </a:moveTo>
                  <a:lnTo>
                    <a:pt x="3594354" y="0"/>
                  </a:lnTo>
                  <a:lnTo>
                    <a:pt x="3594354" y="3933443"/>
                  </a:lnTo>
                  <a:lnTo>
                    <a:pt x="0" y="3933443"/>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 name="Shape 1293"/>
            <p:cNvSpPr/>
            <p:nvPr/>
          </p:nvSpPr>
          <p:spPr>
            <a:xfrm>
              <a:off x="678180" y="1420368"/>
              <a:ext cx="3389377" cy="3757422"/>
            </a:xfrm>
            <a:custGeom>
              <a:avLst/>
              <a:gdLst/>
              <a:ahLst/>
              <a:cxnLst/>
              <a:rect l="0" t="0" r="0" b="0"/>
              <a:pathLst>
                <a:path w="3389377" h="3757422">
                  <a:moveTo>
                    <a:pt x="0" y="0"/>
                  </a:moveTo>
                  <a:lnTo>
                    <a:pt x="0" y="3757422"/>
                  </a:lnTo>
                  <a:lnTo>
                    <a:pt x="3389376" y="3757422"/>
                  </a:lnTo>
                  <a:lnTo>
                    <a:pt x="3389377" y="0"/>
                  </a:lnTo>
                  <a:close/>
                </a:path>
              </a:pathLst>
            </a:custGeom>
            <a:ln w="0" cap="rnd">
              <a:miter lim="101600"/>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5" name="Shape 1294"/>
            <p:cNvSpPr/>
            <p:nvPr/>
          </p:nvSpPr>
          <p:spPr>
            <a:xfrm>
              <a:off x="1421892" y="3451860"/>
              <a:ext cx="750570" cy="356616"/>
            </a:xfrm>
            <a:custGeom>
              <a:avLst/>
              <a:gdLst/>
              <a:ahLst/>
              <a:cxnLst/>
              <a:rect l="0" t="0" r="0" b="0"/>
              <a:pathLst>
                <a:path w="750570" h="356616">
                  <a:moveTo>
                    <a:pt x="374904" y="0"/>
                  </a:moveTo>
                  <a:cubicBezTo>
                    <a:pt x="167640" y="0"/>
                    <a:pt x="0" y="79248"/>
                    <a:pt x="0" y="178308"/>
                  </a:cubicBezTo>
                  <a:cubicBezTo>
                    <a:pt x="0" y="276606"/>
                    <a:pt x="167640" y="356616"/>
                    <a:pt x="374904" y="356616"/>
                  </a:cubicBezTo>
                  <a:cubicBezTo>
                    <a:pt x="582168" y="356616"/>
                    <a:pt x="750570" y="276606"/>
                    <a:pt x="750570" y="178308"/>
                  </a:cubicBezTo>
                  <a:cubicBezTo>
                    <a:pt x="750570" y="79248"/>
                    <a:pt x="582168" y="0"/>
                    <a:pt x="3749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6" name="Shape 1295"/>
            <p:cNvSpPr/>
            <p:nvPr/>
          </p:nvSpPr>
          <p:spPr>
            <a:xfrm>
              <a:off x="1808988" y="3808476"/>
              <a:ext cx="519684" cy="891540"/>
            </a:xfrm>
            <a:custGeom>
              <a:avLst/>
              <a:gdLst/>
              <a:ahLst/>
              <a:cxnLst/>
              <a:rect l="0" t="0" r="0" b="0"/>
              <a:pathLst>
                <a:path w="519684" h="891540">
                  <a:moveTo>
                    <a:pt x="0" y="0"/>
                  </a:moveTo>
                  <a:lnTo>
                    <a:pt x="0" y="891540"/>
                  </a:lnTo>
                  <a:lnTo>
                    <a:pt x="519684" y="891540"/>
                  </a:lnTo>
                  <a:lnTo>
                    <a:pt x="519684" y="0"/>
                  </a:lnTo>
                  <a:close/>
                </a:path>
              </a:pathLst>
            </a:custGeom>
            <a:ln w="0" cap="rnd">
              <a:miter lim="101600"/>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7" name="Shape 1296"/>
            <p:cNvSpPr/>
            <p:nvPr/>
          </p:nvSpPr>
          <p:spPr>
            <a:xfrm>
              <a:off x="2154936" y="3808476"/>
              <a:ext cx="173736" cy="178308"/>
            </a:xfrm>
            <a:custGeom>
              <a:avLst/>
              <a:gdLst/>
              <a:ahLst/>
              <a:cxnLst/>
              <a:rect l="0" t="0" r="0" b="0"/>
              <a:pathLst>
                <a:path w="173736" h="178308">
                  <a:moveTo>
                    <a:pt x="0" y="0"/>
                  </a:moveTo>
                  <a:lnTo>
                    <a:pt x="173736"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8" name="Shape 1297"/>
            <p:cNvSpPr/>
            <p:nvPr/>
          </p:nvSpPr>
          <p:spPr>
            <a:xfrm>
              <a:off x="2154936" y="3808476"/>
              <a:ext cx="0" cy="178308"/>
            </a:xfrm>
            <a:custGeom>
              <a:avLst/>
              <a:gdLst/>
              <a:ahLst/>
              <a:cxnLst/>
              <a:rect l="0" t="0" r="0" b="0"/>
              <a:pathLst>
                <a:path h="178308">
                  <a:moveTo>
                    <a:pt x="0" y="0"/>
                  </a:moveTo>
                  <a:lnTo>
                    <a:pt x="0"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9" name="Shape 1298"/>
            <p:cNvSpPr/>
            <p:nvPr/>
          </p:nvSpPr>
          <p:spPr>
            <a:xfrm>
              <a:off x="2154936" y="3986784"/>
              <a:ext cx="173736" cy="0"/>
            </a:xfrm>
            <a:custGeom>
              <a:avLst/>
              <a:gdLst/>
              <a:ahLst/>
              <a:cxnLst/>
              <a:rect l="0" t="0" r="0" b="0"/>
              <a:pathLst>
                <a:path w="173736">
                  <a:moveTo>
                    <a:pt x="173736" y="0"/>
                  </a:moveTo>
                  <a:lnTo>
                    <a:pt x="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0" name="Shape 1299"/>
            <p:cNvSpPr/>
            <p:nvPr/>
          </p:nvSpPr>
          <p:spPr>
            <a:xfrm>
              <a:off x="1866138" y="4105656"/>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1" name="Shape 1300"/>
            <p:cNvSpPr/>
            <p:nvPr/>
          </p:nvSpPr>
          <p:spPr>
            <a:xfrm>
              <a:off x="1866138" y="4165092"/>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2" name="Shape 1301"/>
            <p:cNvSpPr/>
            <p:nvPr/>
          </p:nvSpPr>
          <p:spPr>
            <a:xfrm>
              <a:off x="1866138" y="4224528"/>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3" name="Shape 1302"/>
            <p:cNvSpPr/>
            <p:nvPr/>
          </p:nvSpPr>
          <p:spPr>
            <a:xfrm>
              <a:off x="1866138" y="4343400"/>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4" name="Shape 1303"/>
            <p:cNvSpPr/>
            <p:nvPr/>
          </p:nvSpPr>
          <p:spPr>
            <a:xfrm>
              <a:off x="1866138" y="4283964"/>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5" name="Shape 1304"/>
            <p:cNvSpPr/>
            <p:nvPr/>
          </p:nvSpPr>
          <p:spPr>
            <a:xfrm>
              <a:off x="1866138" y="4402836"/>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6" name="Shape 1305"/>
            <p:cNvSpPr/>
            <p:nvPr/>
          </p:nvSpPr>
          <p:spPr>
            <a:xfrm>
              <a:off x="1866138" y="4462272"/>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7" name="Shape 1306"/>
            <p:cNvSpPr/>
            <p:nvPr/>
          </p:nvSpPr>
          <p:spPr>
            <a:xfrm>
              <a:off x="1866138" y="4521708"/>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8" name="Shape 1307"/>
            <p:cNvSpPr/>
            <p:nvPr/>
          </p:nvSpPr>
          <p:spPr>
            <a:xfrm>
              <a:off x="1866138" y="4581143"/>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9" name="Shape 1308"/>
            <p:cNvSpPr/>
            <p:nvPr/>
          </p:nvSpPr>
          <p:spPr>
            <a:xfrm>
              <a:off x="1866138" y="4640579"/>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0" name="Shape 1309"/>
            <p:cNvSpPr/>
            <p:nvPr/>
          </p:nvSpPr>
          <p:spPr>
            <a:xfrm>
              <a:off x="1866138" y="4046219"/>
              <a:ext cx="403860" cy="0"/>
            </a:xfrm>
            <a:custGeom>
              <a:avLst/>
              <a:gdLst/>
              <a:ahLst/>
              <a:cxnLst/>
              <a:rect l="0" t="0" r="0" b="0"/>
              <a:pathLst>
                <a:path w="403860">
                  <a:moveTo>
                    <a:pt x="0" y="0"/>
                  </a:moveTo>
                  <a:lnTo>
                    <a:pt x="4038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1" name="Shape 1310"/>
            <p:cNvSpPr/>
            <p:nvPr/>
          </p:nvSpPr>
          <p:spPr>
            <a:xfrm>
              <a:off x="1866138" y="3927348"/>
              <a:ext cx="251460" cy="0"/>
            </a:xfrm>
            <a:custGeom>
              <a:avLst/>
              <a:gdLst/>
              <a:ahLst/>
              <a:cxnLst/>
              <a:rect l="0" t="0" r="0" b="0"/>
              <a:pathLst>
                <a:path w="251460">
                  <a:moveTo>
                    <a:pt x="0" y="0"/>
                  </a:moveTo>
                  <a:lnTo>
                    <a:pt x="2514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Shape 1311"/>
            <p:cNvSpPr/>
            <p:nvPr/>
          </p:nvSpPr>
          <p:spPr>
            <a:xfrm>
              <a:off x="1866138" y="3867912"/>
              <a:ext cx="251460" cy="0"/>
            </a:xfrm>
            <a:custGeom>
              <a:avLst/>
              <a:gdLst/>
              <a:ahLst/>
              <a:cxnLst/>
              <a:rect l="0" t="0" r="0" b="0"/>
              <a:pathLst>
                <a:path w="251460">
                  <a:moveTo>
                    <a:pt x="0" y="0"/>
                  </a:moveTo>
                  <a:lnTo>
                    <a:pt x="2514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3" name="Shape 1312"/>
            <p:cNvSpPr/>
            <p:nvPr/>
          </p:nvSpPr>
          <p:spPr>
            <a:xfrm>
              <a:off x="1866138" y="3986784"/>
              <a:ext cx="251460" cy="0"/>
            </a:xfrm>
            <a:custGeom>
              <a:avLst/>
              <a:gdLst/>
              <a:ahLst/>
              <a:cxnLst/>
              <a:rect l="0" t="0" r="0" b="0"/>
              <a:pathLst>
                <a:path w="251460">
                  <a:moveTo>
                    <a:pt x="0" y="0"/>
                  </a:moveTo>
                  <a:lnTo>
                    <a:pt x="25146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4" name="Rectangle 1313"/>
            <p:cNvSpPr/>
            <p:nvPr/>
          </p:nvSpPr>
          <p:spPr>
            <a:xfrm>
              <a:off x="2081778" y="4843965"/>
              <a:ext cx="948725" cy="237147"/>
            </a:xfrm>
            <a:prstGeom prst="rect">
              <a:avLst/>
            </a:prstGeom>
            <a:ln>
              <a:noFill/>
            </a:ln>
          </p:spPr>
          <p:txBody>
            <a:bodyPr vert="horz" lIns="0" tIns="0" rIns="0" bIns="0" rtlCol="0">
              <a:noAutofit/>
            </a:bodyPr>
            <a:lstStyle/>
            <a:p>
              <a:pPr>
                <a:lnSpc>
                  <a:spcPct val="107000"/>
                </a:lnSpc>
                <a:spcAft>
                  <a:spcPts val="800"/>
                </a:spcAft>
              </a:pPr>
              <a:r>
                <a:rPr lang="zh-CN" sz="1400" kern="100">
                  <a:solidFill>
                    <a:srgbClr val="FF0000"/>
                  </a:solidFill>
                  <a:effectLst/>
                  <a:latin typeface="Calibri" panose="020F0502020204030204" pitchFamily="34" charset="0"/>
                  <a:ea typeface="KaiTi" panose="02010609060101010101" pitchFamily="49" charset="-122"/>
                  <a:cs typeface="KaiTi" panose="02010609060101010101" pitchFamily="49" charset="-122"/>
                </a:rPr>
                <a:t>用例规约</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Shape 1314"/>
            <p:cNvSpPr/>
            <p:nvPr/>
          </p:nvSpPr>
          <p:spPr>
            <a:xfrm>
              <a:off x="2402586" y="3451860"/>
              <a:ext cx="749808" cy="356616"/>
            </a:xfrm>
            <a:custGeom>
              <a:avLst/>
              <a:gdLst/>
              <a:ahLst/>
              <a:cxnLst/>
              <a:rect l="0" t="0" r="0" b="0"/>
              <a:pathLst>
                <a:path w="749808" h="356616">
                  <a:moveTo>
                    <a:pt x="374904" y="0"/>
                  </a:moveTo>
                  <a:cubicBezTo>
                    <a:pt x="167640" y="0"/>
                    <a:pt x="0" y="79248"/>
                    <a:pt x="0" y="178308"/>
                  </a:cubicBezTo>
                  <a:cubicBezTo>
                    <a:pt x="0" y="276606"/>
                    <a:pt x="167640" y="356616"/>
                    <a:pt x="374904" y="356616"/>
                  </a:cubicBezTo>
                  <a:cubicBezTo>
                    <a:pt x="581406" y="356616"/>
                    <a:pt x="749808" y="276606"/>
                    <a:pt x="749808" y="178308"/>
                  </a:cubicBezTo>
                  <a:cubicBezTo>
                    <a:pt x="749808" y="79248"/>
                    <a:pt x="581406" y="0"/>
                    <a:pt x="3749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6" name="Shape 1315"/>
            <p:cNvSpPr/>
            <p:nvPr/>
          </p:nvSpPr>
          <p:spPr>
            <a:xfrm>
              <a:off x="2788920" y="3808476"/>
              <a:ext cx="518922" cy="891540"/>
            </a:xfrm>
            <a:custGeom>
              <a:avLst/>
              <a:gdLst/>
              <a:ahLst/>
              <a:cxnLst/>
              <a:rect l="0" t="0" r="0" b="0"/>
              <a:pathLst>
                <a:path w="518922" h="891540">
                  <a:moveTo>
                    <a:pt x="0" y="0"/>
                  </a:moveTo>
                  <a:lnTo>
                    <a:pt x="0" y="891540"/>
                  </a:lnTo>
                  <a:lnTo>
                    <a:pt x="518922" y="891540"/>
                  </a:lnTo>
                  <a:lnTo>
                    <a:pt x="518922" y="0"/>
                  </a:lnTo>
                  <a:close/>
                </a:path>
              </a:pathLst>
            </a:custGeom>
            <a:ln w="0" cap="rnd">
              <a:miter lim="101600"/>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7" name="Shape 1316"/>
            <p:cNvSpPr/>
            <p:nvPr/>
          </p:nvSpPr>
          <p:spPr>
            <a:xfrm>
              <a:off x="3134868" y="3808476"/>
              <a:ext cx="172974" cy="178308"/>
            </a:xfrm>
            <a:custGeom>
              <a:avLst/>
              <a:gdLst/>
              <a:ahLst/>
              <a:cxnLst/>
              <a:rect l="0" t="0" r="0" b="0"/>
              <a:pathLst>
                <a:path w="172974" h="178308">
                  <a:moveTo>
                    <a:pt x="0" y="0"/>
                  </a:moveTo>
                  <a:lnTo>
                    <a:pt x="172974"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8" name="Shape 1317"/>
            <p:cNvSpPr/>
            <p:nvPr/>
          </p:nvSpPr>
          <p:spPr>
            <a:xfrm>
              <a:off x="3134868" y="3808476"/>
              <a:ext cx="0" cy="178308"/>
            </a:xfrm>
            <a:custGeom>
              <a:avLst/>
              <a:gdLst/>
              <a:ahLst/>
              <a:cxnLst/>
              <a:rect l="0" t="0" r="0" b="0"/>
              <a:pathLst>
                <a:path h="178308">
                  <a:moveTo>
                    <a:pt x="0" y="0"/>
                  </a:moveTo>
                  <a:lnTo>
                    <a:pt x="0"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9" name="Shape 1318"/>
            <p:cNvSpPr/>
            <p:nvPr/>
          </p:nvSpPr>
          <p:spPr>
            <a:xfrm>
              <a:off x="3134868" y="3986784"/>
              <a:ext cx="172974" cy="0"/>
            </a:xfrm>
            <a:custGeom>
              <a:avLst/>
              <a:gdLst/>
              <a:ahLst/>
              <a:cxnLst/>
              <a:rect l="0" t="0" r="0" b="0"/>
              <a:pathLst>
                <a:path w="172974">
                  <a:moveTo>
                    <a:pt x="172974" y="0"/>
                  </a:moveTo>
                  <a:lnTo>
                    <a:pt x="0"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0" name="Shape 1319"/>
            <p:cNvSpPr/>
            <p:nvPr/>
          </p:nvSpPr>
          <p:spPr>
            <a:xfrm>
              <a:off x="2847594" y="4105656"/>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1" name="Shape 1320"/>
            <p:cNvSpPr/>
            <p:nvPr/>
          </p:nvSpPr>
          <p:spPr>
            <a:xfrm>
              <a:off x="2847594" y="4165092"/>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2" name="Shape 1321"/>
            <p:cNvSpPr/>
            <p:nvPr/>
          </p:nvSpPr>
          <p:spPr>
            <a:xfrm>
              <a:off x="2847594" y="4224528"/>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3" name="Shape 1322"/>
            <p:cNvSpPr/>
            <p:nvPr/>
          </p:nvSpPr>
          <p:spPr>
            <a:xfrm>
              <a:off x="2847594" y="4343400"/>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4" name="Shape 1323"/>
            <p:cNvSpPr/>
            <p:nvPr/>
          </p:nvSpPr>
          <p:spPr>
            <a:xfrm>
              <a:off x="2847594" y="4283964"/>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5" name="Shape 1324"/>
            <p:cNvSpPr/>
            <p:nvPr/>
          </p:nvSpPr>
          <p:spPr>
            <a:xfrm>
              <a:off x="2847594" y="4402836"/>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6" name="Shape 1325"/>
            <p:cNvSpPr/>
            <p:nvPr/>
          </p:nvSpPr>
          <p:spPr>
            <a:xfrm>
              <a:off x="2847594" y="4462272"/>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Shape 1326"/>
            <p:cNvSpPr/>
            <p:nvPr/>
          </p:nvSpPr>
          <p:spPr>
            <a:xfrm>
              <a:off x="2847594" y="4521708"/>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8" name="Shape 1327"/>
            <p:cNvSpPr/>
            <p:nvPr/>
          </p:nvSpPr>
          <p:spPr>
            <a:xfrm>
              <a:off x="2847594" y="4581143"/>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9" name="Shape 1328"/>
            <p:cNvSpPr/>
            <p:nvPr/>
          </p:nvSpPr>
          <p:spPr>
            <a:xfrm>
              <a:off x="2847594" y="4640579"/>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0" name="Shape 1329"/>
            <p:cNvSpPr/>
            <p:nvPr/>
          </p:nvSpPr>
          <p:spPr>
            <a:xfrm>
              <a:off x="2847594" y="4046219"/>
              <a:ext cx="402336" cy="0"/>
            </a:xfrm>
            <a:custGeom>
              <a:avLst/>
              <a:gdLst/>
              <a:ahLst/>
              <a:cxnLst/>
              <a:rect l="0" t="0" r="0" b="0"/>
              <a:pathLst>
                <a:path w="402336">
                  <a:moveTo>
                    <a:pt x="0" y="0"/>
                  </a:moveTo>
                  <a:lnTo>
                    <a:pt x="4023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1" name="Shape 1330"/>
            <p:cNvSpPr/>
            <p:nvPr/>
          </p:nvSpPr>
          <p:spPr>
            <a:xfrm>
              <a:off x="2847594" y="3927348"/>
              <a:ext cx="249936" cy="0"/>
            </a:xfrm>
            <a:custGeom>
              <a:avLst/>
              <a:gdLst/>
              <a:ahLst/>
              <a:cxnLst/>
              <a:rect l="0" t="0" r="0" b="0"/>
              <a:pathLst>
                <a:path w="249936">
                  <a:moveTo>
                    <a:pt x="0" y="0"/>
                  </a:moveTo>
                  <a:lnTo>
                    <a:pt x="2499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2" name="Shape 1331"/>
            <p:cNvSpPr/>
            <p:nvPr/>
          </p:nvSpPr>
          <p:spPr>
            <a:xfrm>
              <a:off x="2847594" y="3867912"/>
              <a:ext cx="249936" cy="0"/>
            </a:xfrm>
            <a:custGeom>
              <a:avLst/>
              <a:gdLst/>
              <a:ahLst/>
              <a:cxnLst/>
              <a:rect l="0" t="0" r="0" b="0"/>
              <a:pathLst>
                <a:path w="249936">
                  <a:moveTo>
                    <a:pt x="0" y="0"/>
                  </a:moveTo>
                  <a:lnTo>
                    <a:pt x="2499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3" name="Shape 1332"/>
            <p:cNvSpPr/>
            <p:nvPr/>
          </p:nvSpPr>
          <p:spPr>
            <a:xfrm>
              <a:off x="2847594" y="3986784"/>
              <a:ext cx="249936" cy="0"/>
            </a:xfrm>
            <a:custGeom>
              <a:avLst/>
              <a:gdLst/>
              <a:ahLst/>
              <a:cxnLst/>
              <a:rect l="0" t="0" r="0" b="0"/>
              <a:pathLst>
                <a:path w="249936">
                  <a:moveTo>
                    <a:pt x="0" y="0"/>
                  </a:moveTo>
                  <a:lnTo>
                    <a:pt x="24993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4" name="Rectangle 1333"/>
            <p:cNvSpPr/>
            <p:nvPr/>
          </p:nvSpPr>
          <p:spPr>
            <a:xfrm>
              <a:off x="2476494" y="4216640"/>
              <a:ext cx="265394" cy="352870"/>
            </a:xfrm>
            <a:prstGeom prst="rect">
              <a:avLst/>
            </a:prstGeom>
            <a:ln>
              <a:noFill/>
            </a:ln>
          </p:spPr>
          <p:txBody>
            <a:bodyPr vert="horz" lIns="0" tIns="0" rIns="0" bIns="0" rtlCol="0">
              <a:noAutofit/>
            </a:bodyPr>
            <a:lstStyle/>
            <a:p>
              <a:pPr>
                <a:lnSpc>
                  <a:spcPct val="107000"/>
                </a:lnSpc>
                <a:spcAft>
                  <a:spcPts val="800"/>
                </a:spcAft>
              </a:pPr>
              <a:r>
                <a:rPr lang="en-US" sz="185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5" name="Shape 1334"/>
            <p:cNvSpPr/>
            <p:nvPr/>
          </p:nvSpPr>
          <p:spPr>
            <a:xfrm>
              <a:off x="1018794" y="1915668"/>
              <a:ext cx="243078" cy="205740"/>
            </a:xfrm>
            <a:custGeom>
              <a:avLst/>
              <a:gdLst/>
              <a:ahLst/>
              <a:cxnLst/>
              <a:rect l="0" t="0" r="0" b="0"/>
              <a:pathLst>
                <a:path w="243078" h="205740">
                  <a:moveTo>
                    <a:pt x="121920" y="0"/>
                  </a:moveTo>
                  <a:cubicBezTo>
                    <a:pt x="54864" y="0"/>
                    <a:pt x="0" y="46482"/>
                    <a:pt x="0" y="102870"/>
                  </a:cubicBezTo>
                  <a:cubicBezTo>
                    <a:pt x="0" y="160020"/>
                    <a:pt x="54864" y="205740"/>
                    <a:pt x="121920" y="205740"/>
                  </a:cubicBezTo>
                  <a:cubicBezTo>
                    <a:pt x="188976" y="205740"/>
                    <a:pt x="243078" y="160020"/>
                    <a:pt x="243078" y="102870"/>
                  </a:cubicBezTo>
                  <a:cubicBezTo>
                    <a:pt x="243078" y="46482"/>
                    <a:pt x="188976" y="0"/>
                    <a:pt x="121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6" name="Shape 1335"/>
            <p:cNvSpPr/>
            <p:nvPr/>
          </p:nvSpPr>
          <p:spPr>
            <a:xfrm>
              <a:off x="1140714" y="2122932"/>
              <a:ext cx="0" cy="192786"/>
            </a:xfrm>
            <a:custGeom>
              <a:avLst/>
              <a:gdLst/>
              <a:ahLst/>
              <a:cxnLst/>
              <a:rect l="0" t="0" r="0" b="0"/>
              <a:pathLst>
                <a:path h="192786">
                  <a:moveTo>
                    <a:pt x="0" y="0"/>
                  </a:moveTo>
                  <a:lnTo>
                    <a:pt x="0" y="192786"/>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7" name="Shape 1336"/>
            <p:cNvSpPr/>
            <p:nvPr/>
          </p:nvSpPr>
          <p:spPr>
            <a:xfrm>
              <a:off x="948690" y="2177034"/>
              <a:ext cx="384048" cy="1524"/>
            </a:xfrm>
            <a:custGeom>
              <a:avLst/>
              <a:gdLst/>
              <a:ahLst/>
              <a:cxnLst/>
              <a:rect l="0" t="0" r="0" b="0"/>
              <a:pathLst>
                <a:path w="384048" h="1524">
                  <a:moveTo>
                    <a:pt x="0" y="0"/>
                  </a:moveTo>
                  <a:lnTo>
                    <a:pt x="384048" y="152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8" name="Shape 1337"/>
            <p:cNvSpPr/>
            <p:nvPr/>
          </p:nvSpPr>
          <p:spPr>
            <a:xfrm>
              <a:off x="874014" y="2315718"/>
              <a:ext cx="531876" cy="225552"/>
            </a:xfrm>
            <a:custGeom>
              <a:avLst/>
              <a:gdLst/>
              <a:ahLst/>
              <a:cxnLst/>
              <a:rect l="0" t="0" r="0" b="0"/>
              <a:pathLst>
                <a:path w="531876" h="225552">
                  <a:moveTo>
                    <a:pt x="0" y="225552"/>
                  </a:moveTo>
                  <a:lnTo>
                    <a:pt x="265938" y="0"/>
                  </a:lnTo>
                  <a:lnTo>
                    <a:pt x="531876" y="225552"/>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9" name="Shape 1338"/>
            <p:cNvSpPr/>
            <p:nvPr/>
          </p:nvSpPr>
          <p:spPr>
            <a:xfrm>
              <a:off x="2027682" y="1796796"/>
              <a:ext cx="750570" cy="356616"/>
            </a:xfrm>
            <a:custGeom>
              <a:avLst/>
              <a:gdLst/>
              <a:ahLst/>
              <a:cxnLst/>
              <a:rect l="0" t="0" r="0" b="0"/>
              <a:pathLst>
                <a:path w="750570" h="356616">
                  <a:moveTo>
                    <a:pt x="374904" y="0"/>
                  </a:moveTo>
                  <a:cubicBezTo>
                    <a:pt x="167640" y="0"/>
                    <a:pt x="0" y="80010"/>
                    <a:pt x="0" y="178308"/>
                  </a:cubicBezTo>
                  <a:cubicBezTo>
                    <a:pt x="0" y="277368"/>
                    <a:pt x="167640" y="356616"/>
                    <a:pt x="374904" y="356616"/>
                  </a:cubicBezTo>
                  <a:cubicBezTo>
                    <a:pt x="582168" y="356616"/>
                    <a:pt x="750570" y="277368"/>
                    <a:pt x="750570" y="178308"/>
                  </a:cubicBezTo>
                  <a:cubicBezTo>
                    <a:pt x="750570" y="80010"/>
                    <a:pt x="582168" y="0"/>
                    <a:pt x="3749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0" name="Shape 1339"/>
            <p:cNvSpPr/>
            <p:nvPr/>
          </p:nvSpPr>
          <p:spPr>
            <a:xfrm>
              <a:off x="1594104" y="2510028"/>
              <a:ext cx="750570" cy="357378"/>
            </a:xfrm>
            <a:custGeom>
              <a:avLst/>
              <a:gdLst/>
              <a:ahLst/>
              <a:cxnLst/>
              <a:rect l="0" t="0" r="0" b="0"/>
              <a:pathLst>
                <a:path w="750570" h="357378">
                  <a:moveTo>
                    <a:pt x="374904" y="0"/>
                  </a:moveTo>
                  <a:cubicBezTo>
                    <a:pt x="167640" y="0"/>
                    <a:pt x="0" y="80010"/>
                    <a:pt x="0" y="178308"/>
                  </a:cubicBezTo>
                  <a:cubicBezTo>
                    <a:pt x="0" y="277368"/>
                    <a:pt x="167640" y="357378"/>
                    <a:pt x="374904" y="357378"/>
                  </a:cubicBezTo>
                  <a:cubicBezTo>
                    <a:pt x="582168" y="357378"/>
                    <a:pt x="750570" y="277368"/>
                    <a:pt x="750570" y="178308"/>
                  </a:cubicBezTo>
                  <a:cubicBezTo>
                    <a:pt x="750570" y="80010"/>
                    <a:pt x="582168" y="0"/>
                    <a:pt x="3749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1" name="Shape 1340"/>
            <p:cNvSpPr/>
            <p:nvPr/>
          </p:nvSpPr>
          <p:spPr>
            <a:xfrm>
              <a:off x="1507998" y="1975104"/>
              <a:ext cx="519684" cy="237744"/>
            </a:xfrm>
            <a:custGeom>
              <a:avLst/>
              <a:gdLst/>
              <a:ahLst/>
              <a:cxnLst/>
              <a:rect l="0" t="0" r="0" b="0"/>
              <a:pathLst>
                <a:path w="519684" h="237744">
                  <a:moveTo>
                    <a:pt x="0" y="237744"/>
                  </a:moveTo>
                  <a:lnTo>
                    <a:pt x="51968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2" name="Shape 1341"/>
            <p:cNvSpPr/>
            <p:nvPr/>
          </p:nvSpPr>
          <p:spPr>
            <a:xfrm>
              <a:off x="1428750" y="2331720"/>
              <a:ext cx="462534" cy="178308"/>
            </a:xfrm>
            <a:custGeom>
              <a:avLst/>
              <a:gdLst/>
              <a:ahLst/>
              <a:cxnLst/>
              <a:rect l="0" t="0" r="0" b="0"/>
              <a:pathLst>
                <a:path w="462534" h="178308">
                  <a:moveTo>
                    <a:pt x="0" y="0"/>
                  </a:moveTo>
                  <a:lnTo>
                    <a:pt x="462534"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3" name="Rectangle 1342"/>
            <p:cNvSpPr/>
            <p:nvPr/>
          </p:nvSpPr>
          <p:spPr>
            <a:xfrm>
              <a:off x="2020056" y="1492348"/>
              <a:ext cx="1050069" cy="262439"/>
            </a:xfrm>
            <a:prstGeom prst="rect">
              <a:avLst/>
            </a:prstGeom>
            <a:ln>
              <a:noFill/>
            </a:ln>
          </p:spPr>
          <p:txBody>
            <a:bodyPr vert="horz" lIns="0" tIns="0" rIns="0" bIns="0" rtlCol="0">
              <a:noAutofit/>
            </a:bodyPr>
            <a:lstStyle/>
            <a:p>
              <a:pPr>
                <a:lnSpc>
                  <a:spcPct val="107000"/>
                </a:lnSpc>
                <a:spcAft>
                  <a:spcPts val="800"/>
                </a:spcAft>
              </a:pPr>
              <a:r>
                <a:rPr lang="zh-CN" sz="15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用例模型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4" name="Rectangle 1343"/>
            <p:cNvSpPr/>
            <p:nvPr/>
          </p:nvSpPr>
          <p:spPr>
            <a:xfrm>
              <a:off x="871722" y="2616639"/>
              <a:ext cx="711580" cy="237146"/>
            </a:xfrm>
            <a:prstGeom prst="rect">
              <a:avLst/>
            </a:prstGeom>
            <a:ln>
              <a:noFill/>
            </a:ln>
          </p:spPr>
          <p:txBody>
            <a:bodyPr vert="horz" lIns="0" tIns="0" rIns="0" bIns="0" rtlCol="0">
              <a:noAutofit/>
            </a:bodyPr>
            <a:lstStyle/>
            <a:p>
              <a:pPr>
                <a:lnSpc>
                  <a:spcPct val="107000"/>
                </a:lnSpc>
                <a:spcAft>
                  <a:spcPts val="800"/>
                </a:spcAft>
              </a:pPr>
              <a:r>
                <a:rPr lang="zh-CN" sz="14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参与者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1344"/>
            <p:cNvSpPr/>
            <p:nvPr/>
          </p:nvSpPr>
          <p:spPr>
            <a:xfrm>
              <a:off x="1815843" y="3047175"/>
              <a:ext cx="474434" cy="237146"/>
            </a:xfrm>
            <a:prstGeom prst="rect">
              <a:avLst/>
            </a:prstGeom>
            <a:ln>
              <a:noFill/>
            </a:ln>
          </p:spPr>
          <p:txBody>
            <a:bodyPr vert="horz" lIns="0" tIns="0" rIns="0" bIns="0" rtlCol="0">
              <a:noAutofit/>
            </a:bodyPr>
            <a:lstStyle/>
            <a:p>
              <a:pPr>
                <a:lnSpc>
                  <a:spcPct val="107000"/>
                </a:lnSpc>
                <a:spcAft>
                  <a:spcPts val="800"/>
                </a:spcAft>
              </a:pPr>
              <a:r>
                <a:rPr lang="zh-CN" sz="14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1345"/>
            <p:cNvSpPr/>
            <p:nvPr/>
          </p:nvSpPr>
          <p:spPr>
            <a:xfrm>
              <a:off x="988314" y="3362706"/>
              <a:ext cx="2780538" cy="1693927"/>
            </a:xfrm>
            <a:custGeom>
              <a:avLst/>
              <a:gdLst/>
              <a:ahLst/>
              <a:cxnLst/>
              <a:rect l="0" t="0" r="0" b="0"/>
              <a:pathLst>
                <a:path w="2780538" h="1693927">
                  <a:moveTo>
                    <a:pt x="281940" y="0"/>
                  </a:moveTo>
                  <a:cubicBezTo>
                    <a:pt x="126492" y="0"/>
                    <a:pt x="0" y="126492"/>
                    <a:pt x="0" y="281940"/>
                  </a:cubicBezTo>
                  <a:lnTo>
                    <a:pt x="0" y="1411224"/>
                  </a:lnTo>
                  <a:cubicBezTo>
                    <a:pt x="0" y="1567434"/>
                    <a:pt x="126492" y="1693927"/>
                    <a:pt x="281940" y="1693927"/>
                  </a:cubicBezTo>
                  <a:lnTo>
                    <a:pt x="2498598" y="1693927"/>
                  </a:lnTo>
                  <a:cubicBezTo>
                    <a:pt x="2654046" y="1693927"/>
                    <a:pt x="2780538" y="1567435"/>
                    <a:pt x="2780538" y="1411225"/>
                  </a:cubicBezTo>
                  <a:lnTo>
                    <a:pt x="2780538" y="281941"/>
                  </a:lnTo>
                  <a:cubicBezTo>
                    <a:pt x="2780538" y="126493"/>
                    <a:pt x="2654046" y="0"/>
                    <a:pt x="2498598" y="0"/>
                  </a:cubicBezTo>
                  <a:close/>
                </a:path>
              </a:pathLst>
            </a:custGeom>
            <a:ln w="0" cap="rnd">
              <a:custDash>
                <a:ds d="1" sp="1"/>
              </a:custDash>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7" name="Shape 1346"/>
            <p:cNvSpPr/>
            <p:nvPr/>
          </p:nvSpPr>
          <p:spPr>
            <a:xfrm>
              <a:off x="1540764" y="2430018"/>
              <a:ext cx="850392" cy="516636"/>
            </a:xfrm>
            <a:custGeom>
              <a:avLst/>
              <a:gdLst/>
              <a:ahLst/>
              <a:cxnLst/>
              <a:rect l="0" t="0" r="0" b="0"/>
              <a:pathLst>
                <a:path w="850392" h="516636">
                  <a:moveTo>
                    <a:pt x="86106" y="0"/>
                  </a:moveTo>
                  <a:cubicBezTo>
                    <a:pt x="38100" y="0"/>
                    <a:pt x="0" y="38100"/>
                    <a:pt x="0" y="86106"/>
                  </a:cubicBezTo>
                  <a:lnTo>
                    <a:pt x="0" y="430530"/>
                  </a:lnTo>
                  <a:cubicBezTo>
                    <a:pt x="0" y="477774"/>
                    <a:pt x="38100" y="516636"/>
                    <a:pt x="86106" y="516636"/>
                  </a:cubicBezTo>
                  <a:lnTo>
                    <a:pt x="765048" y="516636"/>
                  </a:lnTo>
                  <a:cubicBezTo>
                    <a:pt x="812292" y="516636"/>
                    <a:pt x="850392" y="477774"/>
                    <a:pt x="850392" y="430530"/>
                  </a:cubicBezTo>
                  <a:lnTo>
                    <a:pt x="850392" y="86106"/>
                  </a:lnTo>
                  <a:cubicBezTo>
                    <a:pt x="850392" y="38100"/>
                    <a:pt x="812292" y="0"/>
                    <a:pt x="765048" y="0"/>
                  </a:cubicBezTo>
                  <a:close/>
                </a:path>
              </a:pathLst>
            </a:custGeom>
            <a:ln w="0" cap="rnd">
              <a:custDash>
                <a:ds d="1" sp="1"/>
              </a:custDash>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8" name="Shape 1347"/>
            <p:cNvSpPr/>
            <p:nvPr/>
          </p:nvSpPr>
          <p:spPr>
            <a:xfrm>
              <a:off x="2439924" y="2510028"/>
              <a:ext cx="750570" cy="357378"/>
            </a:xfrm>
            <a:custGeom>
              <a:avLst/>
              <a:gdLst/>
              <a:ahLst/>
              <a:cxnLst/>
              <a:rect l="0" t="0" r="0" b="0"/>
              <a:pathLst>
                <a:path w="750570" h="357378">
                  <a:moveTo>
                    <a:pt x="374904" y="0"/>
                  </a:moveTo>
                  <a:cubicBezTo>
                    <a:pt x="582168" y="0"/>
                    <a:pt x="750570" y="80010"/>
                    <a:pt x="750570" y="178308"/>
                  </a:cubicBezTo>
                  <a:cubicBezTo>
                    <a:pt x="750570" y="277368"/>
                    <a:pt x="582168" y="357378"/>
                    <a:pt x="374904" y="357378"/>
                  </a:cubicBezTo>
                  <a:cubicBezTo>
                    <a:pt x="167640" y="357378"/>
                    <a:pt x="0" y="277368"/>
                    <a:pt x="0" y="178308"/>
                  </a:cubicBezTo>
                  <a:cubicBezTo>
                    <a:pt x="0" y="80010"/>
                    <a:pt x="167640" y="0"/>
                    <a:pt x="37490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9" name="Shape 1348"/>
            <p:cNvSpPr/>
            <p:nvPr/>
          </p:nvSpPr>
          <p:spPr>
            <a:xfrm>
              <a:off x="2893314" y="2331720"/>
              <a:ext cx="461772" cy="178308"/>
            </a:xfrm>
            <a:custGeom>
              <a:avLst/>
              <a:gdLst/>
              <a:ahLst/>
              <a:cxnLst/>
              <a:rect l="0" t="0" r="0" b="0"/>
              <a:pathLst>
                <a:path w="461772" h="178308">
                  <a:moveTo>
                    <a:pt x="461772" y="0"/>
                  </a:moveTo>
                  <a:lnTo>
                    <a:pt x="0"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0" name="Shape 1349"/>
            <p:cNvSpPr/>
            <p:nvPr/>
          </p:nvSpPr>
          <p:spPr>
            <a:xfrm>
              <a:off x="3506724" y="1915668"/>
              <a:ext cx="242316" cy="205740"/>
            </a:xfrm>
            <a:custGeom>
              <a:avLst/>
              <a:gdLst/>
              <a:ahLst/>
              <a:cxnLst/>
              <a:rect l="0" t="0" r="0" b="0"/>
              <a:pathLst>
                <a:path w="242316" h="205740">
                  <a:moveTo>
                    <a:pt x="121158" y="0"/>
                  </a:moveTo>
                  <a:cubicBezTo>
                    <a:pt x="54102" y="0"/>
                    <a:pt x="0" y="46482"/>
                    <a:pt x="0" y="102870"/>
                  </a:cubicBezTo>
                  <a:cubicBezTo>
                    <a:pt x="0" y="160020"/>
                    <a:pt x="54102" y="205740"/>
                    <a:pt x="121158" y="205740"/>
                  </a:cubicBezTo>
                  <a:cubicBezTo>
                    <a:pt x="188214" y="205740"/>
                    <a:pt x="242316" y="160020"/>
                    <a:pt x="242316" y="102870"/>
                  </a:cubicBezTo>
                  <a:cubicBezTo>
                    <a:pt x="242316" y="46482"/>
                    <a:pt x="188214" y="0"/>
                    <a:pt x="12115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1" name="Shape 1350"/>
            <p:cNvSpPr/>
            <p:nvPr/>
          </p:nvSpPr>
          <p:spPr>
            <a:xfrm>
              <a:off x="3627883" y="2122933"/>
              <a:ext cx="0" cy="192786"/>
            </a:xfrm>
            <a:custGeom>
              <a:avLst/>
              <a:gdLst/>
              <a:ahLst/>
              <a:cxnLst/>
              <a:rect l="0" t="0" r="0" b="0"/>
              <a:pathLst>
                <a:path h="192786">
                  <a:moveTo>
                    <a:pt x="0" y="0"/>
                  </a:moveTo>
                  <a:lnTo>
                    <a:pt x="0" y="192786"/>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2" name="Shape 1351"/>
            <p:cNvSpPr/>
            <p:nvPr/>
          </p:nvSpPr>
          <p:spPr>
            <a:xfrm>
              <a:off x="3435859" y="2177034"/>
              <a:ext cx="384048" cy="1524"/>
            </a:xfrm>
            <a:custGeom>
              <a:avLst/>
              <a:gdLst/>
              <a:ahLst/>
              <a:cxnLst/>
              <a:rect l="0" t="0" r="0" b="0"/>
              <a:pathLst>
                <a:path w="384048" h="1524">
                  <a:moveTo>
                    <a:pt x="0" y="0"/>
                  </a:moveTo>
                  <a:lnTo>
                    <a:pt x="384048" y="152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3" name="Shape 1352"/>
            <p:cNvSpPr/>
            <p:nvPr/>
          </p:nvSpPr>
          <p:spPr>
            <a:xfrm>
              <a:off x="3361183" y="2315718"/>
              <a:ext cx="531876" cy="225552"/>
            </a:xfrm>
            <a:custGeom>
              <a:avLst/>
              <a:gdLst/>
              <a:ahLst/>
              <a:cxnLst/>
              <a:rect l="0" t="0" r="0" b="0"/>
              <a:pathLst>
                <a:path w="531876" h="225552">
                  <a:moveTo>
                    <a:pt x="0" y="225552"/>
                  </a:moveTo>
                  <a:lnTo>
                    <a:pt x="265938" y="0"/>
                  </a:lnTo>
                  <a:lnTo>
                    <a:pt x="531876" y="225552"/>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4" name="Shape 1357"/>
            <p:cNvSpPr/>
            <p:nvPr/>
          </p:nvSpPr>
          <p:spPr>
            <a:xfrm>
              <a:off x="4491228" y="1368552"/>
              <a:ext cx="4031742" cy="3810762"/>
            </a:xfrm>
            <a:custGeom>
              <a:avLst/>
              <a:gdLst/>
              <a:ahLst/>
              <a:cxnLst/>
              <a:rect l="0" t="0" r="0" b="0"/>
              <a:pathLst>
                <a:path w="4031742" h="3810762">
                  <a:moveTo>
                    <a:pt x="0" y="0"/>
                  </a:moveTo>
                  <a:lnTo>
                    <a:pt x="4031742" y="0"/>
                  </a:lnTo>
                  <a:lnTo>
                    <a:pt x="4031742" y="3056383"/>
                  </a:lnTo>
                  <a:cubicBezTo>
                    <a:pt x="3841242" y="3056383"/>
                    <a:pt x="3665220" y="3076956"/>
                    <a:pt x="3502914" y="3076956"/>
                  </a:cubicBezTo>
                  <a:cubicBezTo>
                    <a:pt x="3348229" y="3096768"/>
                    <a:pt x="3220974" y="3147060"/>
                    <a:pt x="3086862" y="3166872"/>
                  </a:cubicBezTo>
                  <a:cubicBezTo>
                    <a:pt x="2945892" y="3197352"/>
                    <a:pt x="2833116" y="3257551"/>
                    <a:pt x="2720340" y="3288030"/>
                  </a:cubicBezTo>
                  <a:cubicBezTo>
                    <a:pt x="2607564" y="3328416"/>
                    <a:pt x="2509266" y="3378708"/>
                    <a:pt x="2403348" y="3418332"/>
                  </a:cubicBezTo>
                  <a:cubicBezTo>
                    <a:pt x="2305051" y="3468624"/>
                    <a:pt x="2205990" y="3509010"/>
                    <a:pt x="2114551" y="3539490"/>
                  </a:cubicBezTo>
                  <a:cubicBezTo>
                    <a:pt x="2016252" y="3599689"/>
                    <a:pt x="1930908" y="3630168"/>
                    <a:pt x="1839468" y="3669792"/>
                  </a:cubicBezTo>
                  <a:cubicBezTo>
                    <a:pt x="1740408" y="3700272"/>
                    <a:pt x="1627632" y="3739896"/>
                    <a:pt x="1522476" y="3760470"/>
                  </a:cubicBezTo>
                  <a:cubicBezTo>
                    <a:pt x="1423416" y="3770377"/>
                    <a:pt x="1324356" y="3810762"/>
                    <a:pt x="944118" y="3810762"/>
                  </a:cubicBezTo>
                  <a:cubicBezTo>
                    <a:pt x="810006" y="3770377"/>
                    <a:pt x="669036" y="3760470"/>
                    <a:pt x="521208" y="3720084"/>
                  </a:cubicBezTo>
                  <a:cubicBezTo>
                    <a:pt x="352044" y="3669792"/>
                    <a:pt x="176022" y="3630168"/>
                    <a:pt x="0" y="3559302"/>
                  </a:cubicBez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75" name="Shape 1358"/>
            <p:cNvSpPr/>
            <p:nvPr/>
          </p:nvSpPr>
          <p:spPr>
            <a:xfrm>
              <a:off x="4491228" y="1368552"/>
              <a:ext cx="4031742" cy="3810762"/>
            </a:xfrm>
            <a:custGeom>
              <a:avLst/>
              <a:gdLst/>
              <a:ahLst/>
              <a:cxnLst/>
              <a:rect l="0" t="0" r="0" b="0"/>
              <a:pathLst>
                <a:path w="4031742" h="3810762">
                  <a:moveTo>
                    <a:pt x="0" y="3559302"/>
                  </a:moveTo>
                  <a:cubicBezTo>
                    <a:pt x="176022" y="3630168"/>
                    <a:pt x="352044" y="3669792"/>
                    <a:pt x="521208" y="3720084"/>
                  </a:cubicBezTo>
                  <a:cubicBezTo>
                    <a:pt x="669036" y="3760470"/>
                    <a:pt x="810006" y="3770377"/>
                    <a:pt x="944118" y="3810762"/>
                  </a:cubicBezTo>
                  <a:cubicBezTo>
                    <a:pt x="1324356" y="3810762"/>
                    <a:pt x="1423416" y="3770377"/>
                    <a:pt x="1522476" y="3760470"/>
                  </a:cubicBezTo>
                  <a:cubicBezTo>
                    <a:pt x="1627632" y="3739896"/>
                    <a:pt x="1740408" y="3700272"/>
                    <a:pt x="1839468" y="3669792"/>
                  </a:cubicBezTo>
                  <a:cubicBezTo>
                    <a:pt x="1930908" y="3630168"/>
                    <a:pt x="2016252" y="3599689"/>
                    <a:pt x="2114551" y="3539490"/>
                  </a:cubicBezTo>
                  <a:cubicBezTo>
                    <a:pt x="2205990" y="3509010"/>
                    <a:pt x="2305051" y="3468624"/>
                    <a:pt x="2403348" y="3418332"/>
                  </a:cubicBezTo>
                  <a:cubicBezTo>
                    <a:pt x="2509266" y="3378708"/>
                    <a:pt x="2607564" y="3328416"/>
                    <a:pt x="2720340" y="3288030"/>
                  </a:cubicBezTo>
                  <a:cubicBezTo>
                    <a:pt x="2833116" y="3257551"/>
                    <a:pt x="2945892" y="3197352"/>
                    <a:pt x="3086862" y="3166872"/>
                  </a:cubicBezTo>
                  <a:cubicBezTo>
                    <a:pt x="3220974" y="3147060"/>
                    <a:pt x="3348229" y="3096768"/>
                    <a:pt x="3502914" y="3076956"/>
                  </a:cubicBezTo>
                  <a:cubicBezTo>
                    <a:pt x="3665220" y="3076956"/>
                    <a:pt x="3841242" y="3056383"/>
                    <a:pt x="4031742" y="3056383"/>
                  </a:cubicBezTo>
                  <a:lnTo>
                    <a:pt x="4031742" y="0"/>
                  </a:lnTo>
                  <a:lnTo>
                    <a:pt x="0" y="0"/>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6" name="Rectangle 1359"/>
            <p:cNvSpPr/>
            <p:nvPr/>
          </p:nvSpPr>
          <p:spPr>
            <a:xfrm>
              <a:off x="4847076" y="1495322"/>
              <a:ext cx="3003889" cy="301983"/>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Arial" panose="020B0604020202020204" pitchFamily="34" charset="0"/>
                  <a:ea typeface="Arial" panose="020B0604020202020204" pitchFamily="34" charset="0"/>
                  <a:cs typeface="Calibri" panose="020F0502020204030204" pitchFamily="34" charset="0"/>
                </a:rPr>
                <a:t>Name of the Use Case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7" name="Rectangle 1360"/>
            <p:cNvSpPr/>
            <p:nvPr/>
          </p:nvSpPr>
          <p:spPr>
            <a:xfrm>
              <a:off x="7106413" y="1504605"/>
              <a:ext cx="136022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用例的名字</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8" name="Rectangle 1361"/>
            <p:cNvSpPr/>
            <p:nvPr/>
          </p:nvSpPr>
          <p:spPr>
            <a:xfrm>
              <a:off x="8129787" y="1495323"/>
              <a:ext cx="90110" cy="301983"/>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9" name="Rectangle 1362"/>
            <p:cNvSpPr/>
            <p:nvPr/>
          </p:nvSpPr>
          <p:spPr>
            <a:xfrm>
              <a:off x="4681730" y="1984528"/>
              <a:ext cx="1514814"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Description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0" name="Rectangle 1363"/>
            <p:cNvSpPr/>
            <p:nvPr/>
          </p:nvSpPr>
          <p:spPr>
            <a:xfrm>
              <a:off x="5820930" y="1993811"/>
              <a:ext cx="541187"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描述</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Rectangle 1364"/>
            <p:cNvSpPr/>
            <p:nvPr/>
          </p:nvSpPr>
          <p:spPr>
            <a:xfrm>
              <a:off x="6227838" y="1984528"/>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2" name="Rectangle 1365"/>
            <p:cNvSpPr/>
            <p:nvPr/>
          </p:nvSpPr>
          <p:spPr>
            <a:xfrm>
              <a:off x="4681750" y="2229120"/>
              <a:ext cx="1113359"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Actor(s)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3" name="Rectangle 1366"/>
            <p:cNvSpPr/>
            <p:nvPr/>
          </p:nvSpPr>
          <p:spPr>
            <a:xfrm>
              <a:off x="5519187" y="2238403"/>
              <a:ext cx="811782"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参与者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4" name="Rectangle 1367"/>
            <p:cNvSpPr/>
            <p:nvPr/>
          </p:nvSpPr>
          <p:spPr>
            <a:xfrm>
              <a:off x="6129549" y="2229120"/>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5" name="Rectangle 1368"/>
            <p:cNvSpPr/>
            <p:nvPr/>
          </p:nvSpPr>
          <p:spPr>
            <a:xfrm>
              <a:off x="4681750" y="2473713"/>
              <a:ext cx="1833654"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Flow of events(</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6" name="Rectangle 1369"/>
            <p:cNvSpPr/>
            <p:nvPr/>
          </p:nvSpPr>
          <p:spPr>
            <a:xfrm>
              <a:off x="6059439" y="2482995"/>
              <a:ext cx="81178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事件流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7" name="Rectangle 1370"/>
            <p:cNvSpPr/>
            <p:nvPr/>
          </p:nvSpPr>
          <p:spPr>
            <a:xfrm>
              <a:off x="6669801" y="2473713"/>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8" name="Rectangle 1371"/>
            <p:cNvSpPr/>
            <p:nvPr/>
          </p:nvSpPr>
          <p:spPr>
            <a:xfrm>
              <a:off x="4852427" y="2718305"/>
              <a:ext cx="1307188"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Basic flow(</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9" name="Rectangle 1372"/>
            <p:cNvSpPr/>
            <p:nvPr/>
          </p:nvSpPr>
          <p:spPr>
            <a:xfrm>
              <a:off x="5834643" y="2727588"/>
              <a:ext cx="810754"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常规流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0" name="Rectangle 1373"/>
            <p:cNvSpPr/>
            <p:nvPr/>
          </p:nvSpPr>
          <p:spPr>
            <a:xfrm>
              <a:off x="6444252" y="2718305"/>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1" name="Rectangle 1374"/>
            <p:cNvSpPr/>
            <p:nvPr/>
          </p:nvSpPr>
          <p:spPr>
            <a:xfrm>
              <a:off x="5081028" y="2962145"/>
              <a:ext cx="1082595"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Event 1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2" name="Rectangle 1375"/>
            <p:cNvSpPr/>
            <p:nvPr/>
          </p:nvSpPr>
          <p:spPr>
            <a:xfrm>
              <a:off x="5894845" y="2971428"/>
              <a:ext cx="542188"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事件</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3" name="Rectangle 1376"/>
            <p:cNvSpPr/>
            <p:nvPr/>
          </p:nvSpPr>
          <p:spPr>
            <a:xfrm>
              <a:off x="6302505" y="2962145"/>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4" name="Rectangle 1377"/>
            <p:cNvSpPr/>
            <p:nvPr/>
          </p:nvSpPr>
          <p:spPr>
            <a:xfrm>
              <a:off x="5081028" y="3206737"/>
              <a:ext cx="917057"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Event 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5" name="Rectangle 1378"/>
            <p:cNvSpPr/>
            <p:nvPr/>
          </p:nvSpPr>
          <p:spPr>
            <a:xfrm>
              <a:off x="4852428" y="3451330"/>
              <a:ext cx="541188"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6" name="Rectangle 1379"/>
            <p:cNvSpPr/>
            <p:nvPr/>
          </p:nvSpPr>
          <p:spPr>
            <a:xfrm>
              <a:off x="4852428" y="3695922"/>
              <a:ext cx="1729152"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Alternate flow(</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7" name="Rectangle 1380"/>
            <p:cNvSpPr/>
            <p:nvPr/>
          </p:nvSpPr>
          <p:spPr>
            <a:xfrm>
              <a:off x="6151645" y="3705205"/>
              <a:ext cx="81178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备选流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8" name="Rectangle 1381"/>
            <p:cNvSpPr/>
            <p:nvPr/>
          </p:nvSpPr>
          <p:spPr>
            <a:xfrm>
              <a:off x="6762007" y="3695922"/>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9" name="Rectangle 1382"/>
            <p:cNvSpPr/>
            <p:nvPr/>
          </p:nvSpPr>
          <p:spPr>
            <a:xfrm>
              <a:off x="4681751" y="3940515"/>
              <a:ext cx="1890722"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Pre-conditions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0" name="Rectangle 1383"/>
            <p:cNvSpPr/>
            <p:nvPr/>
          </p:nvSpPr>
          <p:spPr>
            <a:xfrm>
              <a:off x="6103650" y="3949797"/>
              <a:ext cx="108140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前置条件</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1" name="Rectangle 1384"/>
            <p:cNvSpPr/>
            <p:nvPr/>
          </p:nvSpPr>
          <p:spPr>
            <a:xfrm>
              <a:off x="6916714" y="3940515"/>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2" name="Rectangle 1385"/>
            <p:cNvSpPr/>
            <p:nvPr/>
          </p:nvSpPr>
          <p:spPr>
            <a:xfrm>
              <a:off x="4681771" y="4185107"/>
              <a:ext cx="2011679"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Post-conditions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3" name="Rectangle 1386"/>
            <p:cNvSpPr/>
            <p:nvPr/>
          </p:nvSpPr>
          <p:spPr>
            <a:xfrm>
              <a:off x="6194350" y="4194390"/>
              <a:ext cx="1082376"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后置条件</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4" name="Rectangle 1387"/>
            <p:cNvSpPr/>
            <p:nvPr/>
          </p:nvSpPr>
          <p:spPr>
            <a:xfrm>
              <a:off x="7008166" y="4185107"/>
              <a:ext cx="90110"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5" name="Rectangle 1388"/>
            <p:cNvSpPr/>
            <p:nvPr/>
          </p:nvSpPr>
          <p:spPr>
            <a:xfrm>
              <a:off x="4681771" y="4428947"/>
              <a:ext cx="541188" cy="301983"/>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869342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722423050"/>
              </p:ext>
            </p:extLst>
          </p:nvPr>
        </p:nvGraphicFramePr>
        <p:xfrm>
          <a:off x="937054" y="1334531"/>
          <a:ext cx="10515600" cy="4968202"/>
        </p:xfrm>
        <a:graphic>
          <a:graphicData uri="http://schemas.openxmlformats.org/drawingml/2006/table">
            <a:tbl>
              <a:tblPr>
                <a:tableStyleId>{5C22544A-7EE6-4342-B048-85BDC9FD1C3A}</a:tableStyleId>
              </a:tblPr>
              <a:tblGrid>
                <a:gridCol w="10515600">
                  <a:extLst>
                    <a:ext uri="{9D8B030D-6E8A-4147-A177-3AD203B41FA5}">
                      <a16:colId xmlns:a16="http://schemas.microsoft.com/office/drawing/2014/main" val="3141051486"/>
                    </a:ext>
                  </a:extLst>
                </a:gridCol>
              </a:tblGrid>
              <a:tr h="4968202">
                <a:tc>
                  <a:txBody>
                    <a:bodyPr/>
                    <a:lstStyle/>
                    <a:p>
                      <a:pPr marR="635" algn="ctr">
                        <a:lnSpc>
                          <a:spcPct val="107000"/>
                        </a:lnSpc>
                        <a:spcAft>
                          <a:spcPts val="0"/>
                        </a:spcAft>
                      </a:pPr>
                      <a:r>
                        <a:rPr lang="zh-CN" sz="1800" kern="100" dirty="0">
                          <a:effectLst/>
                        </a:rPr>
                        <a:t>用例：登记借书</a:t>
                      </a:r>
                      <a:endParaRPr lang="zh-CN" sz="1100" kern="100" dirty="0">
                        <a:effectLst/>
                      </a:endParaRPr>
                    </a:p>
                    <a:p>
                      <a:pPr algn="l">
                        <a:lnSpc>
                          <a:spcPct val="107000"/>
                        </a:lnSpc>
                        <a:spcAft>
                          <a:spcPts val="350"/>
                        </a:spcAft>
                      </a:pPr>
                      <a:r>
                        <a:rPr lang="en-US" sz="1400" kern="100" dirty="0">
                          <a:effectLst/>
                        </a:rPr>
                        <a:t>1. </a:t>
                      </a:r>
                      <a:r>
                        <a:rPr lang="zh-CN" sz="1400" kern="100" dirty="0">
                          <a:effectLst/>
                        </a:rPr>
                        <a:t>目标：</a:t>
                      </a:r>
                      <a:endParaRPr lang="zh-CN" sz="1100" kern="100" dirty="0">
                        <a:effectLst/>
                      </a:endParaRPr>
                    </a:p>
                    <a:p>
                      <a:pPr marL="159385" algn="l">
                        <a:lnSpc>
                          <a:spcPct val="107000"/>
                        </a:lnSpc>
                        <a:spcAft>
                          <a:spcPts val="230"/>
                        </a:spcAft>
                      </a:pPr>
                      <a:r>
                        <a:rPr lang="zh-CN" sz="1400" kern="100" dirty="0">
                          <a:effectLst/>
                        </a:rPr>
                        <a:t>本用例允许图书管理员登记普通读者的借书记录</a:t>
                      </a:r>
                      <a:endParaRPr lang="zh-CN" sz="1100" kern="100" dirty="0">
                        <a:effectLst/>
                      </a:endParaRPr>
                    </a:p>
                    <a:p>
                      <a:pPr marL="342900" lvl="0" indent="-342900" algn="l" fontAlgn="base">
                        <a:lnSpc>
                          <a:spcPct val="107000"/>
                        </a:lnSpc>
                        <a:spcAft>
                          <a:spcPts val="405"/>
                        </a:spcAft>
                        <a:buClr>
                          <a:srgbClr val="000000"/>
                        </a:buClr>
                        <a:buSzPts val="1400"/>
                        <a:buFont typeface="+mj-lt"/>
                        <a:buAutoNum type="arabicPeriod" startAt="2"/>
                      </a:pPr>
                      <a:r>
                        <a:rPr lang="zh-CN" sz="1400" u="none" strike="noStrike" kern="100" dirty="0">
                          <a:effectLst/>
                          <a:uFill>
                            <a:solidFill>
                              <a:srgbClr val="000000"/>
                            </a:solidFill>
                          </a:uFill>
                        </a:rPr>
                        <a:t>事件流：</a:t>
                      </a:r>
                      <a:endParaRPr lang="zh-CN" sz="1100" u="none" strike="noStrike" kern="100" dirty="0">
                        <a:effectLst/>
                        <a:uFill>
                          <a:solidFill>
                            <a:srgbClr val="000000"/>
                          </a:solidFill>
                        </a:uFill>
                      </a:endParaRPr>
                    </a:p>
                    <a:p>
                      <a:pPr marL="457200" lvl="1" indent="0" algn="l" fontAlgn="base">
                        <a:lnSpc>
                          <a:spcPct val="107000"/>
                        </a:lnSpc>
                        <a:spcAft>
                          <a:spcPts val="335"/>
                        </a:spcAft>
                        <a:buClr>
                          <a:srgbClr val="000000"/>
                        </a:buClr>
                        <a:buSzPts val="1400"/>
                        <a:buFont typeface="+mj-lt"/>
                        <a:buNone/>
                      </a:pPr>
                      <a:r>
                        <a:rPr lang="en-US" altLang="zh-CN" sz="1400" u="none" strike="noStrike" kern="100" dirty="0" smtClean="0">
                          <a:effectLst/>
                          <a:uFill>
                            <a:solidFill>
                              <a:srgbClr val="000000"/>
                            </a:solidFill>
                          </a:uFill>
                        </a:rPr>
                        <a:t>2.1 </a:t>
                      </a:r>
                      <a:r>
                        <a:rPr lang="zh-CN" sz="1400" u="none" strike="noStrike" kern="100" dirty="0" smtClean="0">
                          <a:effectLst/>
                          <a:uFill>
                            <a:solidFill>
                              <a:srgbClr val="000000"/>
                            </a:solidFill>
                          </a:uFill>
                        </a:rPr>
                        <a:t>常规</a:t>
                      </a:r>
                      <a:r>
                        <a:rPr lang="zh-CN" sz="1400" u="none" strike="noStrike" kern="100" dirty="0">
                          <a:effectLst/>
                          <a:uFill>
                            <a:solidFill>
                              <a:srgbClr val="000000"/>
                            </a:solidFill>
                          </a:uFill>
                        </a:rPr>
                        <a:t>流程</a:t>
                      </a:r>
                      <a:endParaRPr lang="zh-CN" sz="1100" u="none" strike="noStrike" kern="100" dirty="0">
                        <a:effectLst/>
                        <a:uFill>
                          <a:solidFill>
                            <a:srgbClr val="000000"/>
                          </a:solidFill>
                        </a:uFill>
                      </a:endParaRPr>
                    </a:p>
                    <a:p>
                      <a:pPr marL="457200" algn="l">
                        <a:lnSpc>
                          <a:spcPct val="107000"/>
                        </a:lnSpc>
                        <a:spcAft>
                          <a:spcPts val="0"/>
                        </a:spcAft>
                      </a:pPr>
                      <a:r>
                        <a:rPr lang="zh-CN" sz="1400" kern="100" dirty="0">
                          <a:effectLst/>
                        </a:rPr>
                        <a:t>当读者希望借书、图书管理员准备登记有关的借书记录时，本用例开始执行。</a:t>
                      </a:r>
                      <a:endParaRPr lang="zh-CN" sz="1100" kern="100" dirty="0">
                        <a:effectLst/>
                      </a:endParaRPr>
                    </a:p>
                    <a:p>
                      <a:pPr marL="1600200" lvl="3" indent="-228600" algn="l" fontAlgn="base">
                        <a:lnSpc>
                          <a:spcPct val="107000"/>
                        </a:lnSpc>
                        <a:spcAft>
                          <a:spcPts val="0"/>
                        </a:spcAft>
                        <a:buClr>
                          <a:srgbClr val="000000"/>
                        </a:buClr>
                        <a:buSzPts val="1400"/>
                        <a:buFont typeface="+mj-lt"/>
                        <a:buAutoNum type="arabicParenBoth"/>
                      </a:pPr>
                      <a:r>
                        <a:rPr lang="zh-CN" sz="1400" u="none" strike="noStrike" kern="100" dirty="0">
                          <a:effectLst/>
                          <a:uFill>
                            <a:solidFill>
                              <a:srgbClr val="000000"/>
                            </a:solidFill>
                          </a:uFill>
                        </a:rPr>
                        <a:t>系统要求管理员输入读者的注册号和所借图书号；</a:t>
                      </a:r>
                      <a:endParaRPr lang="zh-CN" sz="1100" u="none" strike="noStrike" kern="100" dirty="0">
                        <a:effectLst/>
                        <a:uFill>
                          <a:solidFill>
                            <a:srgbClr val="000000"/>
                          </a:solidFill>
                        </a:uFill>
                      </a:endParaRPr>
                    </a:p>
                    <a:p>
                      <a:pPr marL="1600200" lvl="3" indent="-228600" algn="l" fontAlgn="base">
                        <a:lnSpc>
                          <a:spcPct val="107000"/>
                        </a:lnSpc>
                        <a:spcAft>
                          <a:spcPts val="0"/>
                        </a:spcAft>
                        <a:buClr>
                          <a:srgbClr val="000000"/>
                        </a:buClr>
                        <a:buSzPts val="1400"/>
                        <a:buFont typeface="+mj-lt"/>
                        <a:buAutoNum type="arabicParenBoth"/>
                      </a:pPr>
                      <a:r>
                        <a:rPr lang="zh-CN" sz="1400" u="none" strike="noStrike" kern="100" dirty="0">
                          <a:effectLst/>
                          <a:uFill>
                            <a:solidFill>
                              <a:srgbClr val="000000"/>
                            </a:solidFill>
                          </a:uFill>
                        </a:rPr>
                        <a:t>图书管理员输入信息后，系统产生一个唯一的借书记录号；</a:t>
                      </a:r>
                      <a:endParaRPr lang="zh-CN" sz="1100" u="none" strike="noStrike" kern="100" dirty="0">
                        <a:effectLst/>
                        <a:uFill>
                          <a:solidFill>
                            <a:srgbClr val="000000"/>
                          </a:solidFill>
                        </a:uFill>
                      </a:endParaRPr>
                    </a:p>
                    <a:p>
                      <a:pPr marL="1600200" lvl="3" indent="-228600" algn="l" fontAlgn="base">
                        <a:lnSpc>
                          <a:spcPct val="107000"/>
                        </a:lnSpc>
                        <a:spcAft>
                          <a:spcPts val="0"/>
                        </a:spcAft>
                        <a:buClr>
                          <a:srgbClr val="000000"/>
                        </a:buClr>
                        <a:buSzPts val="1400"/>
                        <a:buFont typeface="+mj-lt"/>
                        <a:buAutoNum type="arabicParenBoth"/>
                      </a:pPr>
                      <a:r>
                        <a:rPr lang="zh-CN" sz="1400" u="none" strike="noStrike" kern="100" dirty="0">
                          <a:effectLst/>
                          <a:uFill>
                            <a:solidFill>
                              <a:srgbClr val="000000"/>
                            </a:solidFill>
                          </a:uFill>
                        </a:rPr>
                        <a:t>系统显示新生成的借书记录；</a:t>
                      </a:r>
                      <a:endParaRPr lang="zh-CN" sz="1100" u="none" strike="noStrike" kern="100" dirty="0">
                        <a:effectLst/>
                        <a:uFill>
                          <a:solidFill>
                            <a:srgbClr val="000000"/>
                          </a:solidFill>
                        </a:uFill>
                      </a:endParaRPr>
                    </a:p>
                    <a:p>
                      <a:pPr marL="1600200" lvl="3" indent="-228600" algn="l" fontAlgn="base">
                        <a:lnSpc>
                          <a:spcPct val="107000"/>
                        </a:lnSpc>
                        <a:spcAft>
                          <a:spcPts val="170"/>
                        </a:spcAft>
                        <a:buClr>
                          <a:srgbClr val="000000"/>
                        </a:buClr>
                        <a:buSzPts val="1400"/>
                        <a:buFont typeface="+mj-lt"/>
                        <a:buAutoNum type="arabicParenBoth"/>
                      </a:pPr>
                      <a:r>
                        <a:rPr lang="zh-CN" sz="1400" u="none" strike="noStrike" kern="100" dirty="0">
                          <a:effectLst/>
                          <a:uFill>
                            <a:solidFill>
                              <a:srgbClr val="000000"/>
                            </a:solidFill>
                          </a:uFill>
                        </a:rPr>
                        <a:t>图书管理员确认后，系统增加一个新的借书记录</a:t>
                      </a:r>
                      <a:endParaRPr lang="zh-CN" sz="1100" u="none" strike="noStrike" kern="100" dirty="0">
                        <a:effectLst/>
                        <a:uFill>
                          <a:solidFill>
                            <a:srgbClr val="000000"/>
                          </a:solidFill>
                        </a:uFill>
                      </a:endParaRPr>
                    </a:p>
                    <a:p>
                      <a:pPr marL="457200" lvl="1" indent="0" algn="l" fontAlgn="base">
                        <a:lnSpc>
                          <a:spcPct val="107000"/>
                        </a:lnSpc>
                        <a:spcAft>
                          <a:spcPts val="365"/>
                        </a:spcAft>
                        <a:buClr>
                          <a:srgbClr val="000000"/>
                        </a:buClr>
                        <a:buSzPts val="1400"/>
                        <a:buFont typeface="+mj-lt"/>
                        <a:buNone/>
                      </a:pPr>
                      <a:r>
                        <a:rPr lang="en-US" altLang="zh-CN" sz="1400" u="none" strike="noStrike" kern="100" dirty="0" smtClean="0">
                          <a:effectLst/>
                          <a:uFill>
                            <a:solidFill>
                              <a:srgbClr val="000000"/>
                            </a:solidFill>
                          </a:uFill>
                        </a:rPr>
                        <a:t>2.2 </a:t>
                      </a:r>
                      <a:r>
                        <a:rPr lang="zh-CN" sz="1400" u="none" strike="noStrike" kern="100" dirty="0" smtClean="0">
                          <a:effectLst/>
                          <a:uFill>
                            <a:solidFill>
                              <a:srgbClr val="000000"/>
                            </a:solidFill>
                          </a:uFill>
                        </a:rPr>
                        <a:t>备选</a:t>
                      </a:r>
                      <a:r>
                        <a:rPr lang="zh-CN" sz="1400" u="none" strike="noStrike" kern="100" dirty="0">
                          <a:effectLst/>
                          <a:uFill>
                            <a:solidFill>
                              <a:srgbClr val="000000"/>
                            </a:solidFill>
                          </a:uFill>
                        </a:rPr>
                        <a:t>流程</a:t>
                      </a:r>
                      <a:endParaRPr lang="zh-CN" sz="1100" u="none" strike="noStrike" kern="100" dirty="0">
                        <a:effectLst/>
                        <a:uFill>
                          <a:solidFill>
                            <a:srgbClr val="000000"/>
                          </a:solidFill>
                        </a:uFill>
                      </a:endParaRPr>
                    </a:p>
                    <a:p>
                      <a:pPr marL="1143000" lvl="2" indent="-228600" algn="l" fontAlgn="base">
                        <a:lnSpc>
                          <a:spcPct val="107000"/>
                        </a:lnSpc>
                        <a:spcAft>
                          <a:spcPts val="360"/>
                        </a:spcAft>
                        <a:buClr>
                          <a:srgbClr val="000000"/>
                        </a:buClr>
                        <a:buSzPts val="1400"/>
                        <a:buFont typeface="+mj-lt"/>
                        <a:buAutoNum type="arabicParenBoth"/>
                      </a:pPr>
                      <a:r>
                        <a:rPr lang="zh-CN" sz="1400" u="none" strike="noStrike" kern="100" dirty="0">
                          <a:effectLst/>
                          <a:uFill>
                            <a:solidFill>
                              <a:srgbClr val="000000"/>
                            </a:solidFill>
                          </a:uFill>
                        </a:rPr>
                        <a:t>读者没有注册</a:t>
                      </a:r>
                      <a:endParaRPr lang="zh-CN" sz="1100" u="none" strike="noStrike" kern="100" dirty="0">
                        <a:effectLst/>
                        <a:uFill>
                          <a:solidFill>
                            <a:srgbClr val="000000"/>
                          </a:solidFill>
                        </a:uFill>
                      </a:endParaRPr>
                    </a:p>
                    <a:p>
                      <a:pPr marL="457200" algn="l">
                        <a:lnSpc>
                          <a:spcPct val="107000"/>
                        </a:lnSpc>
                        <a:spcAft>
                          <a:spcPts val="230"/>
                        </a:spcAft>
                      </a:pPr>
                      <a:r>
                        <a:rPr lang="zh-CN" sz="1400" kern="100" dirty="0">
                          <a:effectLst/>
                        </a:rPr>
                        <a:t>在主流程中，如果系统没有读者的注册信息，系统将显示错误信息，用例结束；</a:t>
                      </a:r>
                      <a:endParaRPr lang="zh-CN" sz="1100" kern="100" dirty="0">
                        <a:effectLst/>
                      </a:endParaRPr>
                    </a:p>
                    <a:p>
                      <a:pPr marL="1143000" lvl="2" indent="-228600" algn="l" fontAlgn="base">
                        <a:lnSpc>
                          <a:spcPct val="107000"/>
                        </a:lnSpc>
                        <a:spcAft>
                          <a:spcPts val="365"/>
                        </a:spcAft>
                        <a:buClr>
                          <a:srgbClr val="000000"/>
                        </a:buClr>
                        <a:buSzPts val="1400"/>
                        <a:buFont typeface="+mj-lt"/>
                        <a:buAutoNum type="arabicParenBoth"/>
                      </a:pPr>
                      <a:r>
                        <a:rPr lang="zh-CN" sz="1400" u="none" strike="noStrike" kern="100" dirty="0">
                          <a:effectLst/>
                          <a:uFill>
                            <a:solidFill>
                              <a:srgbClr val="000000"/>
                            </a:solidFill>
                          </a:uFill>
                        </a:rPr>
                        <a:t>所借图书不存在</a:t>
                      </a:r>
                      <a:endParaRPr lang="zh-CN" sz="1100" u="none" strike="noStrike" kern="100" dirty="0">
                        <a:effectLst/>
                        <a:uFill>
                          <a:solidFill>
                            <a:srgbClr val="000000"/>
                          </a:solidFill>
                        </a:uFill>
                      </a:endParaRPr>
                    </a:p>
                    <a:p>
                      <a:pPr algn="r">
                        <a:lnSpc>
                          <a:spcPct val="107000"/>
                        </a:lnSpc>
                        <a:spcAft>
                          <a:spcPts val="210"/>
                        </a:spcAft>
                      </a:pPr>
                      <a:r>
                        <a:rPr lang="zh-CN" sz="1400" kern="100" dirty="0">
                          <a:effectLst/>
                        </a:rPr>
                        <a:t>在主流程中，如果所借图书已被借出或者系统中无该图书，系统将显示错误信息，用例结束。</a:t>
                      </a:r>
                      <a:endParaRPr lang="zh-CN" sz="1100" kern="100" dirty="0">
                        <a:effectLst/>
                      </a:endParaRPr>
                    </a:p>
                    <a:p>
                      <a:pPr marL="0" lvl="0" indent="0" algn="l" fontAlgn="base">
                        <a:lnSpc>
                          <a:spcPct val="107000"/>
                        </a:lnSpc>
                        <a:spcAft>
                          <a:spcPts val="390"/>
                        </a:spcAft>
                        <a:buClr>
                          <a:srgbClr val="000000"/>
                        </a:buClr>
                        <a:buSzPts val="1400"/>
                        <a:buFont typeface="+mj-lt"/>
                        <a:buNone/>
                      </a:pPr>
                      <a:r>
                        <a:rPr lang="en-US" altLang="zh-CN" sz="1400" u="none" strike="noStrike" kern="100" dirty="0" smtClean="0">
                          <a:effectLst/>
                          <a:uFill>
                            <a:solidFill>
                              <a:srgbClr val="000000"/>
                            </a:solidFill>
                          </a:uFill>
                        </a:rPr>
                        <a:t>3.  </a:t>
                      </a:r>
                      <a:r>
                        <a:rPr lang="zh-CN" sz="1400" u="none" strike="noStrike" kern="100" dirty="0" smtClean="0">
                          <a:effectLst/>
                          <a:uFill>
                            <a:solidFill>
                              <a:srgbClr val="000000"/>
                            </a:solidFill>
                          </a:uFill>
                        </a:rPr>
                        <a:t>前提</a:t>
                      </a:r>
                      <a:r>
                        <a:rPr lang="zh-CN" sz="1400" u="none" strike="noStrike" kern="100" dirty="0">
                          <a:effectLst/>
                          <a:uFill>
                            <a:solidFill>
                              <a:srgbClr val="000000"/>
                            </a:solidFill>
                          </a:uFill>
                        </a:rPr>
                        <a:t>条件：用例开始前，图书管理员必须在系统登录成功</a:t>
                      </a:r>
                      <a:r>
                        <a:rPr lang="zh-CN" sz="1400" u="none" strike="noStrike" kern="100" dirty="0" smtClean="0">
                          <a:effectLst/>
                          <a:uFill>
                            <a:solidFill>
                              <a:srgbClr val="000000"/>
                            </a:solidFill>
                          </a:uFill>
                        </a:rPr>
                        <a:t>；</a:t>
                      </a:r>
                      <a:endParaRPr lang="en-US" altLang="zh-CN" sz="1400" u="none" strike="noStrike" kern="100" dirty="0" smtClean="0">
                        <a:effectLst/>
                        <a:uFill>
                          <a:solidFill>
                            <a:srgbClr val="000000"/>
                          </a:solidFill>
                        </a:uFill>
                      </a:endParaRPr>
                    </a:p>
                    <a:p>
                      <a:pPr marL="0" marR="0" lvl="0" indent="0" algn="l" defTabSz="914400" rtl="0" eaLnBrk="1" fontAlgn="base" latinLnBrk="0" hangingPunct="1">
                        <a:lnSpc>
                          <a:spcPct val="107000"/>
                        </a:lnSpc>
                        <a:spcBef>
                          <a:spcPts val="0"/>
                        </a:spcBef>
                        <a:spcAft>
                          <a:spcPts val="390"/>
                        </a:spcAft>
                        <a:buClr>
                          <a:srgbClr val="000000"/>
                        </a:buClr>
                        <a:buSzPts val="1400"/>
                        <a:buFont typeface="+mj-lt"/>
                        <a:buNone/>
                        <a:tabLst/>
                        <a:defRPr/>
                      </a:pPr>
                      <a:r>
                        <a:rPr kumimoji="0" lang="en-US" altLang="zh-CN" sz="1400" b="0" i="0" u="none" strike="noStrike" cap="none" normalizeH="0" baseline="0" dirty="0" smtClean="0">
                          <a:ln>
                            <a:noFill/>
                          </a:ln>
                          <a:solidFill>
                            <a:srgbClr val="000000"/>
                          </a:solidFill>
                          <a:effectLst/>
                          <a:latin typeface="Arial" panose="020B0604020202020204" pitchFamily="34" charset="0"/>
                          <a:cs typeface="宋体" panose="02010600030101010101" pitchFamily="2" charset="-122"/>
                        </a:rPr>
                        <a:t>4.  </a:t>
                      </a:r>
                      <a:r>
                        <a:rPr kumimoji="0" lang="zh-CN" altLang="en-US" sz="1400" b="0" i="0" u="none" strike="noStrike" cap="none" normalizeH="0" baseline="0" dirty="0" smtClean="0">
                          <a:ln>
                            <a:noFill/>
                          </a:ln>
                          <a:solidFill>
                            <a:srgbClr val="000000"/>
                          </a:solidFill>
                          <a:effectLst/>
                          <a:latin typeface="Arial" panose="020B0604020202020204" pitchFamily="34" charset="0"/>
                          <a:cs typeface="宋体" panose="02010600030101010101" pitchFamily="2" charset="-122"/>
                        </a:rPr>
                        <a:t>后置条件：如果用例执行成功，该读者的借书记录被更新，否则，系统状态不变。</a:t>
                      </a:r>
                      <a:r>
                        <a:rPr kumimoji="0" lang="zh-CN" altLang="en-US" sz="1400" b="0" i="0" u="none" strike="noStrike" cap="none" normalizeH="0" baseline="0" dirty="0" smtClean="0">
                          <a:ln>
                            <a:noFill/>
                          </a:ln>
                          <a:solidFill>
                            <a:schemeClr val="tx1"/>
                          </a:solidFill>
                          <a:effectLst/>
                          <a:latin typeface="Arial" panose="020B0604020202020204" pitchFamily="34" charset="0"/>
                        </a:rPr>
                        <a:t> </a:t>
                      </a:r>
                    </a:p>
                    <a:p>
                      <a:pPr marL="0" lvl="0" indent="0" algn="l" fontAlgn="base">
                        <a:lnSpc>
                          <a:spcPct val="107000"/>
                        </a:lnSpc>
                        <a:spcAft>
                          <a:spcPts val="390"/>
                        </a:spcAft>
                        <a:buClr>
                          <a:srgbClr val="000000"/>
                        </a:buClr>
                        <a:buSzPts val="1400"/>
                        <a:buFont typeface="+mj-lt"/>
                        <a:buNone/>
                      </a:pPr>
                      <a:endParaRPr lang="zh-CN" sz="1100"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tc>
                <a:extLst>
                  <a:ext uri="{0D108BD9-81ED-4DB2-BD59-A6C34878D82A}">
                    <a16:rowId xmlns:a16="http://schemas.microsoft.com/office/drawing/2014/main" val="776027044"/>
                  </a:ext>
                </a:extLst>
              </a:tr>
            </a:tbl>
          </a:graphicData>
        </a:graphic>
      </p:graphicFrame>
    </p:spTree>
    <p:extLst>
      <p:ext uri="{BB962C8B-B14F-4D97-AF65-F5344CB8AC3E}">
        <p14:creationId xmlns:p14="http://schemas.microsoft.com/office/powerpoint/2010/main" val="33744198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5</a:t>
            </a:r>
            <a:r>
              <a:rPr lang="zh-CN" altLang="zh-CN" dirty="0"/>
              <a:t>：细化用例</a:t>
            </a:r>
            <a:r>
              <a:rPr lang="zh-CN" altLang="zh-CN" dirty="0" smtClean="0"/>
              <a:t>模型</a:t>
            </a:r>
            <a:endParaRPr lang="zh-CN" altLang="en-US" dirty="0"/>
          </a:p>
        </p:txBody>
      </p:sp>
      <p:sp>
        <p:nvSpPr>
          <p:cNvPr id="3" name="内容占位符 2"/>
          <p:cNvSpPr>
            <a:spLocks noGrp="1"/>
          </p:cNvSpPr>
          <p:nvPr>
            <p:ph idx="1"/>
          </p:nvPr>
        </p:nvSpPr>
        <p:spPr/>
        <p:txBody>
          <a:bodyPr/>
          <a:lstStyle/>
          <a:p>
            <a:r>
              <a:rPr lang="zh-CN" altLang="zh-CN" dirty="0"/>
              <a:t>在一般的用例图中，只需表述参与者和用例之间的通讯关联。</a:t>
            </a:r>
          </a:p>
          <a:p>
            <a:r>
              <a:rPr lang="zh-CN" altLang="zh-CN" dirty="0"/>
              <a:t>除此之外，还可以描述：</a:t>
            </a:r>
          </a:p>
          <a:p>
            <a:pPr lvl="1"/>
            <a:r>
              <a:rPr lang="zh-CN" altLang="zh-CN" dirty="0"/>
              <a:t>参与者与参与者之间的泛化</a:t>
            </a:r>
          </a:p>
          <a:p>
            <a:pPr lvl="1"/>
            <a:r>
              <a:rPr lang="zh-CN" altLang="zh-CN" dirty="0"/>
              <a:t>用例和用例之间的包含</a:t>
            </a:r>
          </a:p>
          <a:p>
            <a:pPr lvl="1"/>
            <a:r>
              <a:rPr lang="zh-CN" altLang="zh-CN" dirty="0"/>
              <a:t>用例和用例之间的扩展</a:t>
            </a:r>
          </a:p>
          <a:p>
            <a:pPr lvl="1"/>
            <a:r>
              <a:rPr lang="zh-CN" altLang="zh-CN" dirty="0"/>
              <a:t>用例和用例之间的泛化</a:t>
            </a:r>
          </a:p>
          <a:p>
            <a:r>
              <a:rPr lang="zh-CN" altLang="zh-CN" dirty="0"/>
              <a:t>利用这些关系来调整已有的用例模型，把一些公共的信息抽取出来</a:t>
            </a:r>
            <a:r>
              <a:rPr lang="zh-CN" altLang="zh-CN" dirty="0" smtClean="0"/>
              <a:t>复</a:t>
            </a:r>
            <a:r>
              <a:rPr lang="zh-CN" altLang="zh-CN" dirty="0"/>
              <a:t>用，使得用例模型更易于维护。</a:t>
            </a:r>
          </a:p>
          <a:p>
            <a:endParaRPr lang="zh-CN" altLang="zh-CN" dirty="0"/>
          </a:p>
          <a:p>
            <a:endParaRPr lang="zh-CN" altLang="en-US" dirty="0"/>
          </a:p>
        </p:txBody>
      </p:sp>
    </p:spTree>
    <p:extLst>
      <p:ext uri="{BB962C8B-B14F-4D97-AF65-F5344CB8AC3E}">
        <p14:creationId xmlns:p14="http://schemas.microsoft.com/office/powerpoint/2010/main" val="39413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参与者之间可以有</a:t>
            </a:r>
            <a:r>
              <a:rPr lang="zh-CN" altLang="zh-CN" dirty="0" smtClean="0"/>
              <a:t>泛化</a:t>
            </a:r>
            <a:r>
              <a:rPr lang="zh-CN" altLang="en-US" dirty="0" smtClean="0"/>
              <a:t>关系</a:t>
            </a:r>
            <a:endParaRPr lang="zh-CN" altLang="en-US" dirty="0"/>
          </a:p>
        </p:txBody>
      </p:sp>
      <p:sp>
        <p:nvSpPr>
          <p:cNvPr id="3" name="内容占位符 2"/>
          <p:cNvSpPr>
            <a:spLocks noGrp="1"/>
          </p:cNvSpPr>
          <p:nvPr>
            <p:ph idx="1"/>
          </p:nvPr>
        </p:nvSpPr>
        <p:spPr/>
        <p:txBody>
          <a:bodyPr/>
          <a:lstStyle/>
          <a:p>
            <a:endParaRPr lang="zh-CN" altLang="en-US" dirty="0"/>
          </a:p>
        </p:txBody>
      </p:sp>
      <p:grpSp>
        <p:nvGrpSpPr>
          <p:cNvPr id="7" name="Group 14189"/>
          <p:cNvGrpSpPr/>
          <p:nvPr/>
        </p:nvGrpSpPr>
        <p:grpSpPr>
          <a:xfrm>
            <a:off x="1744662" y="528954"/>
            <a:ext cx="8702675" cy="5800091"/>
            <a:chOff x="238506" y="0"/>
            <a:chExt cx="8703254" cy="5800346"/>
          </a:xfrm>
        </p:grpSpPr>
        <p:sp>
          <p:nvSpPr>
            <p:cNvPr id="8" name="Shape 1740"/>
            <p:cNvSpPr/>
            <p:nvPr/>
          </p:nvSpPr>
          <p:spPr>
            <a:xfrm>
              <a:off x="243078" y="2195322"/>
              <a:ext cx="3086101" cy="3600450"/>
            </a:xfrm>
            <a:custGeom>
              <a:avLst/>
              <a:gdLst/>
              <a:ahLst/>
              <a:cxnLst/>
              <a:rect l="0" t="0" r="0" b="0"/>
              <a:pathLst>
                <a:path w="3086101" h="3600450">
                  <a:moveTo>
                    <a:pt x="0" y="0"/>
                  </a:moveTo>
                  <a:lnTo>
                    <a:pt x="3086101" y="0"/>
                  </a:lnTo>
                  <a:lnTo>
                    <a:pt x="3086100" y="3600450"/>
                  </a:lnTo>
                  <a:lnTo>
                    <a:pt x="0" y="3600450"/>
                  </a:lnTo>
                  <a:lnTo>
                    <a:pt x="0" y="0"/>
                  </a:lnTo>
                  <a:close/>
                </a:path>
              </a:pathLst>
            </a:custGeom>
            <a:ln w="0" cap="flat">
              <a:miter lim="100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9" name="Shape 1741"/>
            <p:cNvSpPr/>
            <p:nvPr/>
          </p:nvSpPr>
          <p:spPr>
            <a:xfrm>
              <a:off x="642366" y="2564130"/>
              <a:ext cx="220980" cy="179070"/>
            </a:xfrm>
            <a:custGeom>
              <a:avLst/>
              <a:gdLst/>
              <a:ahLst/>
              <a:cxnLst/>
              <a:rect l="0" t="0" r="0" b="0"/>
              <a:pathLst>
                <a:path w="220980" h="179070">
                  <a:moveTo>
                    <a:pt x="110490" y="0"/>
                  </a:moveTo>
                  <a:cubicBezTo>
                    <a:pt x="49530" y="0"/>
                    <a:pt x="0" y="40386"/>
                    <a:pt x="0" y="89154"/>
                  </a:cubicBezTo>
                  <a:cubicBezTo>
                    <a:pt x="0" y="138684"/>
                    <a:pt x="49530" y="179070"/>
                    <a:pt x="110490" y="179070"/>
                  </a:cubicBezTo>
                  <a:cubicBezTo>
                    <a:pt x="171450" y="179070"/>
                    <a:pt x="220980" y="138684"/>
                    <a:pt x="220980" y="89154"/>
                  </a:cubicBezTo>
                  <a:cubicBezTo>
                    <a:pt x="220980" y="40386"/>
                    <a:pt x="171450" y="0"/>
                    <a:pt x="1104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 name="Shape 1742"/>
            <p:cNvSpPr/>
            <p:nvPr/>
          </p:nvSpPr>
          <p:spPr>
            <a:xfrm>
              <a:off x="531876" y="2877312"/>
              <a:ext cx="441198" cy="0"/>
            </a:xfrm>
            <a:custGeom>
              <a:avLst/>
              <a:gdLst/>
              <a:ahLst/>
              <a:cxnLst/>
              <a:rect l="0" t="0" r="0" b="0"/>
              <a:pathLst>
                <a:path w="441198">
                  <a:moveTo>
                    <a:pt x="0" y="0"/>
                  </a:moveTo>
                  <a:lnTo>
                    <a:pt x="441198"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1" name="Shape 1743"/>
            <p:cNvSpPr/>
            <p:nvPr/>
          </p:nvSpPr>
          <p:spPr>
            <a:xfrm>
              <a:off x="476250" y="2743200"/>
              <a:ext cx="277368" cy="447294"/>
            </a:xfrm>
            <a:custGeom>
              <a:avLst/>
              <a:gdLst/>
              <a:ahLst/>
              <a:cxnLst/>
              <a:rect l="0" t="0" r="0" b="0"/>
              <a:pathLst>
                <a:path w="277368" h="447294">
                  <a:moveTo>
                    <a:pt x="277368" y="0"/>
                  </a:moveTo>
                  <a:lnTo>
                    <a:pt x="277368" y="268986"/>
                  </a:lnTo>
                  <a:lnTo>
                    <a:pt x="0" y="44729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2" name="Shape 1744"/>
            <p:cNvSpPr/>
            <p:nvPr/>
          </p:nvSpPr>
          <p:spPr>
            <a:xfrm>
              <a:off x="753618" y="3012186"/>
              <a:ext cx="275082" cy="178308"/>
            </a:xfrm>
            <a:custGeom>
              <a:avLst/>
              <a:gdLst/>
              <a:ahLst/>
              <a:cxnLst/>
              <a:rect l="0" t="0" r="0" b="0"/>
              <a:pathLst>
                <a:path w="275082" h="178308">
                  <a:moveTo>
                    <a:pt x="0" y="0"/>
                  </a:moveTo>
                  <a:lnTo>
                    <a:pt x="275082"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3" name="Rectangle 1745"/>
            <p:cNvSpPr/>
            <p:nvPr/>
          </p:nvSpPr>
          <p:spPr>
            <a:xfrm>
              <a:off x="412237" y="3228653"/>
              <a:ext cx="905246"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普通用户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Shape 1746"/>
            <p:cNvSpPr/>
            <p:nvPr/>
          </p:nvSpPr>
          <p:spPr>
            <a:xfrm>
              <a:off x="2052828" y="2383536"/>
              <a:ext cx="1072134" cy="482346"/>
            </a:xfrm>
            <a:custGeom>
              <a:avLst/>
              <a:gdLst/>
              <a:ahLst/>
              <a:cxnLst/>
              <a:rect l="0" t="0" r="0" b="0"/>
              <a:pathLst>
                <a:path w="1072134" h="482346">
                  <a:moveTo>
                    <a:pt x="535686" y="0"/>
                  </a:moveTo>
                  <a:cubicBezTo>
                    <a:pt x="832104" y="0"/>
                    <a:pt x="1072134" y="108204"/>
                    <a:pt x="1072134" y="240792"/>
                  </a:cubicBezTo>
                  <a:cubicBezTo>
                    <a:pt x="1072134" y="374142"/>
                    <a:pt x="832104" y="482346"/>
                    <a:pt x="535686" y="482346"/>
                  </a:cubicBezTo>
                  <a:cubicBezTo>
                    <a:pt x="240030" y="482346"/>
                    <a:pt x="0" y="374142"/>
                    <a:pt x="0" y="240792"/>
                  </a:cubicBezTo>
                  <a:cubicBezTo>
                    <a:pt x="0" y="108204"/>
                    <a:pt x="240030" y="0"/>
                    <a:pt x="53568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15" name="Shape 1747"/>
            <p:cNvSpPr/>
            <p:nvPr/>
          </p:nvSpPr>
          <p:spPr>
            <a:xfrm>
              <a:off x="2052828" y="2383536"/>
              <a:ext cx="1072134" cy="482346"/>
            </a:xfrm>
            <a:custGeom>
              <a:avLst/>
              <a:gdLst/>
              <a:ahLst/>
              <a:cxnLst/>
              <a:rect l="0" t="0" r="0" b="0"/>
              <a:pathLst>
                <a:path w="1072134" h="482346">
                  <a:moveTo>
                    <a:pt x="535686" y="0"/>
                  </a:moveTo>
                  <a:cubicBezTo>
                    <a:pt x="240030" y="0"/>
                    <a:pt x="0" y="108204"/>
                    <a:pt x="0" y="240792"/>
                  </a:cubicBezTo>
                  <a:cubicBezTo>
                    <a:pt x="0" y="374142"/>
                    <a:pt x="240030" y="482346"/>
                    <a:pt x="535686" y="482346"/>
                  </a:cubicBezTo>
                  <a:cubicBezTo>
                    <a:pt x="832104" y="482346"/>
                    <a:pt x="1072134" y="374142"/>
                    <a:pt x="1072134" y="240792"/>
                  </a:cubicBezTo>
                  <a:cubicBezTo>
                    <a:pt x="1072134" y="108204"/>
                    <a:pt x="832104" y="0"/>
                    <a:pt x="53568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6" name="Rectangle 1748"/>
            <p:cNvSpPr/>
            <p:nvPr/>
          </p:nvSpPr>
          <p:spPr>
            <a:xfrm>
              <a:off x="2250180" y="2965763"/>
              <a:ext cx="906741"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常规操作</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Shape 1749"/>
            <p:cNvSpPr/>
            <p:nvPr/>
          </p:nvSpPr>
          <p:spPr>
            <a:xfrm>
              <a:off x="2052828" y="3667506"/>
              <a:ext cx="1072134" cy="482346"/>
            </a:xfrm>
            <a:custGeom>
              <a:avLst/>
              <a:gdLst/>
              <a:ahLst/>
              <a:cxnLst/>
              <a:rect l="0" t="0" r="0" b="0"/>
              <a:pathLst>
                <a:path w="1072134" h="482346">
                  <a:moveTo>
                    <a:pt x="535686" y="0"/>
                  </a:moveTo>
                  <a:cubicBezTo>
                    <a:pt x="832104" y="0"/>
                    <a:pt x="1072134" y="107442"/>
                    <a:pt x="1072134" y="240792"/>
                  </a:cubicBezTo>
                  <a:cubicBezTo>
                    <a:pt x="1072134" y="374142"/>
                    <a:pt x="832104" y="482346"/>
                    <a:pt x="535686" y="482346"/>
                  </a:cubicBezTo>
                  <a:cubicBezTo>
                    <a:pt x="240030" y="482346"/>
                    <a:pt x="0" y="374142"/>
                    <a:pt x="0" y="240792"/>
                  </a:cubicBezTo>
                  <a:cubicBezTo>
                    <a:pt x="0" y="107442"/>
                    <a:pt x="240030" y="0"/>
                    <a:pt x="53568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18" name="Shape 1750"/>
            <p:cNvSpPr/>
            <p:nvPr/>
          </p:nvSpPr>
          <p:spPr>
            <a:xfrm>
              <a:off x="2052828" y="3667506"/>
              <a:ext cx="1072134" cy="482346"/>
            </a:xfrm>
            <a:custGeom>
              <a:avLst/>
              <a:gdLst/>
              <a:ahLst/>
              <a:cxnLst/>
              <a:rect l="0" t="0" r="0" b="0"/>
              <a:pathLst>
                <a:path w="1072134" h="482346">
                  <a:moveTo>
                    <a:pt x="535686" y="0"/>
                  </a:moveTo>
                  <a:cubicBezTo>
                    <a:pt x="240030" y="0"/>
                    <a:pt x="0" y="107442"/>
                    <a:pt x="0" y="240792"/>
                  </a:cubicBezTo>
                  <a:cubicBezTo>
                    <a:pt x="0" y="374142"/>
                    <a:pt x="240030" y="482346"/>
                    <a:pt x="535686" y="482346"/>
                  </a:cubicBezTo>
                  <a:cubicBezTo>
                    <a:pt x="832104" y="482346"/>
                    <a:pt x="1072134" y="374142"/>
                    <a:pt x="1072134" y="240792"/>
                  </a:cubicBezTo>
                  <a:cubicBezTo>
                    <a:pt x="1072134" y="107442"/>
                    <a:pt x="832104" y="0"/>
                    <a:pt x="53568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9" name="Rectangle 1751"/>
            <p:cNvSpPr/>
            <p:nvPr/>
          </p:nvSpPr>
          <p:spPr>
            <a:xfrm>
              <a:off x="2250180" y="4249733"/>
              <a:ext cx="906741"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管理操作</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Shape 1752"/>
            <p:cNvSpPr/>
            <p:nvPr/>
          </p:nvSpPr>
          <p:spPr>
            <a:xfrm>
              <a:off x="2052828" y="4889754"/>
              <a:ext cx="1072134" cy="482346"/>
            </a:xfrm>
            <a:custGeom>
              <a:avLst/>
              <a:gdLst/>
              <a:ahLst/>
              <a:cxnLst/>
              <a:rect l="0" t="0" r="0" b="0"/>
              <a:pathLst>
                <a:path w="1072134" h="482346">
                  <a:moveTo>
                    <a:pt x="535686" y="0"/>
                  </a:moveTo>
                  <a:cubicBezTo>
                    <a:pt x="832104" y="0"/>
                    <a:pt x="1072134" y="107442"/>
                    <a:pt x="1072134" y="240792"/>
                  </a:cubicBezTo>
                  <a:cubicBezTo>
                    <a:pt x="1072134" y="374142"/>
                    <a:pt x="832104" y="482346"/>
                    <a:pt x="535686" y="482346"/>
                  </a:cubicBezTo>
                  <a:cubicBezTo>
                    <a:pt x="240030" y="482346"/>
                    <a:pt x="0" y="374142"/>
                    <a:pt x="0" y="240792"/>
                  </a:cubicBezTo>
                  <a:cubicBezTo>
                    <a:pt x="0" y="107442"/>
                    <a:pt x="240030" y="0"/>
                    <a:pt x="53568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1" name="Shape 1753"/>
            <p:cNvSpPr/>
            <p:nvPr/>
          </p:nvSpPr>
          <p:spPr>
            <a:xfrm>
              <a:off x="2052828" y="4889754"/>
              <a:ext cx="1072134" cy="482346"/>
            </a:xfrm>
            <a:custGeom>
              <a:avLst/>
              <a:gdLst/>
              <a:ahLst/>
              <a:cxnLst/>
              <a:rect l="0" t="0" r="0" b="0"/>
              <a:pathLst>
                <a:path w="1072134" h="482346">
                  <a:moveTo>
                    <a:pt x="535686" y="0"/>
                  </a:moveTo>
                  <a:cubicBezTo>
                    <a:pt x="240030" y="0"/>
                    <a:pt x="0" y="107442"/>
                    <a:pt x="0" y="240792"/>
                  </a:cubicBezTo>
                  <a:cubicBezTo>
                    <a:pt x="0" y="374142"/>
                    <a:pt x="240030" y="482346"/>
                    <a:pt x="535686" y="482346"/>
                  </a:cubicBezTo>
                  <a:cubicBezTo>
                    <a:pt x="832104" y="482346"/>
                    <a:pt x="1072134" y="374142"/>
                    <a:pt x="1072134" y="240792"/>
                  </a:cubicBezTo>
                  <a:cubicBezTo>
                    <a:pt x="1072134" y="107442"/>
                    <a:pt x="832104" y="0"/>
                    <a:pt x="53568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2" name="Rectangle 1754"/>
            <p:cNvSpPr/>
            <p:nvPr/>
          </p:nvSpPr>
          <p:spPr>
            <a:xfrm>
              <a:off x="2250180" y="5470455"/>
              <a:ext cx="906741"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配置操作</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Shape 1755"/>
            <p:cNvSpPr/>
            <p:nvPr/>
          </p:nvSpPr>
          <p:spPr>
            <a:xfrm>
              <a:off x="640842" y="4661154"/>
              <a:ext cx="220980" cy="179070"/>
            </a:xfrm>
            <a:custGeom>
              <a:avLst/>
              <a:gdLst/>
              <a:ahLst/>
              <a:cxnLst/>
              <a:rect l="0" t="0" r="0" b="0"/>
              <a:pathLst>
                <a:path w="220980" h="179070">
                  <a:moveTo>
                    <a:pt x="110490" y="0"/>
                  </a:moveTo>
                  <a:cubicBezTo>
                    <a:pt x="49530" y="0"/>
                    <a:pt x="0" y="40386"/>
                    <a:pt x="0" y="89154"/>
                  </a:cubicBezTo>
                  <a:cubicBezTo>
                    <a:pt x="0" y="138684"/>
                    <a:pt x="49530" y="179070"/>
                    <a:pt x="110490" y="179070"/>
                  </a:cubicBezTo>
                  <a:cubicBezTo>
                    <a:pt x="171450" y="179070"/>
                    <a:pt x="220980" y="138684"/>
                    <a:pt x="220980" y="89154"/>
                  </a:cubicBezTo>
                  <a:cubicBezTo>
                    <a:pt x="220980" y="40386"/>
                    <a:pt x="171450" y="0"/>
                    <a:pt x="1104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4" name="Shape 1756"/>
            <p:cNvSpPr/>
            <p:nvPr/>
          </p:nvSpPr>
          <p:spPr>
            <a:xfrm>
              <a:off x="531114" y="4974336"/>
              <a:ext cx="441198" cy="0"/>
            </a:xfrm>
            <a:custGeom>
              <a:avLst/>
              <a:gdLst/>
              <a:ahLst/>
              <a:cxnLst/>
              <a:rect l="0" t="0" r="0" b="0"/>
              <a:pathLst>
                <a:path w="441198">
                  <a:moveTo>
                    <a:pt x="0" y="0"/>
                  </a:moveTo>
                  <a:lnTo>
                    <a:pt x="441198"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5" name="Shape 1757"/>
            <p:cNvSpPr/>
            <p:nvPr/>
          </p:nvSpPr>
          <p:spPr>
            <a:xfrm>
              <a:off x="475488" y="4840224"/>
              <a:ext cx="276606" cy="447294"/>
            </a:xfrm>
            <a:custGeom>
              <a:avLst/>
              <a:gdLst/>
              <a:ahLst/>
              <a:cxnLst/>
              <a:rect l="0" t="0" r="0" b="0"/>
              <a:pathLst>
                <a:path w="276606" h="447294">
                  <a:moveTo>
                    <a:pt x="276606" y="0"/>
                  </a:moveTo>
                  <a:lnTo>
                    <a:pt x="276606" y="268986"/>
                  </a:lnTo>
                  <a:lnTo>
                    <a:pt x="0" y="44729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6" name="Shape 1758"/>
            <p:cNvSpPr/>
            <p:nvPr/>
          </p:nvSpPr>
          <p:spPr>
            <a:xfrm>
              <a:off x="752094" y="5109210"/>
              <a:ext cx="275844" cy="178308"/>
            </a:xfrm>
            <a:custGeom>
              <a:avLst/>
              <a:gdLst/>
              <a:ahLst/>
              <a:cxnLst/>
              <a:rect l="0" t="0" r="0" b="0"/>
              <a:pathLst>
                <a:path w="275844" h="178308">
                  <a:moveTo>
                    <a:pt x="0" y="0"/>
                  </a:moveTo>
                  <a:lnTo>
                    <a:pt x="275844"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7" name="Rectangle 1759"/>
            <p:cNvSpPr/>
            <p:nvPr/>
          </p:nvSpPr>
          <p:spPr>
            <a:xfrm>
              <a:off x="328416" y="5341678"/>
              <a:ext cx="1131326"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系统维护员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Shape 1760"/>
            <p:cNvSpPr/>
            <p:nvPr/>
          </p:nvSpPr>
          <p:spPr>
            <a:xfrm>
              <a:off x="640842" y="3642360"/>
              <a:ext cx="220980" cy="178308"/>
            </a:xfrm>
            <a:custGeom>
              <a:avLst/>
              <a:gdLst/>
              <a:ahLst/>
              <a:cxnLst/>
              <a:rect l="0" t="0" r="0" b="0"/>
              <a:pathLst>
                <a:path w="220980" h="178308">
                  <a:moveTo>
                    <a:pt x="110490" y="0"/>
                  </a:moveTo>
                  <a:cubicBezTo>
                    <a:pt x="49530" y="0"/>
                    <a:pt x="0" y="40386"/>
                    <a:pt x="0" y="89154"/>
                  </a:cubicBezTo>
                  <a:cubicBezTo>
                    <a:pt x="0" y="138684"/>
                    <a:pt x="49530" y="178308"/>
                    <a:pt x="110490" y="178308"/>
                  </a:cubicBezTo>
                  <a:cubicBezTo>
                    <a:pt x="171450" y="178308"/>
                    <a:pt x="220980" y="138684"/>
                    <a:pt x="220980" y="89154"/>
                  </a:cubicBezTo>
                  <a:cubicBezTo>
                    <a:pt x="220980" y="40386"/>
                    <a:pt x="171450" y="0"/>
                    <a:pt x="1104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9" name="Shape 1761"/>
            <p:cNvSpPr/>
            <p:nvPr/>
          </p:nvSpPr>
          <p:spPr>
            <a:xfrm>
              <a:off x="531114" y="3955542"/>
              <a:ext cx="441198" cy="0"/>
            </a:xfrm>
            <a:custGeom>
              <a:avLst/>
              <a:gdLst/>
              <a:ahLst/>
              <a:cxnLst/>
              <a:rect l="0" t="0" r="0" b="0"/>
              <a:pathLst>
                <a:path w="441198">
                  <a:moveTo>
                    <a:pt x="0" y="0"/>
                  </a:moveTo>
                  <a:lnTo>
                    <a:pt x="441198"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0" name="Shape 1762"/>
            <p:cNvSpPr/>
            <p:nvPr/>
          </p:nvSpPr>
          <p:spPr>
            <a:xfrm>
              <a:off x="475488" y="3820668"/>
              <a:ext cx="276606" cy="448056"/>
            </a:xfrm>
            <a:custGeom>
              <a:avLst/>
              <a:gdLst/>
              <a:ahLst/>
              <a:cxnLst/>
              <a:rect l="0" t="0" r="0" b="0"/>
              <a:pathLst>
                <a:path w="276606" h="448056">
                  <a:moveTo>
                    <a:pt x="276606" y="0"/>
                  </a:moveTo>
                  <a:lnTo>
                    <a:pt x="276606" y="269748"/>
                  </a:lnTo>
                  <a:lnTo>
                    <a:pt x="0" y="448056"/>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1" name="Shape 1763"/>
            <p:cNvSpPr/>
            <p:nvPr/>
          </p:nvSpPr>
          <p:spPr>
            <a:xfrm>
              <a:off x="752094" y="4090416"/>
              <a:ext cx="275844" cy="178308"/>
            </a:xfrm>
            <a:custGeom>
              <a:avLst/>
              <a:gdLst/>
              <a:ahLst/>
              <a:cxnLst/>
              <a:rect l="0" t="0" r="0" b="0"/>
              <a:pathLst>
                <a:path w="275844" h="178308">
                  <a:moveTo>
                    <a:pt x="0" y="0"/>
                  </a:moveTo>
                  <a:lnTo>
                    <a:pt x="275844"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Rectangle 1764"/>
            <p:cNvSpPr/>
            <p:nvPr/>
          </p:nvSpPr>
          <p:spPr>
            <a:xfrm>
              <a:off x="498342" y="4306883"/>
              <a:ext cx="679484"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1765"/>
            <p:cNvSpPr/>
            <p:nvPr/>
          </p:nvSpPr>
          <p:spPr>
            <a:xfrm>
              <a:off x="1128522" y="2705862"/>
              <a:ext cx="800862" cy="243078"/>
            </a:xfrm>
            <a:custGeom>
              <a:avLst/>
              <a:gdLst/>
              <a:ahLst/>
              <a:cxnLst/>
              <a:rect l="0" t="0" r="0" b="0"/>
              <a:pathLst>
                <a:path w="800862" h="243078">
                  <a:moveTo>
                    <a:pt x="697992" y="762"/>
                  </a:moveTo>
                  <a:lnTo>
                    <a:pt x="800862" y="26670"/>
                  </a:lnTo>
                  <a:lnTo>
                    <a:pt x="724662" y="99822"/>
                  </a:lnTo>
                  <a:cubicBezTo>
                    <a:pt x="722376" y="101346"/>
                    <a:pt x="719328" y="101346"/>
                    <a:pt x="717804" y="99822"/>
                  </a:cubicBezTo>
                  <a:cubicBezTo>
                    <a:pt x="715518" y="97536"/>
                    <a:pt x="715518" y="94488"/>
                    <a:pt x="717804" y="92964"/>
                  </a:cubicBezTo>
                  <a:lnTo>
                    <a:pt x="774230" y="38378"/>
                  </a:lnTo>
                  <a:lnTo>
                    <a:pt x="6858" y="242316"/>
                  </a:lnTo>
                  <a:cubicBezTo>
                    <a:pt x="3810" y="243078"/>
                    <a:pt x="1524" y="241554"/>
                    <a:pt x="762" y="239268"/>
                  </a:cubicBezTo>
                  <a:cubicBezTo>
                    <a:pt x="0" y="236982"/>
                    <a:pt x="1524" y="233934"/>
                    <a:pt x="4572" y="233172"/>
                  </a:cubicBezTo>
                  <a:lnTo>
                    <a:pt x="772465" y="29096"/>
                  </a:lnTo>
                  <a:lnTo>
                    <a:pt x="695706" y="9906"/>
                  </a:lnTo>
                  <a:cubicBezTo>
                    <a:pt x="692658" y="9144"/>
                    <a:pt x="691134" y="6096"/>
                    <a:pt x="691896" y="3810"/>
                  </a:cubicBezTo>
                  <a:cubicBezTo>
                    <a:pt x="692658" y="1524"/>
                    <a:pt x="694944" y="0"/>
                    <a:pt x="697992"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4" name="Shape 1766"/>
            <p:cNvSpPr/>
            <p:nvPr/>
          </p:nvSpPr>
          <p:spPr>
            <a:xfrm>
              <a:off x="1236726" y="3965448"/>
              <a:ext cx="693420" cy="105918"/>
            </a:xfrm>
            <a:custGeom>
              <a:avLst/>
              <a:gdLst/>
              <a:ahLst/>
              <a:cxnLst/>
              <a:rect l="0" t="0" r="0" b="0"/>
              <a:pathLst>
                <a:path w="693420" h="105918">
                  <a:moveTo>
                    <a:pt x="600456" y="1524"/>
                  </a:moveTo>
                  <a:lnTo>
                    <a:pt x="693420" y="52578"/>
                  </a:lnTo>
                  <a:lnTo>
                    <a:pt x="600456" y="104394"/>
                  </a:lnTo>
                  <a:cubicBezTo>
                    <a:pt x="598170" y="105918"/>
                    <a:pt x="595122" y="104394"/>
                    <a:pt x="594360" y="102108"/>
                  </a:cubicBezTo>
                  <a:cubicBezTo>
                    <a:pt x="592836" y="99822"/>
                    <a:pt x="593598" y="97536"/>
                    <a:pt x="595884" y="96012"/>
                  </a:cubicBezTo>
                  <a:lnTo>
                    <a:pt x="664710" y="57912"/>
                  </a:lnTo>
                  <a:lnTo>
                    <a:pt x="4572" y="57912"/>
                  </a:lnTo>
                  <a:cubicBezTo>
                    <a:pt x="2286" y="57912"/>
                    <a:pt x="0" y="55626"/>
                    <a:pt x="0" y="52578"/>
                  </a:cubicBezTo>
                  <a:cubicBezTo>
                    <a:pt x="0" y="50292"/>
                    <a:pt x="2286" y="48006"/>
                    <a:pt x="4572" y="48006"/>
                  </a:cubicBezTo>
                  <a:lnTo>
                    <a:pt x="664710" y="48006"/>
                  </a:lnTo>
                  <a:lnTo>
                    <a:pt x="595884" y="9906"/>
                  </a:lnTo>
                  <a:cubicBezTo>
                    <a:pt x="593598" y="8382"/>
                    <a:pt x="592836" y="5334"/>
                    <a:pt x="594360" y="3048"/>
                  </a:cubicBezTo>
                  <a:cubicBezTo>
                    <a:pt x="595122" y="762"/>
                    <a:pt x="598170" y="0"/>
                    <a:pt x="600456"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5" name="Shape 1767"/>
            <p:cNvSpPr/>
            <p:nvPr/>
          </p:nvSpPr>
          <p:spPr>
            <a:xfrm>
              <a:off x="1183386" y="2898648"/>
              <a:ext cx="803148" cy="963930"/>
            </a:xfrm>
            <a:custGeom>
              <a:avLst/>
              <a:gdLst/>
              <a:ahLst/>
              <a:cxnLst/>
              <a:rect l="0" t="0" r="0" b="0"/>
              <a:pathLst>
                <a:path w="803148" h="963930">
                  <a:moveTo>
                    <a:pt x="803148" y="0"/>
                  </a:moveTo>
                  <a:lnTo>
                    <a:pt x="783336" y="104394"/>
                  </a:lnTo>
                  <a:cubicBezTo>
                    <a:pt x="782574" y="106680"/>
                    <a:pt x="780288" y="108204"/>
                    <a:pt x="778002" y="108204"/>
                  </a:cubicBezTo>
                  <a:cubicBezTo>
                    <a:pt x="774954" y="107442"/>
                    <a:pt x="773430" y="105156"/>
                    <a:pt x="774192" y="102108"/>
                  </a:cubicBezTo>
                  <a:lnTo>
                    <a:pt x="789245" y="23706"/>
                  </a:lnTo>
                  <a:lnTo>
                    <a:pt x="8382" y="961644"/>
                  </a:lnTo>
                  <a:cubicBezTo>
                    <a:pt x="6858" y="963930"/>
                    <a:pt x="3810" y="963930"/>
                    <a:pt x="2286" y="962406"/>
                  </a:cubicBezTo>
                  <a:cubicBezTo>
                    <a:pt x="0" y="960882"/>
                    <a:pt x="0" y="957834"/>
                    <a:pt x="1524" y="955548"/>
                  </a:cubicBezTo>
                  <a:lnTo>
                    <a:pt x="781357" y="18848"/>
                  </a:lnTo>
                  <a:lnTo>
                    <a:pt x="707898" y="47244"/>
                  </a:lnTo>
                  <a:cubicBezTo>
                    <a:pt x="705612" y="48006"/>
                    <a:pt x="702564" y="47244"/>
                    <a:pt x="701802" y="44196"/>
                  </a:cubicBezTo>
                  <a:cubicBezTo>
                    <a:pt x="701040" y="41910"/>
                    <a:pt x="701802" y="39624"/>
                    <a:pt x="704088" y="38100"/>
                  </a:cubicBezTo>
                  <a:lnTo>
                    <a:pt x="80314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6" name="Shape 1768"/>
            <p:cNvSpPr/>
            <p:nvPr/>
          </p:nvSpPr>
          <p:spPr>
            <a:xfrm>
              <a:off x="1183386" y="5092446"/>
              <a:ext cx="800100" cy="105156"/>
            </a:xfrm>
            <a:custGeom>
              <a:avLst/>
              <a:gdLst/>
              <a:ahLst/>
              <a:cxnLst/>
              <a:rect l="0" t="0" r="0" b="0"/>
              <a:pathLst>
                <a:path w="800100" h="105156">
                  <a:moveTo>
                    <a:pt x="707136" y="762"/>
                  </a:moveTo>
                  <a:lnTo>
                    <a:pt x="800100" y="52578"/>
                  </a:lnTo>
                  <a:lnTo>
                    <a:pt x="707136" y="103632"/>
                  </a:lnTo>
                  <a:cubicBezTo>
                    <a:pt x="704850" y="105156"/>
                    <a:pt x="701802" y="104394"/>
                    <a:pt x="701040" y="102108"/>
                  </a:cubicBezTo>
                  <a:cubicBezTo>
                    <a:pt x="699516" y="99822"/>
                    <a:pt x="700278" y="96774"/>
                    <a:pt x="702564" y="95250"/>
                  </a:cubicBezTo>
                  <a:lnTo>
                    <a:pt x="771390" y="57150"/>
                  </a:lnTo>
                  <a:lnTo>
                    <a:pt x="5334" y="57150"/>
                  </a:lnTo>
                  <a:cubicBezTo>
                    <a:pt x="2286" y="57150"/>
                    <a:pt x="0" y="54864"/>
                    <a:pt x="0" y="52578"/>
                  </a:cubicBezTo>
                  <a:cubicBezTo>
                    <a:pt x="0" y="49530"/>
                    <a:pt x="2286" y="48006"/>
                    <a:pt x="5334" y="48006"/>
                  </a:cubicBezTo>
                  <a:lnTo>
                    <a:pt x="772766" y="48006"/>
                  </a:lnTo>
                  <a:lnTo>
                    <a:pt x="702564" y="9144"/>
                  </a:lnTo>
                  <a:cubicBezTo>
                    <a:pt x="700278" y="7620"/>
                    <a:pt x="699516" y="5334"/>
                    <a:pt x="701040" y="3048"/>
                  </a:cubicBezTo>
                  <a:cubicBezTo>
                    <a:pt x="701802" y="762"/>
                    <a:pt x="704850" y="0"/>
                    <a:pt x="707136"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7" name="Shape 1769"/>
            <p:cNvSpPr/>
            <p:nvPr/>
          </p:nvSpPr>
          <p:spPr>
            <a:xfrm>
              <a:off x="1130046" y="3061716"/>
              <a:ext cx="921258" cy="1981200"/>
            </a:xfrm>
            <a:custGeom>
              <a:avLst/>
              <a:gdLst/>
              <a:ahLst/>
              <a:cxnLst/>
              <a:rect l="0" t="0" r="0" b="0"/>
              <a:pathLst>
                <a:path w="921258" h="1981200">
                  <a:moveTo>
                    <a:pt x="912876" y="0"/>
                  </a:moveTo>
                  <a:lnTo>
                    <a:pt x="921258" y="105918"/>
                  </a:lnTo>
                  <a:cubicBezTo>
                    <a:pt x="921258" y="108204"/>
                    <a:pt x="918972" y="110490"/>
                    <a:pt x="916686" y="111252"/>
                  </a:cubicBezTo>
                  <a:cubicBezTo>
                    <a:pt x="913638" y="111252"/>
                    <a:pt x="911352" y="108966"/>
                    <a:pt x="911352" y="106680"/>
                  </a:cubicBezTo>
                  <a:lnTo>
                    <a:pt x="905172" y="28190"/>
                  </a:lnTo>
                  <a:lnTo>
                    <a:pt x="9144" y="1977390"/>
                  </a:lnTo>
                  <a:cubicBezTo>
                    <a:pt x="8382" y="1979676"/>
                    <a:pt x="5334" y="1981200"/>
                    <a:pt x="3048" y="1979676"/>
                  </a:cubicBezTo>
                  <a:cubicBezTo>
                    <a:pt x="762" y="1978914"/>
                    <a:pt x="0" y="1975866"/>
                    <a:pt x="762" y="1973580"/>
                  </a:cubicBezTo>
                  <a:lnTo>
                    <a:pt x="897263" y="23349"/>
                  </a:lnTo>
                  <a:lnTo>
                    <a:pt x="832866" y="70866"/>
                  </a:lnTo>
                  <a:cubicBezTo>
                    <a:pt x="830580" y="72390"/>
                    <a:pt x="828294" y="71628"/>
                    <a:pt x="826770" y="69342"/>
                  </a:cubicBezTo>
                  <a:cubicBezTo>
                    <a:pt x="825246" y="67818"/>
                    <a:pt x="825246" y="64770"/>
                    <a:pt x="827532" y="63246"/>
                  </a:cubicBezTo>
                  <a:lnTo>
                    <a:pt x="912876"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8" name="Shape 1770"/>
            <p:cNvSpPr/>
            <p:nvPr/>
          </p:nvSpPr>
          <p:spPr>
            <a:xfrm>
              <a:off x="238506" y="2190750"/>
              <a:ext cx="3095244" cy="3609594"/>
            </a:xfrm>
            <a:custGeom>
              <a:avLst/>
              <a:gdLst/>
              <a:ahLst/>
              <a:cxnLst/>
              <a:rect l="0" t="0" r="0" b="0"/>
              <a:pathLst>
                <a:path w="3095244" h="3609594">
                  <a:moveTo>
                    <a:pt x="0" y="3609594"/>
                  </a:moveTo>
                  <a:lnTo>
                    <a:pt x="0" y="0"/>
                  </a:lnTo>
                  <a:lnTo>
                    <a:pt x="3095244" y="0"/>
                  </a:lnTo>
                  <a:lnTo>
                    <a:pt x="3095244" y="3609594"/>
                  </a:ln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1774"/>
            <p:cNvSpPr/>
            <p:nvPr/>
          </p:nvSpPr>
          <p:spPr>
            <a:xfrm>
              <a:off x="5572493" y="2195322"/>
              <a:ext cx="3086101" cy="3600451"/>
            </a:xfrm>
            <a:custGeom>
              <a:avLst/>
              <a:gdLst/>
              <a:ahLst/>
              <a:cxnLst/>
              <a:rect l="0" t="0" r="0" b="0"/>
              <a:pathLst>
                <a:path w="3086101" h="3600451">
                  <a:moveTo>
                    <a:pt x="0" y="0"/>
                  </a:moveTo>
                  <a:lnTo>
                    <a:pt x="3086101" y="0"/>
                  </a:lnTo>
                  <a:lnTo>
                    <a:pt x="3086101" y="3600451"/>
                  </a:lnTo>
                  <a:lnTo>
                    <a:pt x="2574107" y="3600451"/>
                  </a:lnTo>
                  <a:lnTo>
                    <a:pt x="0" y="3600450"/>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40" name="Shape 1775"/>
            <p:cNvSpPr/>
            <p:nvPr/>
          </p:nvSpPr>
          <p:spPr>
            <a:xfrm>
              <a:off x="5971781" y="2564130"/>
              <a:ext cx="220980" cy="179070"/>
            </a:xfrm>
            <a:custGeom>
              <a:avLst/>
              <a:gdLst/>
              <a:ahLst/>
              <a:cxnLst/>
              <a:rect l="0" t="0" r="0" b="0"/>
              <a:pathLst>
                <a:path w="220980" h="179070">
                  <a:moveTo>
                    <a:pt x="110490" y="0"/>
                  </a:moveTo>
                  <a:cubicBezTo>
                    <a:pt x="49530" y="0"/>
                    <a:pt x="0" y="40386"/>
                    <a:pt x="0" y="89154"/>
                  </a:cubicBezTo>
                  <a:cubicBezTo>
                    <a:pt x="0" y="138684"/>
                    <a:pt x="49530" y="179070"/>
                    <a:pt x="110490" y="179070"/>
                  </a:cubicBezTo>
                  <a:cubicBezTo>
                    <a:pt x="171450" y="179070"/>
                    <a:pt x="220980" y="138684"/>
                    <a:pt x="220980" y="89154"/>
                  </a:cubicBezTo>
                  <a:cubicBezTo>
                    <a:pt x="220980" y="40386"/>
                    <a:pt x="171450" y="0"/>
                    <a:pt x="1104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1" name="Shape 1776"/>
            <p:cNvSpPr/>
            <p:nvPr/>
          </p:nvSpPr>
          <p:spPr>
            <a:xfrm>
              <a:off x="5861291" y="2877312"/>
              <a:ext cx="441198" cy="0"/>
            </a:xfrm>
            <a:custGeom>
              <a:avLst/>
              <a:gdLst/>
              <a:ahLst/>
              <a:cxnLst/>
              <a:rect l="0" t="0" r="0" b="0"/>
              <a:pathLst>
                <a:path w="441198">
                  <a:moveTo>
                    <a:pt x="0" y="0"/>
                  </a:moveTo>
                  <a:lnTo>
                    <a:pt x="441198"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2" name="Shape 1777"/>
            <p:cNvSpPr/>
            <p:nvPr/>
          </p:nvSpPr>
          <p:spPr>
            <a:xfrm>
              <a:off x="5805665" y="2743201"/>
              <a:ext cx="277368" cy="447294"/>
            </a:xfrm>
            <a:custGeom>
              <a:avLst/>
              <a:gdLst/>
              <a:ahLst/>
              <a:cxnLst/>
              <a:rect l="0" t="0" r="0" b="0"/>
              <a:pathLst>
                <a:path w="277368" h="447294">
                  <a:moveTo>
                    <a:pt x="277368" y="0"/>
                  </a:moveTo>
                  <a:lnTo>
                    <a:pt x="277368" y="268986"/>
                  </a:lnTo>
                  <a:lnTo>
                    <a:pt x="0" y="44729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3" name="Shape 1778"/>
            <p:cNvSpPr/>
            <p:nvPr/>
          </p:nvSpPr>
          <p:spPr>
            <a:xfrm>
              <a:off x="6083034" y="3012186"/>
              <a:ext cx="275082" cy="178308"/>
            </a:xfrm>
            <a:custGeom>
              <a:avLst/>
              <a:gdLst/>
              <a:ahLst/>
              <a:cxnLst/>
              <a:rect l="0" t="0" r="0" b="0"/>
              <a:pathLst>
                <a:path w="275082" h="178308">
                  <a:moveTo>
                    <a:pt x="0" y="0"/>
                  </a:moveTo>
                  <a:lnTo>
                    <a:pt x="275082"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4" name="Rectangle 1779"/>
            <p:cNvSpPr/>
            <p:nvPr/>
          </p:nvSpPr>
          <p:spPr>
            <a:xfrm>
              <a:off x="5912352" y="3228653"/>
              <a:ext cx="452476"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1780"/>
            <p:cNvSpPr/>
            <p:nvPr/>
          </p:nvSpPr>
          <p:spPr>
            <a:xfrm>
              <a:off x="7536943" y="2383536"/>
              <a:ext cx="1072134" cy="482346"/>
            </a:xfrm>
            <a:custGeom>
              <a:avLst/>
              <a:gdLst/>
              <a:ahLst/>
              <a:cxnLst/>
              <a:rect l="0" t="0" r="0" b="0"/>
              <a:pathLst>
                <a:path w="1072134" h="482346">
                  <a:moveTo>
                    <a:pt x="536448" y="0"/>
                  </a:moveTo>
                  <a:cubicBezTo>
                    <a:pt x="832104" y="0"/>
                    <a:pt x="1072134" y="108204"/>
                    <a:pt x="1072134" y="240792"/>
                  </a:cubicBezTo>
                  <a:cubicBezTo>
                    <a:pt x="1072134" y="374142"/>
                    <a:pt x="832104" y="482346"/>
                    <a:pt x="536448" y="482346"/>
                  </a:cubicBezTo>
                  <a:cubicBezTo>
                    <a:pt x="240030" y="482346"/>
                    <a:pt x="0" y="374142"/>
                    <a:pt x="0" y="240792"/>
                  </a:cubicBezTo>
                  <a:cubicBezTo>
                    <a:pt x="0" y="108204"/>
                    <a:pt x="240030" y="0"/>
                    <a:pt x="536448"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46" name="Shape 1781"/>
            <p:cNvSpPr/>
            <p:nvPr/>
          </p:nvSpPr>
          <p:spPr>
            <a:xfrm>
              <a:off x="7536943" y="2383536"/>
              <a:ext cx="1072134" cy="482346"/>
            </a:xfrm>
            <a:custGeom>
              <a:avLst/>
              <a:gdLst/>
              <a:ahLst/>
              <a:cxnLst/>
              <a:rect l="0" t="0" r="0" b="0"/>
              <a:pathLst>
                <a:path w="1072134" h="482346">
                  <a:moveTo>
                    <a:pt x="536448" y="0"/>
                  </a:moveTo>
                  <a:cubicBezTo>
                    <a:pt x="240030" y="0"/>
                    <a:pt x="0" y="108204"/>
                    <a:pt x="0" y="240792"/>
                  </a:cubicBezTo>
                  <a:cubicBezTo>
                    <a:pt x="0" y="374142"/>
                    <a:pt x="240030" y="482346"/>
                    <a:pt x="536448" y="482346"/>
                  </a:cubicBezTo>
                  <a:cubicBezTo>
                    <a:pt x="832104" y="482346"/>
                    <a:pt x="1072134" y="374142"/>
                    <a:pt x="1072134" y="240792"/>
                  </a:cubicBezTo>
                  <a:cubicBezTo>
                    <a:pt x="1072134" y="108204"/>
                    <a:pt x="832104" y="0"/>
                    <a:pt x="53644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Rectangle 1782"/>
            <p:cNvSpPr/>
            <p:nvPr/>
          </p:nvSpPr>
          <p:spPr>
            <a:xfrm>
              <a:off x="7734294" y="2965763"/>
              <a:ext cx="905246"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常规操作</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1783"/>
            <p:cNvSpPr/>
            <p:nvPr/>
          </p:nvSpPr>
          <p:spPr>
            <a:xfrm>
              <a:off x="7536943" y="3667506"/>
              <a:ext cx="1072134" cy="482346"/>
            </a:xfrm>
            <a:custGeom>
              <a:avLst/>
              <a:gdLst/>
              <a:ahLst/>
              <a:cxnLst/>
              <a:rect l="0" t="0" r="0" b="0"/>
              <a:pathLst>
                <a:path w="1072134" h="482346">
                  <a:moveTo>
                    <a:pt x="536448" y="0"/>
                  </a:moveTo>
                  <a:cubicBezTo>
                    <a:pt x="832104" y="0"/>
                    <a:pt x="1072134" y="107442"/>
                    <a:pt x="1072134" y="240792"/>
                  </a:cubicBezTo>
                  <a:cubicBezTo>
                    <a:pt x="1072134" y="374142"/>
                    <a:pt x="832104" y="482346"/>
                    <a:pt x="536448" y="482346"/>
                  </a:cubicBezTo>
                  <a:cubicBezTo>
                    <a:pt x="240030" y="482346"/>
                    <a:pt x="0" y="374142"/>
                    <a:pt x="0" y="240792"/>
                  </a:cubicBezTo>
                  <a:cubicBezTo>
                    <a:pt x="0" y="107442"/>
                    <a:pt x="240030" y="0"/>
                    <a:pt x="536448"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49" name="Shape 1784"/>
            <p:cNvSpPr/>
            <p:nvPr/>
          </p:nvSpPr>
          <p:spPr>
            <a:xfrm>
              <a:off x="7536943" y="3667506"/>
              <a:ext cx="1072134" cy="482346"/>
            </a:xfrm>
            <a:custGeom>
              <a:avLst/>
              <a:gdLst/>
              <a:ahLst/>
              <a:cxnLst/>
              <a:rect l="0" t="0" r="0" b="0"/>
              <a:pathLst>
                <a:path w="1072134" h="482346">
                  <a:moveTo>
                    <a:pt x="536448" y="0"/>
                  </a:moveTo>
                  <a:cubicBezTo>
                    <a:pt x="240030" y="0"/>
                    <a:pt x="0" y="107442"/>
                    <a:pt x="0" y="240792"/>
                  </a:cubicBezTo>
                  <a:cubicBezTo>
                    <a:pt x="0" y="374142"/>
                    <a:pt x="240030" y="482346"/>
                    <a:pt x="536448" y="482346"/>
                  </a:cubicBezTo>
                  <a:cubicBezTo>
                    <a:pt x="832104" y="482346"/>
                    <a:pt x="1072134" y="374142"/>
                    <a:pt x="1072134" y="240792"/>
                  </a:cubicBezTo>
                  <a:cubicBezTo>
                    <a:pt x="1072134" y="107442"/>
                    <a:pt x="832104" y="0"/>
                    <a:pt x="53644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0" name="Rectangle 1785"/>
            <p:cNvSpPr/>
            <p:nvPr/>
          </p:nvSpPr>
          <p:spPr>
            <a:xfrm>
              <a:off x="7734294" y="4249733"/>
              <a:ext cx="905246"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管理操作</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1786"/>
            <p:cNvSpPr/>
            <p:nvPr/>
          </p:nvSpPr>
          <p:spPr>
            <a:xfrm>
              <a:off x="7536943" y="4889754"/>
              <a:ext cx="1072134" cy="482346"/>
            </a:xfrm>
            <a:custGeom>
              <a:avLst/>
              <a:gdLst/>
              <a:ahLst/>
              <a:cxnLst/>
              <a:rect l="0" t="0" r="0" b="0"/>
              <a:pathLst>
                <a:path w="1072134" h="482346">
                  <a:moveTo>
                    <a:pt x="536448" y="0"/>
                  </a:moveTo>
                  <a:cubicBezTo>
                    <a:pt x="832104" y="0"/>
                    <a:pt x="1072134" y="107442"/>
                    <a:pt x="1072134" y="240792"/>
                  </a:cubicBezTo>
                  <a:cubicBezTo>
                    <a:pt x="1072134" y="374142"/>
                    <a:pt x="832104" y="482346"/>
                    <a:pt x="536448" y="482346"/>
                  </a:cubicBezTo>
                  <a:cubicBezTo>
                    <a:pt x="240030" y="482346"/>
                    <a:pt x="0" y="374142"/>
                    <a:pt x="0" y="240792"/>
                  </a:cubicBezTo>
                  <a:cubicBezTo>
                    <a:pt x="0" y="107442"/>
                    <a:pt x="240030" y="0"/>
                    <a:pt x="536448"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2" name="Shape 1787"/>
            <p:cNvSpPr/>
            <p:nvPr/>
          </p:nvSpPr>
          <p:spPr>
            <a:xfrm>
              <a:off x="7536943" y="4889754"/>
              <a:ext cx="1072134" cy="482346"/>
            </a:xfrm>
            <a:custGeom>
              <a:avLst/>
              <a:gdLst/>
              <a:ahLst/>
              <a:cxnLst/>
              <a:rect l="0" t="0" r="0" b="0"/>
              <a:pathLst>
                <a:path w="1072134" h="482346">
                  <a:moveTo>
                    <a:pt x="536448" y="0"/>
                  </a:moveTo>
                  <a:cubicBezTo>
                    <a:pt x="240030" y="0"/>
                    <a:pt x="0" y="107442"/>
                    <a:pt x="0" y="240792"/>
                  </a:cubicBezTo>
                  <a:cubicBezTo>
                    <a:pt x="0" y="374142"/>
                    <a:pt x="240030" y="482346"/>
                    <a:pt x="536448" y="482346"/>
                  </a:cubicBezTo>
                  <a:cubicBezTo>
                    <a:pt x="832104" y="482346"/>
                    <a:pt x="1072134" y="374142"/>
                    <a:pt x="1072134" y="240792"/>
                  </a:cubicBezTo>
                  <a:cubicBezTo>
                    <a:pt x="1072134" y="107442"/>
                    <a:pt x="832104" y="0"/>
                    <a:pt x="53644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3" name="Rectangle 1788"/>
            <p:cNvSpPr/>
            <p:nvPr/>
          </p:nvSpPr>
          <p:spPr>
            <a:xfrm>
              <a:off x="7734294" y="5470455"/>
              <a:ext cx="905246" cy="226336"/>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配置操作</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1789"/>
            <p:cNvSpPr/>
            <p:nvPr/>
          </p:nvSpPr>
          <p:spPr>
            <a:xfrm>
              <a:off x="5970258" y="4661154"/>
              <a:ext cx="220980" cy="179070"/>
            </a:xfrm>
            <a:custGeom>
              <a:avLst/>
              <a:gdLst/>
              <a:ahLst/>
              <a:cxnLst/>
              <a:rect l="0" t="0" r="0" b="0"/>
              <a:pathLst>
                <a:path w="220980" h="179070">
                  <a:moveTo>
                    <a:pt x="110490" y="0"/>
                  </a:moveTo>
                  <a:cubicBezTo>
                    <a:pt x="49530" y="0"/>
                    <a:pt x="0" y="40386"/>
                    <a:pt x="0" y="89154"/>
                  </a:cubicBezTo>
                  <a:cubicBezTo>
                    <a:pt x="0" y="138684"/>
                    <a:pt x="49530" y="179070"/>
                    <a:pt x="110490" y="179070"/>
                  </a:cubicBezTo>
                  <a:cubicBezTo>
                    <a:pt x="171450" y="179070"/>
                    <a:pt x="220980" y="138684"/>
                    <a:pt x="220980" y="89154"/>
                  </a:cubicBezTo>
                  <a:cubicBezTo>
                    <a:pt x="220980" y="40386"/>
                    <a:pt x="171450" y="0"/>
                    <a:pt x="1104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5" name="Shape 1790"/>
            <p:cNvSpPr/>
            <p:nvPr/>
          </p:nvSpPr>
          <p:spPr>
            <a:xfrm>
              <a:off x="5860529" y="4974337"/>
              <a:ext cx="441198" cy="0"/>
            </a:xfrm>
            <a:custGeom>
              <a:avLst/>
              <a:gdLst/>
              <a:ahLst/>
              <a:cxnLst/>
              <a:rect l="0" t="0" r="0" b="0"/>
              <a:pathLst>
                <a:path w="441198">
                  <a:moveTo>
                    <a:pt x="0" y="0"/>
                  </a:moveTo>
                  <a:lnTo>
                    <a:pt x="441198"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6" name="Shape 1791"/>
            <p:cNvSpPr/>
            <p:nvPr/>
          </p:nvSpPr>
          <p:spPr>
            <a:xfrm>
              <a:off x="5804903" y="4840225"/>
              <a:ext cx="276606" cy="447294"/>
            </a:xfrm>
            <a:custGeom>
              <a:avLst/>
              <a:gdLst/>
              <a:ahLst/>
              <a:cxnLst/>
              <a:rect l="0" t="0" r="0" b="0"/>
              <a:pathLst>
                <a:path w="276606" h="447294">
                  <a:moveTo>
                    <a:pt x="276606" y="0"/>
                  </a:moveTo>
                  <a:lnTo>
                    <a:pt x="276606" y="268986"/>
                  </a:lnTo>
                  <a:lnTo>
                    <a:pt x="0" y="44729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7" name="Shape 1792"/>
            <p:cNvSpPr/>
            <p:nvPr/>
          </p:nvSpPr>
          <p:spPr>
            <a:xfrm>
              <a:off x="6081510" y="5109210"/>
              <a:ext cx="275844" cy="178308"/>
            </a:xfrm>
            <a:custGeom>
              <a:avLst/>
              <a:gdLst/>
              <a:ahLst/>
              <a:cxnLst/>
              <a:rect l="0" t="0" r="0" b="0"/>
              <a:pathLst>
                <a:path w="275844" h="178308">
                  <a:moveTo>
                    <a:pt x="0" y="0"/>
                  </a:moveTo>
                  <a:lnTo>
                    <a:pt x="275844"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8" name="Rectangle 1793"/>
            <p:cNvSpPr/>
            <p:nvPr/>
          </p:nvSpPr>
          <p:spPr>
            <a:xfrm>
              <a:off x="5657844" y="5341678"/>
              <a:ext cx="1131326"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系统维护员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9" name="Shape 1794"/>
            <p:cNvSpPr/>
            <p:nvPr/>
          </p:nvSpPr>
          <p:spPr>
            <a:xfrm>
              <a:off x="6774167" y="3642360"/>
              <a:ext cx="220980" cy="178308"/>
            </a:xfrm>
            <a:custGeom>
              <a:avLst/>
              <a:gdLst/>
              <a:ahLst/>
              <a:cxnLst/>
              <a:rect l="0" t="0" r="0" b="0"/>
              <a:pathLst>
                <a:path w="220980" h="178308">
                  <a:moveTo>
                    <a:pt x="110490" y="0"/>
                  </a:moveTo>
                  <a:cubicBezTo>
                    <a:pt x="49530" y="0"/>
                    <a:pt x="0" y="40386"/>
                    <a:pt x="0" y="89154"/>
                  </a:cubicBezTo>
                  <a:cubicBezTo>
                    <a:pt x="0" y="138684"/>
                    <a:pt x="49530" y="178308"/>
                    <a:pt x="110490" y="178308"/>
                  </a:cubicBezTo>
                  <a:cubicBezTo>
                    <a:pt x="171450" y="178308"/>
                    <a:pt x="220980" y="138684"/>
                    <a:pt x="220980" y="89154"/>
                  </a:cubicBezTo>
                  <a:cubicBezTo>
                    <a:pt x="220980" y="40386"/>
                    <a:pt x="171450" y="0"/>
                    <a:pt x="1104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0" name="Shape 1795"/>
            <p:cNvSpPr/>
            <p:nvPr/>
          </p:nvSpPr>
          <p:spPr>
            <a:xfrm>
              <a:off x="6664439" y="3955542"/>
              <a:ext cx="441198" cy="0"/>
            </a:xfrm>
            <a:custGeom>
              <a:avLst/>
              <a:gdLst/>
              <a:ahLst/>
              <a:cxnLst/>
              <a:rect l="0" t="0" r="0" b="0"/>
              <a:pathLst>
                <a:path w="441198">
                  <a:moveTo>
                    <a:pt x="0" y="0"/>
                  </a:moveTo>
                  <a:lnTo>
                    <a:pt x="441198"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1" name="Shape 1796"/>
            <p:cNvSpPr/>
            <p:nvPr/>
          </p:nvSpPr>
          <p:spPr>
            <a:xfrm>
              <a:off x="6608813" y="3820668"/>
              <a:ext cx="276606" cy="448056"/>
            </a:xfrm>
            <a:custGeom>
              <a:avLst/>
              <a:gdLst/>
              <a:ahLst/>
              <a:cxnLst/>
              <a:rect l="0" t="0" r="0" b="0"/>
              <a:pathLst>
                <a:path w="276606" h="448056">
                  <a:moveTo>
                    <a:pt x="276606" y="0"/>
                  </a:moveTo>
                  <a:lnTo>
                    <a:pt x="276606" y="269748"/>
                  </a:lnTo>
                  <a:lnTo>
                    <a:pt x="0" y="448056"/>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2" name="Shape 1797"/>
            <p:cNvSpPr/>
            <p:nvPr/>
          </p:nvSpPr>
          <p:spPr>
            <a:xfrm>
              <a:off x="6885420" y="4090416"/>
              <a:ext cx="275844" cy="178308"/>
            </a:xfrm>
            <a:custGeom>
              <a:avLst/>
              <a:gdLst/>
              <a:ahLst/>
              <a:cxnLst/>
              <a:rect l="0" t="0" r="0" b="0"/>
              <a:pathLst>
                <a:path w="275844" h="178308">
                  <a:moveTo>
                    <a:pt x="0" y="0"/>
                  </a:moveTo>
                  <a:lnTo>
                    <a:pt x="275844" y="17830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3" name="Rectangle 1798"/>
            <p:cNvSpPr/>
            <p:nvPr/>
          </p:nvSpPr>
          <p:spPr>
            <a:xfrm>
              <a:off x="6631680" y="4306883"/>
              <a:ext cx="678488" cy="226335"/>
            </a:xfrm>
            <a:prstGeom prst="rect">
              <a:avLst/>
            </a:prstGeom>
            <a:ln>
              <a:noFill/>
            </a:ln>
          </p:spPr>
          <p:txBody>
            <a:bodyPr vert="horz" lIns="0" tIns="0" rIns="0" bIns="0" rtlCol="0">
              <a:noAutofit/>
            </a:bodyPr>
            <a:lstStyle/>
            <a:p>
              <a:pPr>
                <a:lnSpc>
                  <a:spcPct val="107000"/>
                </a:lnSpc>
                <a:spcAft>
                  <a:spcPts val="800"/>
                </a:spcAft>
              </a:pPr>
              <a:r>
                <a:rPr lang="zh-CN" sz="13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4" name="Shape 1799"/>
            <p:cNvSpPr/>
            <p:nvPr/>
          </p:nvSpPr>
          <p:spPr>
            <a:xfrm>
              <a:off x="6457938" y="2653284"/>
              <a:ext cx="1016508" cy="295656"/>
            </a:xfrm>
            <a:custGeom>
              <a:avLst/>
              <a:gdLst/>
              <a:ahLst/>
              <a:cxnLst/>
              <a:rect l="0" t="0" r="0" b="0"/>
              <a:pathLst>
                <a:path w="1016508" h="295656">
                  <a:moveTo>
                    <a:pt x="914400" y="762"/>
                  </a:moveTo>
                  <a:lnTo>
                    <a:pt x="1016508" y="26670"/>
                  </a:lnTo>
                  <a:lnTo>
                    <a:pt x="940308" y="99822"/>
                  </a:lnTo>
                  <a:cubicBezTo>
                    <a:pt x="938022" y="102108"/>
                    <a:pt x="935736" y="101346"/>
                    <a:pt x="933450" y="99822"/>
                  </a:cubicBezTo>
                  <a:cubicBezTo>
                    <a:pt x="931926" y="98298"/>
                    <a:pt x="931926" y="95250"/>
                    <a:pt x="933450" y="92964"/>
                  </a:cubicBezTo>
                  <a:lnTo>
                    <a:pt x="991458" y="38075"/>
                  </a:lnTo>
                  <a:lnTo>
                    <a:pt x="6858" y="294894"/>
                  </a:lnTo>
                  <a:cubicBezTo>
                    <a:pt x="3810" y="295656"/>
                    <a:pt x="1524" y="294132"/>
                    <a:pt x="762" y="291846"/>
                  </a:cubicBezTo>
                  <a:cubicBezTo>
                    <a:pt x="0" y="289560"/>
                    <a:pt x="1524" y="286512"/>
                    <a:pt x="4572" y="285750"/>
                  </a:cubicBezTo>
                  <a:lnTo>
                    <a:pt x="987512" y="29364"/>
                  </a:lnTo>
                  <a:lnTo>
                    <a:pt x="912114" y="9906"/>
                  </a:lnTo>
                  <a:cubicBezTo>
                    <a:pt x="909065" y="9144"/>
                    <a:pt x="908304" y="6096"/>
                    <a:pt x="908304" y="3810"/>
                  </a:cubicBezTo>
                  <a:cubicBezTo>
                    <a:pt x="909065" y="1524"/>
                    <a:pt x="912114" y="0"/>
                    <a:pt x="914400"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5" name="Shape 1800"/>
            <p:cNvSpPr/>
            <p:nvPr/>
          </p:nvSpPr>
          <p:spPr>
            <a:xfrm>
              <a:off x="6512802" y="5092446"/>
              <a:ext cx="907542" cy="105156"/>
            </a:xfrm>
            <a:custGeom>
              <a:avLst/>
              <a:gdLst/>
              <a:ahLst/>
              <a:cxnLst/>
              <a:rect l="0" t="0" r="0" b="0"/>
              <a:pathLst>
                <a:path w="907542" h="105156">
                  <a:moveTo>
                    <a:pt x="814577" y="762"/>
                  </a:moveTo>
                  <a:lnTo>
                    <a:pt x="907542" y="52578"/>
                  </a:lnTo>
                  <a:lnTo>
                    <a:pt x="814577" y="103632"/>
                  </a:lnTo>
                  <a:cubicBezTo>
                    <a:pt x="812292" y="105156"/>
                    <a:pt x="809244" y="104394"/>
                    <a:pt x="808482" y="102108"/>
                  </a:cubicBezTo>
                  <a:cubicBezTo>
                    <a:pt x="806958" y="99822"/>
                    <a:pt x="807720" y="96774"/>
                    <a:pt x="810006" y="95250"/>
                  </a:cubicBezTo>
                  <a:lnTo>
                    <a:pt x="878832" y="57150"/>
                  </a:lnTo>
                  <a:lnTo>
                    <a:pt x="5334" y="57150"/>
                  </a:lnTo>
                  <a:cubicBezTo>
                    <a:pt x="2286" y="57150"/>
                    <a:pt x="0" y="54864"/>
                    <a:pt x="0" y="52578"/>
                  </a:cubicBezTo>
                  <a:cubicBezTo>
                    <a:pt x="0" y="49530"/>
                    <a:pt x="2286" y="48006"/>
                    <a:pt x="5334" y="48006"/>
                  </a:cubicBezTo>
                  <a:lnTo>
                    <a:pt x="880208" y="48006"/>
                  </a:lnTo>
                  <a:lnTo>
                    <a:pt x="810006" y="9144"/>
                  </a:lnTo>
                  <a:cubicBezTo>
                    <a:pt x="807720" y="7620"/>
                    <a:pt x="806958" y="5334"/>
                    <a:pt x="808482" y="3048"/>
                  </a:cubicBezTo>
                  <a:cubicBezTo>
                    <a:pt x="809244" y="762"/>
                    <a:pt x="812292" y="0"/>
                    <a:pt x="814577"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6" name="Shape 1801"/>
            <p:cNvSpPr/>
            <p:nvPr/>
          </p:nvSpPr>
          <p:spPr>
            <a:xfrm>
              <a:off x="7210807" y="3912108"/>
              <a:ext cx="263652" cy="105918"/>
            </a:xfrm>
            <a:custGeom>
              <a:avLst/>
              <a:gdLst/>
              <a:ahLst/>
              <a:cxnLst/>
              <a:rect l="0" t="0" r="0" b="0"/>
              <a:pathLst>
                <a:path w="263652" h="105918">
                  <a:moveTo>
                    <a:pt x="171450" y="1524"/>
                  </a:moveTo>
                  <a:lnTo>
                    <a:pt x="263652" y="53340"/>
                  </a:lnTo>
                  <a:lnTo>
                    <a:pt x="171450" y="104394"/>
                  </a:lnTo>
                  <a:cubicBezTo>
                    <a:pt x="169164" y="105918"/>
                    <a:pt x="166115" y="105156"/>
                    <a:pt x="164592" y="102870"/>
                  </a:cubicBezTo>
                  <a:cubicBezTo>
                    <a:pt x="163830" y="100584"/>
                    <a:pt x="164592" y="97536"/>
                    <a:pt x="166878" y="96012"/>
                  </a:cubicBezTo>
                  <a:lnTo>
                    <a:pt x="235090" y="57912"/>
                  </a:lnTo>
                  <a:lnTo>
                    <a:pt x="4572" y="57912"/>
                  </a:lnTo>
                  <a:cubicBezTo>
                    <a:pt x="2286" y="57912"/>
                    <a:pt x="0" y="55626"/>
                    <a:pt x="0" y="53340"/>
                  </a:cubicBezTo>
                  <a:cubicBezTo>
                    <a:pt x="0" y="50292"/>
                    <a:pt x="2286" y="48006"/>
                    <a:pt x="4572" y="48006"/>
                  </a:cubicBezTo>
                  <a:lnTo>
                    <a:pt x="235090" y="48006"/>
                  </a:lnTo>
                  <a:lnTo>
                    <a:pt x="166878" y="9906"/>
                  </a:lnTo>
                  <a:cubicBezTo>
                    <a:pt x="164592" y="8382"/>
                    <a:pt x="163830" y="6096"/>
                    <a:pt x="164592" y="3810"/>
                  </a:cubicBezTo>
                  <a:cubicBezTo>
                    <a:pt x="166115" y="1524"/>
                    <a:pt x="169164" y="0"/>
                    <a:pt x="171450"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7" name="Shape 1802"/>
            <p:cNvSpPr/>
            <p:nvPr/>
          </p:nvSpPr>
          <p:spPr>
            <a:xfrm>
              <a:off x="6030469" y="3490722"/>
              <a:ext cx="105918" cy="1069086"/>
            </a:xfrm>
            <a:custGeom>
              <a:avLst/>
              <a:gdLst/>
              <a:ahLst/>
              <a:cxnLst/>
              <a:rect l="0" t="0" r="0" b="0"/>
              <a:pathLst>
                <a:path w="105918" h="1069086">
                  <a:moveTo>
                    <a:pt x="57912" y="0"/>
                  </a:moveTo>
                  <a:lnTo>
                    <a:pt x="104394" y="95250"/>
                  </a:lnTo>
                  <a:cubicBezTo>
                    <a:pt x="105918" y="97536"/>
                    <a:pt x="104394" y="100584"/>
                    <a:pt x="102108" y="101346"/>
                  </a:cubicBezTo>
                  <a:cubicBezTo>
                    <a:pt x="99822" y="102870"/>
                    <a:pt x="96774" y="101346"/>
                    <a:pt x="96012" y="99060"/>
                  </a:cubicBezTo>
                  <a:lnTo>
                    <a:pt x="60858" y="27495"/>
                  </a:lnTo>
                  <a:lnTo>
                    <a:pt x="9906" y="1064514"/>
                  </a:lnTo>
                  <a:cubicBezTo>
                    <a:pt x="9906" y="1066800"/>
                    <a:pt x="7620" y="1069086"/>
                    <a:pt x="4572" y="1069086"/>
                  </a:cubicBezTo>
                  <a:cubicBezTo>
                    <a:pt x="2286" y="1069086"/>
                    <a:pt x="0" y="1066800"/>
                    <a:pt x="0" y="1063752"/>
                  </a:cubicBezTo>
                  <a:lnTo>
                    <a:pt x="51714" y="27234"/>
                  </a:lnTo>
                  <a:lnTo>
                    <a:pt x="9906" y="95250"/>
                  </a:lnTo>
                  <a:cubicBezTo>
                    <a:pt x="8382" y="97536"/>
                    <a:pt x="5334" y="97536"/>
                    <a:pt x="3048" y="96774"/>
                  </a:cubicBezTo>
                  <a:cubicBezTo>
                    <a:pt x="762" y="95250"/>
                    <a:pt x="0" y="92202"/>
                    <a:pt x="1524" y="89916"/>
                  </a:cubicBezTo>
                  <a:lnTo>
                    <a:pt x="57912"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8" name="Shape 1803"/>
            <p:cNvSpPr/>
            <p:nvPr/>
          </p:nvSpPr>
          <p:spPr>
            <a:xfrm>
              <a:off x="6364987" y="3433572"/>
              <a:ext cx="319277" cy="214122"/>
            </a:xfrm>
            <a:custGeom>
              <a:avLst/>
              <a:gdLst/>
              <a:ahLst/>
              <a:cxnLst/>
              <a:rect l="0" t="0" r="0" b="0"/>
              <a:pathLst>
                <a:path w="319277" h="214122">
                  <a:moveTo>
                    <a:pt x="0" y="0"/>
                  </a:moveTo>
                  <a:lnTo>
                    <a:pt x="105156" y="8382"/>
                  </a:lnTo>
                  <a:cubicBezTo>
                    <a:pt x="107442" y="8382"/>
                    <a:pt x="109727" y="10668"/>
                    <a:pt x="109727" y="13716"/>
                  </a:cubicBezTo>
                  <a:cubicBezTo>
                    <a:pt x="108965" y="16002"/>
                    <a:pt x="106680" y="18288"/>
                    <a:pt x="104394" y="17526"/>
                  </a:cubicBezTo>
                  <a:lnTo>
                    <a:pt x="25353" y="11302"/>
                  </a:lnTo>
                  <a:lnTo>
                    <a:pt x="316230" y="204978"/>
                  </a:lnTo>
                  <a:cubicBezTo>
                    <a:pt x="318515" y="206502"/>
                    <a:pt x="319277" y="209550"/>
                    <a:pt x="317753" y="211836"/>
                  </a:cubicBezTo>
                  <a:cubicBezTo>
                    <a:pt x="316230" y="213360"/>
                    <a:pt x="313182" y="214122"/>
                    <a:pt x="310896" y="212598"/>
                  </a:cubicBezTo>
                  <a:lnTo>
                    <a:pt x="20396" y="19172"/>
                  </a:lnTo>
                  <a:lnTo>
                    <a:pt x="56388" y="89916"/>
                  </a:lnTo>
                  <a:cubicBezTo>
                    <a:pt x="57912" y="92202"/>
                    <a:pt x="57150" y="95250"/>
                    <a:pt x="54864" y="96012"/>
                  </a:cubicBezTo>
                  <a:cubicBezTo>
                    <a:pt x="52577" y="97536"/>
                    <a:pt x="49530" y="96012"/>
                    <a:pt x="48006" y="93726"/>
                  </a:cubicBezTo>
                  <a:lnTo>
                    <a:pt x="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9" name="Shape 1804"/>
            <p:cNvSpPr/>
            <p:nvPr/>
          </p:nvSpPr>
          <p:spPr>
            <a:xfrm>
              <a:off x="6006072" y="3448812"/>
              <a:ext cx="160782" cy="266700"/>
            </a:xfrm>
            <a:custGeom>
              <a:avLst/>
              <a:gdLst/>
              <a:ahLst/>
              <a:cxnLst/>
              <a:rect l="0" t="0" r="0" b="0"/>
              <a:pathLst>
                <a:path w="160782" h="266700">
                  <a:moveTo>
                    <a:pt x="80010" y="0"/>
                  </a:moveTo>
                  <a:lnTo>
                    <a:pt x="160782" y="266700"/>
                  </a:lnTo>
                  <a:lnTo>
                    <a:pt x="0" y="266700"/>
                  </a:lnTo>
                  <a:lnTo>
                    <a:pt x="8001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70" name="Shape 1805"/>
            <p:cNvSpPr/>
            <p:nvPr/>
          </p:nvSpPr>
          <p:spPr>
            <a:xfrm>
              <a:off x="6006072" y="3448812"/>
              <a:ext cx="160782" cy="266700"/>
            </a:xfrm>
            <a:custGeom>
              <a:avLst/>
              <a:gdLst/>
              <a:ahLst/>
              <a:cxnLst/>
              <a:rect l="0" t="0" r="0" b="0"/>
              <a:pathLst>
                <a:path w="160782" h="266700">
                  <a:moveTo>
                    <a:pt x="80010" y="0"/>
                  </a:moveTo>
                  <a:lnTo>
                    <a:pt x="0" y="266700"/>
                  </a:lnTo>
                  <a:lnTo>
                    <a:pt x="160782" y="266700"/>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1" name="Shape 1806"/>
            <p:cNvSpPr/>
            <p:nvPr/>
          </p:nvSpPr>
          <p:spPr>
            <a:xfrm>
              <a:off x="6326874" y="3390138"/>
              <a:ext cx="256032" cy="233172"/>
            </a:xfrm>
            <a:custGeom>
              <a:avLst/>
              <a:gdLst/>
              <a:ahLst/>
              <a:cxnLst/>
              <a:rect l="0" t="0" r="0" b="0"/>
              <a:pathLst>
                <a:path w="256032" h="233172">
                  <a:moveTo>
                    <a:pt x="0" y="0"/>
                  </a:moveTo>
                  <a:lnTo>
                    <a:pt x="256032" y="109728"/>
                  </a:lnTo>
                  <a:lnTo>
                    <a:pt x="153162" y="233172"/>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72" name="Shape 1807"/>
            <p:cNvSpPr/>
            <p:nvPr/>
          </p:nvSpPr>
          <p:spPr>
            <a:xfrm>
              <a:off x="6326874" y="3390138"/>
              <a:ext cx="256032" cy="233172"/>
            </a:xfrm>
            <a:custGeom>
              <a:avLst/>
              <a:gdLst/>
              <a:ahLst/>
              <a:cxnLst/>
              <a:rect l="0" t="0" r="0" b="0"/>
              <a:pathLst>
                <a:path w="256032" h="233172">
                  <a:moveTo>
                    <a:pt x="0" y="0"/>
                  </a:moveTo>
                  <a:lnTo>
                    <a:pt x="153162" y="233172"/>
                  </a:lnTo>
                  <a:lnTo>
                    <a:pt x="256032" y="109728"/>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73" name="Shape 1808"/>
            <p:cNvSpPr/>
            <p:nvPr/>
          </p:nvSpPr>
          <p:spPr>
            <a:xfrm>
              <a:off x="5567934" y="2190751"/>
              <a:ext cx="3095245" cy="3609595"/>
            </a:xfrm>
            <a:custGeom>
              <a:avLst/>
              <a:gdLst/>
              <a:ahLst/>
              <a:cxnLst/>
              <a:rect l="0" t="0" r="0" b="0"/>
              <a:pathLst>
                <a:path w="3095245" h="3609595">
                  <a:moveTo>
                    <a:pt x="0" y="3609594"/>
                  </a:moveTo>
                  <a:lnTo>
                    <a:pt x="0" y="0"/>
                  </a:lnTo>
                  <a:lnTo>
                    <a:pt x="3095245" y="0"/>
                  </a:lnTo>
                  <a:lnTo>
                    <a:pt x="3095245" y="3609595"/>
                  </a:ln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pic>
          <p:nvPicPr>
            <p:cNvPr id="74" name="Picture 1812"/>
            <p:cNvPicPr/>
            <p:nvPr/>
          </p:nvPicPr>
          <p:blipFill>
            <a:blip r:embed="rId2"/>
            <a:stretch>
              <a:fillRect/>
            </a:stretch>
          </p:blipFill>
          <p:spPr>
            <a:xfrm rot="5399999">
              <a:off x="4154424" y="2948179"/>
              <a:ext cx="993648" cy="1627632"/>
            </a:xfrm>
            <a:prstGeom prst="rect">
              <a:avLst/>
            </a:prstGeom>
          </p:spPr>
        </p:pic>
        <p:pic>
          <p:nvPicPr>
            <p:cNvPr id="75" name="Picture 1814"/>
            <p:cNvPicPr/>
            <p:nvPr/>
          </p:nvPicPr>
          <p:blipFill>
            <a:blip r:embed="rId3"/>
            <a:stretch>
              <a:fillRect/>
            </a:stretch>
          </p:blipFill>
          <p:spPr>
            <a:xfrm rot="5399999">
              <a:off x="3489960" y="3669031"/>
              <a:ext cx="505968" cy="164592"/>
            </a:xfrm>
            <a:prstGeom prst="rect">
              <a:avLst/>
            </a:prstGeom>
          </p:spPr>
        </p:pic>
        <p:pic>
          <p:nvPicPr>
            <p:cNvPr id="76" name="Picture 1816"/>
            <p:cNvPicPr/>
            <p:nvPr/>
          </p:nvPicPr>
          <p:blipFill>
            <a:blip r:embed="rId4"/>
            <a:stretch>
              <a:fillRect/>
            </a:stretch>
          </p:blipFill>
          <p:spPr>
            <a:xfrm flipV="1">
              <a:off x="3553206" y="3507486"/>
              <a:ext cx="48768" cy="48768"/>
            </a:xfrm>
            <a:prstGeom prst="rect">
              <a:avLst/>
            </a:prstGeom>
          </p:spPr>
        </p:pic>
        <p:pic>
          <p:nvPicPr>
            <p:cNvPr id="77" name="Picture 1817"/>
            <p:cNvPicPr/>
            <p:nvPr/>
          </p:nvPicPr>
          <p:blipFill>
            <a:blip r:embed="rId4"/>
            <a:stretch>
              <a:fillRect/>
            </a:stretch>
          </p:blipFill>
          <p:spPr>
            <a:xfrm flipV="1">
              <a:off x="3601974" y="3507486"/>
              <a:ext cx="48768" cy="48768"/>
            </a:xfrm>
            <a:prstGeom prst="rect">
              <a:avLst/>
            </a:prstGeom>
          </p:spPr>
        </p:pic>
        <p:pic>
          <p:nvPicPr>
            <p:cNvPr id="78" name="Picture 1818"/>
            <p:cNvPicPr/>
            <p:nvPr/>
          </p:nvPicPr>
          <p:blipFill>
            <a:blip r:embed="rId4"/>
            <a:stretch>
              <a:fillRect/>
            </a:stretch>
          </p:blipFill>
          <p:spPr>
            <a:xfrm flipV="1">
              <a:off x="3553206" y="3556254"/>
              <a:ext cx="48768" cy="48768"/>
            </a:xfrm>
            <a:prstGeom prst="rect">
              <a:avLst/>
            </a:prstGeom>
          </p:spPr>
        </p:pic>
        <p:pic>
          <p:nvPicPr>
            <p:cNvPr id="79" name="Picture 1819"/>
            <p:cNvPicPr/>
            <p:nvPr/>
          </p:nvPicPr>
          <p:blipFill>
            <a:blip r:embed="rId4"/>
            <a:stretch>
              <a:fillRect/>
            </a:stretch>
          </p:blipFill>
          <p:spPr>
            <a:xfrm flipV="1">
              <a:off x="3601974" y="3556254"/>
              <a:ext cx="48768" cy="48768"/>
            </a:xfrm>
            <a:prstGeom prst="rect">
              <a:avLst/>
            </a:prstGeom>
          </p:spPr>
        </p:pic>
        <p:pic>
          <p:nvPicPr>
            <p:cNvPr id="80" name="Picture 1820"/>
            <p:cNvPicPr/>
            <p:nvPr/>
          </p:nvPicPr>
          <p:blipFill>
            <a:blip r:embed="rId4"/>
            <a:stretch>
              <a:fillRect/>
            </a:stretch>
          </p:blipFill>
          <p:spPr>
            <a:xfrm flipV="1">
              <a:off x="3553206" y="3605022"/>
              <a:ext cx="48768" cy="48768"/>
            </a:xfrm>
            <a:prstGeom prst="rect">
              <a:avLst/>
            </a:prstGeom>
          </p:spPr>
        </p:pic>
        <p:pic>
          <p:nvPicPr>
            <p:cNvPr id="81" name="Picture 1821"/>
            <p:cNvPicPr/>
            <p:nvPr/>
          </p:nvPicPr>
          <p:blipFill>
            <a:blip r:embed="rId4"/>
            <a:stretch>
              <a:fillRect/>
            </a:stretch>
          </p:blipFill>
          <p:spPr>
            <a:xfrm flipV="1">
              <a:off x="3601974" y="3605022"/>
              <a:ext cx="48768" cy="48768"/>
            </a:xfrm>
            <a:prstGeom prst="rect">
              <a:avLst/>
            </a:prstGeom>
          </p:spPr>
        </p:pic>
        <p:pic>
          <p:nvPicPr>
            <p:cNvPr id="82" name="Picture 1822"/>
            <p:cNvPicPr/>
            <p:nvPr/>
          </p:nvPicPr>
          <p:blipFill>
            <a:blip r:embed="rId4"/>
            <a:stretch>
              <a:fillRect/>
            </a:stretch>
          </p:blipFill>
          <p:spPr>
            <a:xfrm flipV="1">
              <a:off x="3553206" y="3653790"/>
              <a:ext cx="48768" cy="48768"/>
            </a:xfrm>
            <a:prstGeom prst="rect">
              <a:avLst/>
            </a:prstGeom>
          </p:spPr>
        </p:pic>
        <p:pic>
          <p:nvPicPr>
            <p:cNvPr id="83" name="Picture 1823"/>
            <p:cNvPicPr/>
            <p:nvPr/>
          </p:nvPicPr>
          <p:blipFill>
            <a:blip r:embed="rId4"/>
            <a:stretch>
              <a:fillRect/>
            </a:stretch>
          </p:blipFill>
          <p:spPr>
            <a:xfrm flipV="1">
              <a:off x="3601974" y="3653790"/>
              <a:ext cx="48768" cy="48768"/>
            </a:xfrm>
            <a:prstGeom prst="rect">
              <a:avLst/>
            </a:prstGeom>
          </p:spPr>
        </p:pic>
        <p:pic>
          <p:nvPicPr>
            <p:cNvPr id="84" name="Picture 1824"/>
            <p:cNvPicPr/>
            <p:nvPr/>
          </p:nvPicPr>
          <p:blipFill>
            <a:blip r:embed="rId4"/>
            <a:stretch>
              <a:fillRect/>
            </a:stretch>
          </p:blipFill>
          <p:spPr>
            <a:xfrm flipV="1">
              <a:off x="3553206" y="3702558"/>
              <a:ext cx="48768" cy="48768"/>
            </a:xfrm>
            <a:prstGeom prst="rect">
              <a:avLst/>
            </a:prstGeom>
          </p:spPr>
        </p:pic>
        <p:pic>
          <p:nvPicPr>
            <p:cNvPr id="85" name="Picture 1825"/>
            <p:cNvPicPr/>
            <p:nvPr/>
          </p:nvPicPr>
          <p:blipFill>
            <a:blip r:embed="rId4"/>
            <a:stretch>
              <a:fillRect/>
            </a:stretch>
          </p:blipFill>
          <p:spPr>
            <a:xfrm flipV="1">
              <a:off x="3601974" y="3702558"/>
              <a:ext cx="48768" cy="48768"/>
            </a:xfrm>
            <a:prstGeom prst="rect">
              <a:avLst/>
            </a:prstGeom>
          </p:spPr>
        </p:pic>
        <p:pic>
          <p:nvPicPr>
            <p:cNvPr id="86" name="Picture 1826"/>
            <p:cNvPicPr/>
            <p:nvPr/>
          </p:nvPicPr>
          <p:blipFill>
            <a:blip r:embed="rId4"/>
            <a:stretch>
              <a:fillRect/>
            </a:stretch>
          </p:blipFill>
          <p:spPr>
            <a:xfrm flipV="1">
              <a:off x="3553206" y="3751326"/>
              <a:ext cx="48768" cy="48768"/>
            </a:xfrm>
            <a:prstGeom prst="rect">
              <a:avLst/>
            </a:prstGeom>
          </p:spPr>
        </p:pic>
        <p:pic>
          <p:nvPicPr>
            <p:cNvPr id="87" name="Picture 1827"/>
            <p:cNvPicPr/>
            <p:nvPr/>
          </p:nvPicPr>
          <p:blipFill>
            <a:blip r:embed="rId4"/>
            <a:stretch>
              <a:fillRect/>
            </a:stretch>
          </p:blipFill>
          <p:spPr>
            <a:xfrm flipV="1">
              <a:off x="3601974" y="3751326"/>
              <a:ext cx="48768" cy="48768"/>
            </a:xfrm>
            <a:prstGeom prst="rect">
              <a:avLst/>
            </a:prstGeom>
          </p:spPr>
        </p:pic>
        <p:pic>
          <p:nvPicPr>
            <p:cNvPr id="88" name="Picture 1828"/>
            <p:cNvPicPr/>
            <p:nvPr/>
          </p:nvPicPr>
          <p:blipFill>
            <a:blip r:embed="rId4"/>
            <a:stretch>
              <a:fillRect/>
            </a:stretch>
          </p:blipFill>
          <p:spPr>
            <a:xfrm flipV="1">
              <a:off x="3553206" y="3800094"/>
              <a:ext cx="48768" cy="48768"/>
            </a:xfrm>
            <a:prstGeom prst="rect">
              <a:avLst/>
            </a:prstGeom>
          </p:spPr>
        </p:pic>
        <p:pic>
          <p:nvPicPr>
            <p:cNvPr id="89" name="Picture 1829"/>
            <p:cNvPicPr/>
            <p:nvPr/>
          </p:nvPicPr>
          <p:blipFill>
            <a:blip r:embed="rId4"/>
            <a:stretch>
              <a:fillRect/>
            </a:stretch>
          </p:blipFill>
          <p:spPr>
            <a:xfrm flipV="1">
              <a:off x="3601974" y="3800094"/>
              <a:ext cx="48768" cy="48768"/>
            </a:xfrm>
            <a:prstGeom prst="rect">
              <a:avLst/>
            </a:prstGeom>
          </p:spPr>
        </p:pic>
        <p:pic>
          <p:nvPicPr>
            <p:cNvPr id="90" name="Picture 1830"/>
            <p:cNvPicPr/>
            <p:nvPr/>
          </p:nvPicPr>
          <p:blipFill>
            <a:blip r:embed="rId4"/>
            <a:stretch>
              <a:fillRect/>
            </a:stretch>
          </p:blipFill>
          <p:spPr>
            <a:xfrm flipV="1">
              <a:off x="3553206" y="3848862"/>
              <a:ext cx="48768" cy="48768"/>
            </a:xfrm>
            <a:prstGeom prst="rect">
              <a:avLst/>
            </a:prstGeom>
          </p:spPr>
        </p:pic>
        <p:pic>
          <p:nvPicPr>
            <p:cNvPr id="91" name="Picture 1831"/>
            <p:cNvPicPr/>
            <p:nvPr/>
          </p:nvPicPr>
          <p:blipFill>
            <a:blip r:embed="rId4"/>
            <a:stretch>
              <a:fillRect/>
            </a:stretch>
          </p:blipFill>
          <p:spPr>
            <a:xfrm flipV="1">
              <a:off x="3601974" y="3848862"/>
              <a:ext cx="48768" cy="48768"/>
            </a:xfrm>
            <a:prstGeom prst="rect">
              <a:avLst/>
            </a:prstGeom>
          </p:spPr>
        </p:pic>
        <p:pic>
          <p:nvPicPr>
            <p:cNvPr id="92" name="Picture 1832"/>
            <p:cNvPicPr/>
            <p:nvPr/>
          </p:nvPicPr>
          <p:blipFill>
            <a:blip r:embed="rId4"/>
            <a:stretch>
              <a:fillRect/>
            </a:stretch>
          </p:blipFill>
          <p:spPr>
            <a:xfrm flipV="1">
              <a:off x="3553206" y="3897630"/>
              <a:ext cx="48768" cy="48768"/>
            </a:xfrm>
            <a:prstGeom prst="rect">
              <a:avLst/>
            </a:prstGeom>
          </p:spPr>
        </p:pic>
        <p:pic>
          <p:nvPicPr>
            <p:cNvPr id="93" name="Picture 1833"/>
            <p:cNvPicPr/>
            <p:nvPr/>
          </p:nvPicPr>
          <p:blipFill>
            <a:blip r:embed="rId4"/>
            <a:stretch>
              <a:fillRect/>
            </a:stretch>
          </p:blipFill>
          <p:spPr>
            <a:xfrm flipV="1">
              <a:off x="3601974" y="3897630"/>
              <a:ext cx="48768" cy="48768"/>
            </a:xfrm>
            <a:prstGeom prst="rect">
              <a:avLst/>
            </a:prstGeom>
          </p:spPr>
        </p:pic>
        <p:pic>
          <p:nvPicPr>
            <p:cNvPr id="94" name="Picture 1834"/>
            <p:cNvPicPr/>
            <p:nvPr/>
          </p:nvPicPr>
          <p:blipFill>
            <a:blip r:embed="rId4"/>
            <a:stretch>
              <a:fillRect/>
            </a:stretch>
          </p:blipFill>
          <p:spPr>
            <a:xfrm flipV="1">
              <a:off x="3553206" y="3946398"/>
              <a:ext cx="48768" cy="48768"/>
            </a:xfrm>
            <a:prstGeom prst="rect">
              <a:avLst/>
            </a:prstGeom>
          </p:spPr>
        </p:pic>
        <p:pic>
          <p:nvPicPr>
            <p:cNvPr id="95" name="Picture 1835"/>
            <p:cNvPicPr/>
            <p:nvPr/>
          </p:nvPicPr>
          <p:blipFill>
            <a:blip r:embed="rId4"/>
            <a:stretch>
              <a:fillRect/>
            </a:stretch>
          </p:blipFill>
          <p:spPr>
            <a:xfrm flipV="1">
              <a:off x="3601974" y="3946398"/>
              <a:ext cx="48768" cy="48768"/>
            </a:xfrm>
            <a:prstGeom prst="rect">
              <a:avLst/>
            </a:prstGeom>
          </p:spPr>
        </p:pic>
        <p:sp>
          <p:nvSpPr>
            <p:cNvPr id="96" name="Shape 1836"/>
            <p:cNvSpPr/>
            <p:nvPr/>
          </p:nvSpPr>
          <p:spPr>
            <a:xfrm>
              <a:off x="3847338" y="3275076"/>
              <a:ext cx="1580388" cy="936498"/>
            </a:xfrm>
            <a:custGeom>
              <a:avLst/>
              <a:gdLst/>
              <a:ahLst/>
              <a:cxnLst/>
              <a:rect l="0" t="0" r="0" b="0"/>
              <a:pathLst>
                <a:path w="1580388" h="936498">
                  <a:moveTo>
                    <a:pt x="1111758" y="0"/>
                  </a:moveTo>
                  <a:lnTo>
                    <a:pt x="1111758" y="233934"/>
                  </a:lnTo>
                  <a:lnTo>
                    <a:pt x="0" y="233934"/>
                  </a:lnTo>
                  <a:lnTo>
                    <a:pt x="0" y="702564"/>
                  </a:lnTo>
                  <a:lnTo>
                    <a:pt x="1111758" y="702564"/>
                  </a:lnTo>
                  <a:lnTo>
                    <a:pt x="1111758" y="936498"/>
                  </a:lnTo>
                  <a:lnTo>
                    <a:pt x="1580388" y="467868"/>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97" name="Shape 1837"/>
            <p:cNvSpPr/>
            <p:nvPr/>
          </p:nvSpPr>
          <p:spPr>
            <a:xfrm>
              <a:off x="3671316" y="3509010"/>
              <a:ext cx="117348" cy="468630"/>
            </a:xfrm>
            <a:custGeom>
              <a:avLst/>
              <a:gdLst/>
              <a:ahLst/>
              <a:cxnLst/>
              <a:rect l="0" t="0" r="0" b="0"/>
              <a:pathLst>
                <a:path w="117348" h="468630">
                  <a:moveTo>
                    <a:pt x="0" y="0"/>
                  </a:moveTo>
                  <a:lnTo>
                    <a:pt x="0" y="468630"/>
                  </a:lnTo>
                  <a:lnTo>
                    <a:pt x="117348" y="468630"/>
                  </a:lnTo>
                  <a:lnTo>
                    <a:pt x="117348" y="0"/>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98" name="Shape 1839"/>
            <p:cNvSpPr/>
            <p:nvPr/>
          </p:nvSpPr>
          <p:spPr>
            <a:xfrm>
              <a:off x="3554730" y="3509010"/>
              <a:ext cx="57912" cy="468630"/>
            </a:xfrm>
            <a:custGeom>
              <a:avLst/>
              <a:gdLst/>
              <a:ahLst/>
              <a:cxnLst/>
              <a:rect l="0" t="0" r="0" b="0"/>
              <a:pathLst>
                <a:path w="57912" h="468630">
                  <a:moveTo>
                    <a:pt x="0" y="0"/>
                  </a:moveTo>
                  <a:lnTo>
                    <a:pt x="0" y="468630"/>
                  </a:lnTo>
                  <a:lnTo>
                    <a:pt x="57912" y="468630"/>
                  </a:lnTo>
                  <a:lnTo>
                    <a:pt x="57912" y="0"/>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99" name="Shape 1841"/>
            <p:cNvSpPr/>
            <p:nvPr/>
          </p:nvSpPr>
          <p:spPr>
            <a:xfrm>
              <a:off x="7753338" y="866394"/>
              <a:ext cx="373380" cy="361950"/>
            </a:xfrm>
            <a:custGeom>
              <a:avLst/>
              <a:gdLst/>
              <a:ahLst/>
              <a:cxnLst/>
              <a:rect l="0" t="0" r="0" b="0"/>
              <a:pathLst>
                <a:path w="373380" h="361950">
                  <a:moveTo>
                    <a:pt x="373380" y="0"/>
                  </a:moveTo>
                  <a:lnTo>
                    <a:pt x="332994" y="133350"/>
                  </a:lnTo>
                  <a:lnTo>
                    <a:pt x="330708" y="136398"/>
                  </a:lnTo>
                  <a:lnTo>
                    <a:pt x="326898" y="137160"/>
                  </a:lnTo>
                  <a:lnTo>
                    <a:pt x="323850" y="134874"/>
                  </a:lnTo>
                  <a:lnTo>
                    <a:pt x="323850" y="131064"/>
                  </a:lnTo>
                  <a:lnTo>
                    <a:pt x="355865" y="23911"/>
                  </a:lnTo>
                  <a:lnTo>
                    <a:pt x="7620" y="360426"/>
                  </a:lnTo>
                  <a:lnTo>
                    <a:pt x="4572" y="361950"/>
                  </a:lnTo>
                  <a:lnTo>
                    <a:pt x="762" y="360426"/>
                  </a:lnTo>
                  <a:lnTo>
                    <a:pt x="0" y="357378"/>
                  </a:lnTo>
                  <a:lnTo>
                    <a:pt x="1524" y="353568"/>
                  </a:lnTo>
                  <a:lnTo>
                    <a:pt x="350007" y="16114"/>
                  </a:lnTo>
                  <a:lnTo>
                    <a:pt x="240792" y="45720"/>
                  </a:lnTo>
                  <a:lnTo>
                    <a:pt x="237744" y="44958"/>
                  </a:lnTo>
                  <a:lnTo>
                    <a:pt x="235458" y="41910"/>
                  </a:lnTo>
                  <a:lnTo>
                    <a:pt x="235458" y="38862"/>
                  </a:lnTo>
                  <a:lnTo>
                    <a:pt x="238506" y="36576"/>
                  </a:lnTo>
                  <a:lnTo>
                    <a:pt x="37338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100" name="Shape 1842"/>
            <p:cNvSpPr/>
            <p:nvPr/>
          </p:nvSpPr>
          <p:spPr>
            <a:xfrm>
              <a:off x="7946136" y="840486"/>
              <a:ext cx="211074" cy="208788"/>
            </a:xfrm>
            <a:custGeom>
              <a:avLst/>
              <a:gdLst/>
              <a:ahLst/>
              <a:cxnLst/>
              <a:rect l="0" t="0" r="0" b="0"/>
              <a:pathLst>
                <a:path w="211074" h="208788">
                  <a:moveTo>
                    <a:pt x="211074" y="0"/>
                  </a:moveTo>
                  <a:lnTo>
                    <a:pt x="150114" y="208788"/>
                  </a:lnTo>
                  <a:lnTo>
                    <a:pt x="0" y="54102"/>
                  </a:lnTo>
                  <a:lnTo>
                    <a:pt x="211074"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01" name="Shape 1843"/>
            <p:cNvSpPr/>
            <p:nvPr/>
          </p:nvSpPr>
          <p:spPr>
            <a:xfrm>
              <a:off x="7946136" y="840486"/>
              <a:ext cx="211074" cy="208788"/>
            </a:xfrm>
            <a:custGeom>
              <a:avLst/>
              <a:gdLst/>
              <a:ahLst/>
              <a:cxnLst/>
              <a:rect l="0" t="0" r="0" b="0"/>
              <a:pathLst>
                <a:path w="211074" h="208788">
                  <a:moveTo>
                    <a:pt x="211074" y="0"/>
                  </a:moveTo>
                  <a:lnTo>
                    <a:pt x="0" y="54102"/>
                  </a:lnTo>
                  <a:lnTo>
                    <a:pt x="150114" y="208788"/>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2" name="Shape 1844"/>
            <p:cNvSpPr/>
            <p:nvPr/>
          </p:nvSpPr>
          <p:spPr>
            <a:xfrm>
              <a:off x="7429500" y="1115568"/>
              <a:ext cx="115824" cy="133350"/>
            </a:xfrm>
            <a:custGeom>
              <a:avLst/>
              <a:gdLst/>
              <a:ahLst/>
              <a:cxnLst/>
              <a:rect l="0" t="0" r="0" b="0"/>
              <a:pathLst>
                <a:path w="115824" h="133350">
                  <a:moveTo>
                    <a:pt x="57912" y="0"/>
                  </a:moveTo>
                  <a:cubicBezTo>
                    <a:pt x="25908" y="0"/>
                    <a:pt x="0" y="30480"/>
                    <a:pt x="0" y="67056"/>
                  </a:cubicBezTo>
                  <a:cubicBezTo>
                    <a:pt x="0" y="103632"/>
                    <a:pt x="25908" y="133350"/>
                    <a:pt x="57912" y="133350"/>
                  </a:cubicBezTo>
                  <a:cubicBezTo>
                    <a:pt x="89916" y="133350"/>
                    <a:pt x="115824" y="103632"/>
                    <a:pt x="115824" y="67056"/>
                  </a:cubicBezTo>
                  <a:cubicBezTo>
                    <a:pt x="115824" y="30480"/>
                    <a:pt x="89916" y="0"/>
                    <a:pt x="5791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3" name="Shape 1845"/>
            <p:cNvSpPr/>
            <p:nvPr/>
          </p:nvSpPr>
          <p:spPr>
            <a:xfrm>
              <a:off x="7372350" y="1351026"/>
              <a:ext cx="230124" cy="0"/>
            </a:xfrm>
            <a:custGeom>
              <a:avLst/>
              <a:gdLst/>
              <a:ahLst/>
              <a:cxnLst/>
              <a:rect l="0" t="0" r="0" b="0"/>
              <a:pathLst>
                <a:path w="230124">
                  <a:moveTo>
                    <a:pt x="0" y="0"/>
                  </a:moveTo>
                  <a:lnTo>
                    <a:pt x="23012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4" name="Shape 1846"/>
            <p:cNvSpPr/>
            <p:nvPr/>
          </p:nvSpPr>
          <p:spPr>
            <a:xfrm>
              <a:off x="7343394" y="1248918"/>
              <a:ext cx="144780" cy="335280"/>
            </a:xfrm>
            <a:custGeom>
              <a:avLst/>
              <a:gdLst/>
              <a:ahLst/>
              <a:cxnLst/>
              <a:rect l="0" t="0" r="0" b="0"/>
              <a:pathLst>
                <a:path w="144780" h="335280">
                  <a:moveTo>
                    <a:pt x="144780" y="0"/>
                  </a:moveTo>
                  <a:lnTo>
                    <a:pt x="144780" y="201930"/>
                  </a:lnTo>
                  <a:lnTo>
                    <a:pt x="0" y="33528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5" name="Shape 1847"/>
            <p:cNvSpPr/>
            <p:nvPr/>
          </p:nvSpPr>
          <p:spPr>
            <a:xfrm>
              <a:off x="7488174" y="1450848"/>
              <a:ext cx="143256" cy="133350"/>
            </a:xfrm>
            <a:custGeom>
              <a:avLst/>
              <a:gdLst/>
              <a:ahLst/>
              <a:cxnLst/>
              <a:rect l="0" t="0" r="0" b="0"/>
              <a:pathLst>
                <a:path w="143256" h="133350">
                  <a:moveTo>
                    <a:pt x="0" y="0"/>
                  </a:moveTo>
                  <a:lnTo>
                    <a:pt x="143256" y="13335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6" name="Rectangle 1848"/>
            <p:cNvSpPr/>
            <p:nvPr/>
          </p:nvSpPr>
          <p:spPr>
            <a:xfrm>
              <a:off x="7174224" y="1594866"/>
              <a:ext cx="832562" cy="326336"/>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Tahoma" panose="020B0604030504040204" pitchFamily="34" charset="0"/>
                  <a:ea typeface="Tahoma" panose="020B0604030504040204" pitchFamily="34" charset="0"/>
                  <a:cs typeface="Calibri" panose="020F0502020204030204" pitchFamily="34" charset="0"/>
                </a:rPr>
                <a:t>actor 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7" name="Shape 1849"/>
            <p:cNvSpPr/>
            <p:nvPr/>
          </p:nvSpPr>
          <p:spPr>
            <a:xfrm>
              <a:off x="8364474" y="0"/>
              <a:ext cx="115824" cy="133350"/>
            </a:xfrm>
            <a:custGeom>
              <a:avLst/>
              <a:gdLst/>
              <a:ahLst/>
              <a:cxnLst/>
              <a:rect l="0" t="0" r="0" b="0"/>
              <a:pathLst>
                <a:path w="115824" h="133350">
                  <a:moveTo>
                    <a:pt x="57912" y="0"/>
                  </a:moveTo>
                  <a:cubicBezTo>
                    <a:pt x="25908" y="0"/>
                    <a:pt x="0" y="29718"/>
                    <a:pt x="0" y="66294"/>
                  </a:cubicBezTo>
                  <a:cubicBezTo>
                    <a:pt x="0" y="103632"/>
                    <a:pt x="25908" y="133350"/>
                    <a:pt x="57912" y="133350"/>
                  </a:cubicBezTo>
                  <a:cubicBezTo>
                    <a:pt x="89916" y="133350"/>
                    <a:pt x="115824" y="103632"/>
                    <a:pt x="115824" y="66294"/>
                  </a:cubicBezTo>
                  <a:cubicBezTo>
                    <a:pt x="115824" y="29718"/>
                    <a:pt x="89916" y="0"/>
                    <a:pt x="5791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8" name="Shape 1850"/>
            <p:cNvSpPr/>
            <p:nvPr/>
          </p:nvSpPr>
          <p:spPr>
            <a:xfrm>
              <a:off x="8307324" y="234696"/>
              <a:ext cx="230124" cy="0"/>
            </a:xfrm>
            <a:custGeom>
              <a:avLst/>
              <a:gdLst/>
              <a:ahLst/>
              <a:cxnLst/>
              <a:rect l="0" t="0" r="0" b="0"/>
              <a:pathLst>
                <a:path w="230124">
                  <a:moveTo>
                    <a:pt x="0" y="0"/>
                  </a:moveTo>
                  <a:lnTo>
                    <a:pt x="230124"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09" name="Shape 1851"/>
            <p:cNvSpPr/>
            <p:nvPr/>
          </p:nvSpPr>
          <p:spPr>
            <a:xfrm>
              <a:off x="8279130" y="133350"/>
              <a:ext cx="144018" cy="334518"/>
            </a:xfrm>
            <a:custGeom>
              <a:avLst/>
              <a:gdLst/>
              <a:ahLst/>
              <a:cxnLst/>
              <a:rect l="0" t="0" r="0" b="0"/>
              <a:pathLst>
                <a:path w="144018" h="334518">
                  <a:moveTo>
                    <a:pt x="144018" y="0"/>
                  </a:moveTo>
                  <a:lnTo>
                    <a:pt x="144018" y="201168"/>
                  </a:lnTo>
                  <a:lnTo>
                    <a:pt x="0" y="334518"/>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10" name="Shape 1852"/>
            <p:cNvSpPr/>
            <p:nvPr/>
          </p:nvSpPr>
          <p:spPr>
            <a:xfrm>
              <a:off x="8423148" y="334518"/>
              <a:ext cx="143256" cy="133350"/>
            </a:xfrm>
            <a:custGeom>
              <a:avLst/>
              <a:gdLst/>
              <a:ahLst/>
              <a:cxnLst/>
              <a:rect l="0" t="0" r="0" b="0"/>
              <a:pathLst>
                <a:path w="143256" h="133350">
                  <a:moveTo>
                    <a:pt x="0" y="0"/>
                  </a:moveTo>
                  <a:lnTo>
                    <a:pt x="143256" y="13335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11" name="Rectangle 1853"/>
            <p:cNvSpPr/>
            <p:nvPr/>
          </p:nvSpPr>
          <p:spPr>
            <a:xfrm>
              <a:off x="8109198" y="479298"/>
              <a:ext cx="832562" cy="326336"/>
            </a:xfrm>
            <a:prstGeom prst="rect">
              <a:avLst/>
            </a:prstGeom>
            <a:ln>
              <a:noFill/>
            </a:ln>
          </p:spPr>
          <p:txBody>
            <a:bodyPr vert="horz" lIns="0" tIns="0" rIns="0" bIns="0" rtlCol="0">
              <a:noAutofit/>
            </a:bodyPr>
            <a:lstStyle/>
            <a:p>
              <a:pPr>
                <a:lnSpc>
                  <a:spcPct val="107000"/>
                </a:lnSpc>
                <a:spcAft>
                  <a:spcPts val="800"/>
                </a:spcAft>
              </a:pPr>
              <a:r>
                <a:rPr lang="en-US" sz="1600" kern="100">
                  <a:solidFill>
                    <a:srgbClr val="000000"/>
                  </a:solidFill>
                  <a:effectLst/>
                  <a:latin typeface="Tahoma" panose="020B0604030504040204" pitchFamily="34" charset="0"/>
                  <a:ea typeface="Tahoma" panose="020B0604030504040204" pitchFamily="34" charset="0"/>
                  <a:cs typeface="Calibri" panose="020F0502020204030204" pitchFamily="34" charset="0"/>
                </a:rPr>
                <a:t>actor 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32296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用例之间的关系：包含</a:t>
            </a:r>
            <a:r>
              <a:rPr lang="en-US" altLang="zh-CN" dirty="0"/>
              <a:t>(include)</a:t>
            </a:r>
            <a:endParaRPr lang="zh-CN" altLang="en-US" dirty="0"/>
          </a:p>
        </p:txBody>
      </p:sp>
      <p:grpSp>
        <p:nvGrpSpPr>
          <p:cNvPr id="4" name="Group 14144"/>
          <p:cNvGrpSpPr/>
          <p:nvPr/>
        </p:nvGrpSpPr>
        <p:grpSpPr>
          <a:xfrm>
            <a:off x="2092740" y="1603000"/>
            <a:ext cx="8243206" cy="5126406"/>
            <a:chOff x="563824" y="353437"/>
            <a:chExt cx="7960670" cy="5126867"/>
          </a:xfrm>
        </p:grpSpPr>
        <p:sp>
          <p:nvSpPr>
            <p:cNvPr id="11" name="Rectangle 1879"/>
            <p:cNvSpPr/>
            <p:nvPr/>
          </p:nvSpPr>
          <p:spPr>
            <a:xfrm>
              <a:off x="563875" y="381191"/>
              <a:ext cx="146805"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880"/>
            <p:cNvSpPr/>
            <p:nvPr/>
          </p:nvSpPr>
          <p:spPr>
            <a:xfrm>
              <a:off x="675117" y="353437"/>
              <a:ext cx="1356814"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包含关系</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881"/>
            <p:cNvSpPr/>
            <p:nvPr/>
          </p:nvSpPr>
          <p:spPr>
            <a:xfrm>
              <a:off x="1696952" y="381191"/>
              <a:ext cx="146805"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882"/>
            <p:cNvSpPr/>
            <p:nvPr/>
          </p:nvSpPr>
          <p:spPr>
            <a:xfrm>
              <a:off x="1808956" y="353437"/>
              <a:ext cx="3735253"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是通过在关联关系上加入</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064"/>
            <p:cNvSpPr/>
            <p:nvPr/>
          </p:nvSpPr>
          <p:spPr>
            <a:xfrm>
              <a:off x="4619218" y="381191"/>
              <a:ext cx="336504"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4066"/>
            <p:cNvSpPr/>
            <p:nvPr/>
          </p:nvSpPr>
          <p:spPr>
            <a:xfrm>
              <a:off x="4872507" y="381191"/>
              <a:ext cx="1022774"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include</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4065"/>
            <p:cNvSpPr/>
            <p:nvPr/>
          </p:nvSpPr>
          <p:spPr>
            <a:xfrm>
              <a:off x="5641789" y="381191"/>
              <a:ext cx="336504"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884"/>
            <p:cNvSpPr/>
            <p:nvPr/>
          </p:nvSpPr>
          <p:spPr>
            <a:xfrm>
              <a:off x="5895561" y="353437"/>
              <a:ext cx="2037043"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标记来表示；</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886"/>
            <p:cNvSpPr/>
            <p:nvPr/>
          </p:nvSpPr>
          <p:spPr>
            <a:xfrm>
              <a:off x="563849" y="809875"/>
              <a:ext cx="1696321"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语义：用例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Rectangle 1887"/>
            <p:cNvSpPr/>
            <p:nvPr/>
          </p:nvSpPr>
          <p:spPr>
            <a:xfrm>
              <a:off x="1840953" y="837629"/>
              <a:ext cx="171103"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Rectangle 1888"/>
            <p:cNvSpPr/>
            <p:nvPr/>
          </p:nvSpPr>
          <p:spPr>
            <a:xfrm>
              <a:off x="1970490" y="809876"/>
              <a:ext cx="1696321"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会用到用例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Rectangle 1889"/>
            <p:cNvSpPr/>
            <p:nvPr/>
          </p:nvSpPr>
          <p:spPr>
            <a:xfrm>
              <a:off x="3247594" y="837629"/>
              <a:ext cx="171103"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Rectangle 1890"/>
            <p:cNvSpPr/>
            <p:nvPr/>
          </p:nvSpPr>
          <p:spPr>
            <a:xfrm>
              <a:off x="3377131" y="809876"/>
              <a:ext cx="1016496"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1891"/>
            <p:cNvSpPr/>
            <p:nvPr/>
          </p:nvSpPr>
          <p:spPr>
            <a:xfrm>
              <a:off x="4143698" y="837629"/>
              <a:ext cx="171103"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angle 1892"/>
            <p:cNvSpPr/>
            <p:nvPr/>
          </p:nvSpPr>
          <p:spPr>
            <a:xfrm>
              <a:off x="4272474" y="809876"/>
              <a:ext cx="3735252"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的事件流将被插入到用例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Rectangle 1893"/>
            <p:cNvSpPr/>
            <p:nvPr/>
          </p:nvSpPr>
          <p:spPr>
            <a:xfrm>
              <a:off x="7083498" y="837629"/>
              <a:ext cx="171104"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Rectangle 1894"/>
            <p:cNvSpPr/>
            <p:nvPr/>
          </p:nvSpPr>
          <p:spPr>
            <a:xfrm>
              <a:off x="7212274" y="809876"/>
              <a:ext cx="1017509"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的事件</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Rectangle 1895"/>
            <p:cNvSpPr/>
            <p:nvPr/>
          </p:nvSpPr>
          <p:spPr>
            <a:xfrm>
              <a:off x="563824" y="1139060"/>
              <a:ext cx="1016496"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流中。</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1896"/>
            <p:cNvSpPr/>
            <p:nvPr/>
          </p:nvSpPr>
          <p:spPr>
            <a:xfrm>
              <a:off x="5571731" y="1972818"/>
              <a:ext cx="911352" cy="458724"/>
            </a:xfrm>
            <a:custGeom>
              <a:avLst/>
              <a:gdLst/>
              <a:ahLst/>
              <a:cxnLst/>
              <a:rect l="0" t="0" r="0" b="0"/>
              <a:pathLst>
                <a:path w="911352" h="458724">
                  <a:moveTo>
                    <a:pt x="455676" y="0"/>
                  </a:moveTo>
                  <a:cubicBezTo>
                    <a:pt x="707898" y="0"/>
                    <a:pt x="911352" y="102870"/>
                    <a:pt x="911352" y="229362"/>
                  </a:cubicBezTo>
                  <a:cubicBezTo>
                    <a:pt x="911352" y="356616"/>
                    <a:pt x="707898" y="458724"/>
                    <a:pt x="455676" y="458724"/>
                  </a:cubicBezTo>
                  <a:cubicBezTo>
                    <a:pt x="204216" y="458724"/>
                    <a:pt x="0" y="356616"/>
                    <a:pt x="0" y="229362"/>
                  </a:cubicBezTo>
                  <a:cubicBezTo>
                    <a:pt x="0" y="102870"/>
                    <a:pt x="204216" y="0"/>
                    <a:pt x="455676" y="0"/>
                  </a:cubicBezTo>
                  <a:close/>
                </a:path>
              </a:pathLst>
            </a:custGeom>
            <a:ln w="0" cap="flat">
              <a:miter lim="100000"/>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31" name="Shape 1897"/>
            <p:cNvSpPr/>
            <p:nvPr/>
          </p:nvSpPr>
          <p:spPr>
            <a:xfrm>
              <a:off x="5571731" y="1972818"/>
              <a:ext cx="911352" cy="458724"/>
            </a:xfrm>
            <a:custGeom>
              <a:avLst/>
              <a:gdLst/>
              <a:ahLst/>
              <a:cxnLst/>
              <a:rect l="0" t="0" r="0" b="0"/>
              <a:pathLst>
                <a:path w="911352" h="458724">
                  <a:moveTo>
                    <a:pt x="455676" y="0"/>
                  </a:moveTo>
                  <a:cubicBezTo>
                    <a:pt x="204216" y="0"/>
                    <a:pt x="0" y="102870"/>
                    <a:pt x="0" y="229362"/>
                  </a:cubicBezTo>
                  <a:cubicBezTo>
                    <a:pt x="0" y="356616"/>
                    <a:pt x="204216" y="458724"/>
                    <a:pt x="455676" y="458724"/>
                  </a:cubicBezTo>
                  <a:cubicBezTo>
                    <a:pt x="707898" y="458724"/>
                    <a:pt x="911352" y="356616"/>
                    <a:pt x="911352" y="229362"/>
                  </a:cubicBezTo>
                  <a:cubicBezTo>
                    <a:pt x="911352" y="102870"/>
                    <a:pt x="707898" y="0"/>
                    <a:pt x="45567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Rectangle 1898"/>
            <p:cNvSpPr/>
            <p:nvPr/>
          </p:nvSpPr>
          <p:spPr>
            <a:xfrm>
              <a:off x="5833866" y="2513172"/>
              <a:ext cx="405384" cy="202692"/>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1899"/>
            <p:cNvSpPr/>
            <p:nvPr/>
          </p:nvSpPr>
          <p:spPr>
            <a:xfrm>
              <a:off x="6138666" y="2506219"/>
              <a:ext cx="112728"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Shape 1900"/>
            <p:cNvSpPr/>
            <p:nvPr/>
          </p:nvSpPr>
          <p:spPr>
            <a:xfrm>
              <a:off x="7613904" y="1972818"/>
              <a:ext cx="910590" cy="458724"/>
            </a:xfrm>
            <a:custGeom>
              <a:avLst/>
              <a:gdLst/>
              <a:ahLst/>
              <a:cxnLst/>
              <a:rect l="0" t="0" r="0" b="0"/>
              <a:pathLst>
                <a:path w="910590" h="458724">
                  <a:moveTo>
                    <a:pt x="455676" y="0"/>
                  </a:moveTo>
                  <a:cubicBezTo>
                    <a:pt x="707136" y="0"/>
                    <a:pt x="910590" y="102870"/>
                    <a:pt x="910590" y="229362"/>
                  </a:cubicBezTo>
                  <a:cubicBezTo>
                    <a:pt x="910590" y="356616"/>
                    <a:pt x="707136" y="458724"/>
                    <a:pt x="455676" y="458724"/>
                  </a:cubicBezTo>
                  <a:cubicBezTo>
                    <a:pt x="203454" y="458724"/>
                    <a:pt x="0" y="356616"/>
                    <a:pt x="0" y="229362"/>
                  </a:cubicBezTo>
                  <a:cubicBezTo>
                    <a:pt x="0" y="102870"/>
                    <a:pt x="203454" y="0"/>
                    <a:pt x="45567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35" name="Shape 1901"/>
            <p:cNvSpPr/>
            <p:nvPr/>
          </p:nvSpPr>
          <p:spPr>
            <a:xfrm>
              <a:off x="7613904" y="1972818"/>
              <a:ext cx="910590" cy="458724"/>
            </a:xfrm>
            <a:custGeom>
              <a:avLst/>
              <a:gdLst/>
              <a:ahLst/>
              <a:cxnLst/>
              <a:rect l="0" t="0" r="0" b="0"/>
              <a:pathLst>
                <a:path w="910590" h="458724">
                  <a:moveTo>
                    <a:pt x="455676" y="0"/>
                  </a:moveTo>
                  <a:cubicBezTo>
                    <a:pt x="203454" y="0"/>
                    <a:pt x="0" y="102870"/>
                    <a:pt x="0" y="229362"/>
                  </a:cubicBezTo>
                  <a:cubicBezTo>
                    <a:pt x="0" y="356616"/>
                    <a:pt x="203454" y="458724"/>
                    <a:pt x="455676" y="458724"/>
                  </a:cubicBezTo>
                  <a:cubicBezTo>
                    <a:pt x="707136" y="458724"/>
                    <a:pt x="910590" y="356616"/>
                    <a:pt x="910590" y="229362"/>
                  </a:cubicBezTo>
                  <a:cubicBezTo>
                    <a:pt x="910590" y="102870"/>
                    <a:pt x="707136" y="0"/>
                    <a:pt x="45567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6" name="Rectangle 1902"/>
            <p:cNvSpPr/>
            <p:nvPr/>
          </p:nvSpPr>
          <p:spPr>
            <a:xfrm>
              <a:off x="7875264" y="2513172"/>
              <a:ext cx="405384" cy="202692"/>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Rectangle 1903"/>
            <p:cNvSpPr/>
            <p:nvPr/>
          </p:nvSpPr>
          <p:spPr>
            <a:xfrm>
              <a:off x="8180064" y="2506219"/>
              <a:ext cx="112728"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8" name="Shape 1904"/>
            <p:cNvSpPr/>
            <p:nvPr/>
          </p:nvSpPr>
          <p:spPr>
            <a:xfrm>
              <a:off x="6478512" y="2135124"/>
              <a:ext cx="1119378" cy="136398"/>
            </a:xfrm>
            <a:custGeom>
              <a:avLst/>
              <a:gdLst/>
              <a:ahLst/>
              <a:cxnLst/>
              <a:rect l="0" t="0" r="0" b="0"/>
              <a:pathLst>
                <a:path w="1119378" h="136398">
                  <a:moveTo>
                    <a:pt x="994410" y="0"/>
                  </a:moveTo>
                  <a:lnTo>
                    <a:pt x="997458" y="762"/>
                  </a:lnTo>
                  <a:lnTo>
                    <a:pt x="1119378" y="67818"/>
                  </a:lnTo>
                  <a:lnTo>
                    <a:pt x="1113497" y="71090"/>
                  </a:lnTo>
                  <a:lnTo>
                    <a:pt x="1113282" y="71628"/>
                  </a:lnTo>
                  <a:lnTo>
                    <a:pt x="1110602" y="72700"/>
                  </a:lnTo>
                  <a:lnTo>
                    <a:pt x="997458" y="135636"/>
                  </a:lnTo>
                  <a:lnTo>
                    <a:pt x="994410" y="136398"/>
                  </a:lnTo>
                  <a:lnTo>
                    <a:pt x="991362" y="134112"/>
                  </a:lnTo>
                  <a:lnTo>
                    <a:pt x="990600" y="130302"/>
                  </a:lnTo>
                  <a:lnTo>
                    <a:pt x="992886" y="127254"/>
                  </a:lnTo>
                  <a:lnTo>
                    <a:pt x="1090661" y="73152"/>
                  </a:lnTo>
                  <a:lnTo>
                    <a:pt x="4572" y="73152"/>
                  </a:lnTo>
                  <a:lnTo>
                    <a:pt x="1524" y="71628"/>
                  </a:lnTo>
                  <a:lnTo>
                    <a:pt x="0" y="67818"/>
                  </a:lnTo>
                  <a:lnTo>
                    <a:pt x="1524" y="64770"/>
                  </a:lnTo>
                  <a:lnTo>
                    <a:pt x="4572" y="63246"/>
                  </a:lnTo>
                  <a:lnTo>
                    <a:pt x="1090661" y="63246"/>
                  </a:lnTo>
                  <a:lnTo>
                    <a:pt x="992886" y="9144"/>
                  </a:lnTo>
                  <a:lnTo>
                    <a:pt x="990600" y="6096"/>
                  </a:lnTo>
                  <a:lnTo>
                    <a:pt x="991362" y="2286"/>
                  </a:lnTo>
                  <a:lnTo>
                    <a:pt x="99441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9" name="Rectangle 14067"/>
            <p:cNvSpPr/>
            <p:nvPr/>
          </p:nvSpPr>
          <p:spPr>
            <a:xfrm>
              <a:off x="6601200" y="2001775"/>
              <a:ext cx="236416"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0" name="Rectangle 14069"/>
            <p:cNvSpPr/>
            <p:nvPr/>
          </p:nvSpPr>
          <p:spPr>
            <a:xfrm>
              <a:off x="6778716" y="2001775"/>
              <a:ext cx="638592"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include</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Rectangle 14068"/>
            <p:cNvSpPr/>
            <p:nvPr/>
          </p:nvSpPr>
          <p:spPr>
            <a:xfrm>
              <a:off x="7257892" y="2001775"/>
              <a:ext cx="236416"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1907"/>
            <p:cNvSpPr/>
            <p:nvPr/>
          </p:nvSpPr>
          <p:spPr>
            <a:xfrm>
              <a:off x="1971294" y="3024378"/>
              <a:ext cx="4753357" cy="2455926"/>
            </a:xfrm>
            <a:custGeom>
              <a:avLst/>
              <a:gdLst/>
              <a:ahLst/>
              <a:cxnLst/>
              <a:rect l="0" t="0" r="0" b="0"/>
              <a:pathLst>
                <a:path w="4753357" h="2455926">
                  <a:moveTo>
                    <a:pt x="0" y="0"/>
                  </a:moveTo>
                  <a:lnTo>
                    <a:pt x="4753357" y="0"/>
                  </a:lnTo>
                  <a:lnTo>
                    <a:pt x="4753357" y="2455926"/>
                  </a:lnTo>
                  <a:lnTo>
                    <a:pt x="0" y="2455926"/>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43" name="Shape 1908"/>
            <p:cNvSpPr/>
            <p:nvPr/>
          </p:nvSpPr>
          <p:spPr>
            <a:xfrm>
              <a:off x="2272284" y="3853434"/>
              <a:ext cx="208026" cy="167640"/>
            </a:xfrm>
            <a:custGeom>
              <a:avLst/>
              <a:gdLst/>
              <a:ahLst/>
              <a:cxnLst/>
              <a:rect l="0" t="0" r="0" b="0"/>
              <a:pathLst>
                <a:path w="208026" h="167640">
                  <a:moveTo>
                    <a:pt x="103632" y="0"/>
                  </a:moveTo>
                  <a:cubicBezTo>
                    <a:pt x="46482" y="0"/>
                    <a:pt x="0" y="37338"/>
                    <a:pt x="0" y="83820"/>
                  </a:cubicBezTo>
                  <a:cubicBezTo>
                    <a:pt x="0" y="129540"/>
                    <a:pt x="46482" y="167640"/>
                    <a:pt x="103632" y="167640"/>
                  </a:cubicBezTo>
                  <a:cubicBezTo>
                    <a:pt x="161544" y="167640"/>
                    <a:pt x="208026" y="129540"/>
                    <a:pt x="208026" y="83820"/>
                  </a:cubicBezTo>
                  <a:cubicBezTo>
                    <a:pt x="208026" y="37338"/>
                    <a:pt x="161544" y="0"/>
                    <a:pt x="103632"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4" name="Shape 1909"/>
            <p:cNvSpPr/>
            <p:nvPr/>
          </p:nvSpPr>
          <p:spPr>
            <a:xfrm>
              <a:off x="2169414" y="4147566"/>
              <a:ext cx="413766" cy="0"/>
            </a:xfrm>
            <a:custGeom>
              <a:avLst/>
              <a:gdLst/>
              <a:ahLst/>
              <a:cxnLst/>
              <a:rect l="0" t="0" r="0" b="0"/>
              <a:pathLst>
                <a:path w="413766">
                  <a:moveTo>
                    <a:pt x="0" y="0"/>
                  </a:moveTo>
                  <a:lnTo>
                    <a:pt x="41376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5" name="Shape 1910"/>
            <p:cNvSpPr/>
            <p:nvPr/>
          </p:nvSpPr>
          <p:spPr>
            <a:xfrm>
              <a:off x="2117598" y="4021074"/>
              <a:ext cx="259080" cy="419862"/>
            </a:xfrm>
            <a:custGeom>
              <a:avLst/>
              <a:gdLst/>
              <a:ahLst/>
              <a:cxnLst/>
              <a:rect l="0" t="0" r="0" b="0"/>
              <a:pathLst>
                <a:path w="259080" h="419862">
                  <a:moveTo>
                    <a:pt x="259080" y="0"/>
                  </a:moveTo>
                  <a:lnTo>
                    <a:pt x="259080" y="252222"/>
                  </a:lnTo>
                  <a:lnTo>
                    <a:pt x="0" y="419862"/>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6" name="Shape 1911"/>
            <p:cNvSpPr/>
            <p:nvPr/>
          </p:nvSpPr>
          <p:spPr>
            <a:xfrm>
              <a:off x="2376678" y="4273297"/>
              <a:ext cx="258318" cy="167640"/>
            </a:xfrm>
            <a:custGeom>
              <a:avLst/>
              <a:gdLst/>
              <a:ahLst/>
              <a:cxnLst/>
              <a:rect l="0" t="0" r="0" b="0"/>
              <a:pathLst>
                <a:path w="258318" h="167640">
                  <a:moveTo>
                    <a:pt x="0" y="0"/>
                  </a:moveTo>
                  <a:lnTo>
                    <a:pt x="258318" y="16764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Rectangle 1912"/>
            <p:cNvSpPr/>
            <p:nvPr/>
          </p:nvSpPr>
          <p:spPr>
            <a:xfrm>
              <a:off x="2057394" y="4476703"/>
              <a:ext cx="850262" cy="212347"/>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银行客户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1913"/>
            <p:cNvSpPr/>
            <p:nvPr/>
          </p:nvSpPr>
          <p:spPr>
            <a:xfrm>
              <a:off x="3649218" y="3111247"/>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5552" y="452628"/>
                    <a:pt x="0" y="351282"/>
                    <a:pt x="0" y="226314"/>
                  </a:cubicBezTo>
                  <a:cubicBezTo>
                    <a:pt x="0" y="101346"/>
                    <a:pt x="225552"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49" name="Shape 1914"/>
            <p:cNvSpPr/>
            <p:nvPr/>
          </p:nvSpPr>
          <p:spPr>
            <a:xfrm>
              <a:off x="3649218" y="3111247"/>
              <a:ext cx="1006602" cy="452628"/>
            </a:xfrm>
            <a:custGeom>
              <a:avLst/>
              <a:gdLst/>
              <a:ahLst/>
              <a:cxnLst/>
              <a:rect l="0" t="0" r="0" b="0"/>
              <a:pathLst>
                <a:path w="1006602" h="452628">
                  <a:moveTo>
                    <a:pt x="502920" y="0"/>
                  </a:moveTo>
                  <a:cubicBezTo>
                    <a:pt x="225552" y="0"/>
                    <a:pt x="0" y="101346"/>
                    <a:pt x="0" y="226314"/>
                  </a:cubicBezTo>
                  <a:cubicBezTo>
                    <a:pt x="0" y="351282"/>
                    <a:pt x="225552"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0" name="Rectangle 1915"/>
            <p:cNvSpPr/>
            <p:nvPr/>
          </p:nvSpPr>
          <p:spPr>
            <a:xfrm>
              <a:off x="3993635" y="3656792"/>
              <a:ext cx="424355" cy="212347"/>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查询</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1916"/>
            <p:cNvSpPr/>
            <p:nvPr/>
          </p:nvSpPr>
          <p:spPr>
            <a:xfrm>
              <a:off x="3649218" y="3909823"/>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5552" y="452628"/>
                    <a:pt x="0" y="351282"/>
                    <a:pt x="0" y="226314"/>
                  </a:cubicBezTo>
                  <a:cubicBezTo>
                    <a:pt x="0" y="101346"/>
                    <a:pt x="225552"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2" name="Shape 1917"/>
            <p:cNvSpPr/>
            <p:nvPr/>
          </p:nvSpPr>
          <p:spPr>
            <a:xfrm>
              <a:off x="3649218" y="3909823"/>
              <a:ext cx="1006602" cy="452628"/>
            </a:xfrm>
            <a:custGeom>
              <a:avLst/>
              <a:gdLst/>
              <a:ahLst/>
              <a:cxnLst/>
              <a:rect l="0" t="0" r="0" b="0"/>
              <a:pathLst>
                <a:path w="1006602" h="452628">
                  <a:moveTo>
                    <a:pt x="502920" y="0"/>
                  </a:moveTo>
                  <a:cubicBezTo>
                    <a:pt x="225552" y="0"/>
                    <a:pt x="0" y="101346"/>
                    <a:pt x="0" y="226314"/>
                  </a:cubicBezTo>
                  <a:cubicBezTo>
                    <a:pt x="0" y="351282"/>
                    <a:pt x="225552"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3" name="Rectangle 1918"/>
            <p:cNvSpPr/>
            <p:nvPr/>
          </p:nvSpPr>
          <p:spPr>
            <a:xfrm>
              <a:off x="3993635" y="4455367"/>
              <a:ext cx="424355" cy="212347"/>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取款</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1919"/>
            <p:cNvSpPr/>
            <p:nvPr/>
          </p:nvSpPr>
          <p:spPr>
            <a:xfrm>
              <a:off x="3649218" y="4708399"/>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5552" y="452628"/>
                    <a:pt x="0" y="351282"/>
                    <a:pt x="0" y="226314"/>
                  </a:cubicBezTo>
                  <a:cubicBezTo>
                    <a:pt x="0" y="101346"/>
                    <a:pt x="225552"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5" name="Shape 1920"/>
            <p:cNvSpPr/>
            <p:nvPr/>
          </p:nvSpPr>
          <p:spPr>
            <a:xfrm>
              <a:off x="3649218" y="4708399"/>
              <a:ext cx="1006602" cy="452628"/>
            </a:xfrm>
            <a:custGeom>
              <a:avLst/>
              <a:gdLst/>
              <a:ahLst/>
              <a:cxnLst/>
              <a:rect l="0" t="0" r="0" b="0"/>
              <a:pathLst>
                <a:path w="1006602" h="452628">
                  <a:moveTo>
                    <a:pt x="502920" y="0"/>
                  </a:moveTo>
                  <a:cubicBezTo>
                    <a:pt x="225552" y="0"/>
                    <a:pt x="0" y="101346"/>
                    <a:pt x="0" y="226314"/>
                  </a:cubicBezTo>
                  <a:cubicBezTo>
                    <a:pt x="0" y="351282"/>
                    <a:pt x="225552"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6" name="Rectangle 1921"/>
            <p:cNvSpPr/>
            <p:nvPr/>
          </p:nvSpPr>
          <p:spPr>
            <a:xfrm>
              <a:off x="3993635" y="5253180"/>
              <a:ext cx="424355" cy="212347"/>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转帐</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1922"/>
            <p:cNvSpPr/>
            <p:nvPr/>
          </p:nvSpPr>
          <p:spPr>
            <a:xfrm>
              <a:off x="2628138" y="3512058"/>
              <a:ext cx="877824" cy="647700"/>
            </a:xfrm>
            <a:custGeom>
              <a:avLst/>
              <a:gdLst/>
              <a:ahLst/>
              <a:cxnLst/>
              <a:rect l="0" t="0" r="0" b="0"/>
              <a:pathLst>
                <a:path w="877824" h="647700">
                  <a:moveTo>
                    <a:pt x="877824" y="0"/>
                  </a:moveTo>
                  <a:lnTo>
                    <a:pt x="836676" y="90678"/>
                  </a:lnTo>
                  <a:cubicBezTo>
                    <a:pt x="835152" y="92964"/>
                    <a:pt x="832866" y="93726"/>
                    <a:pt x="830580" y="92964"/>
                  </a:cubicBezTo>
                  <a:cubicBezTo>
                    <a:pt x="828294" y="91440"/>
                    <a:pt x="827532" y="89154"/>
                    <a:pt x="828294" y="86868"/>
                  </a:cubicBezTo>
                  <a:lnTo>
                    <a:pt x="859205" y="19481"/>
                  </a:lnTo>
                  <a:lnTo>
                    <a:pt x="7620" y="646176"/>
                  </a:lnTo>
                  <a:cubicBezTo>
                    <a:pt x="5334" y="647700"/>
                    <a:pt x="3048" y="647700"/>
                    <a:pt x="1524" y="645414"/>
                  </a:cubicBezTo>
                  <a:cubicBezTo>
                    <a:pt x="0" y="643890"/>
                    <a:pt x="0" y="640842"/>
                    <a:pt x="2286" y="639318"/>
                  </a:cubicBezTo>
                  <a:lnTo>
                    <a:pt x="854793" y="11945"/>
                  </a:lnTo>
                  <a:lnTo>
                    <a:pt x="780288" y="21336"/>
                  </a:lnTo>
                  <a:cubicBezTo>
                    <a:pt x="778002" y="22098"/>
                    <a:pt x="775716" y="20574"/>
                    <a:pt x="775716" y="17526"/>
                  </a:cubicBezTo>
                  <a:cubicBezTo>
                    <a:pt x="774954" y="15240"/>
                    <a:pt x="776478" y="12954"/>
                    <a:pt x="779526" y="12954"/>
                  </a:cubicBezTo>
                  <a:lnTo>
                    <a:pt x="877824"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58" name="Shape 1923"/>
            <p:cNvSpPr/>
            <p:nvPr/>
          </p:nvSpPr>
          <p:spPr>
            <a:xfrm>
              <a:off x="2628900" y="4211575"/>
              <a:ext cx="875538" cy="98298"/>
            </a:xfrm>
            <a:custGeom>
              <a:avLst/>
              <a:gdLst/>
              <a:ahLst/>
              <a:cxnLst/>
              <a:rect l="0" t="0" r="0" b="0"/>
              <a:pathLst>
                <a:path w="875538" h="98298">
                  <a:moveTo>
                    <a:pt x="788670" y="762"/>
                  </a:moveTo>
                  <a:lnTo>
                    <a:pt x="875538" y="49530"/>
                  </a:lnTo>
                  <a:lnTo>
                    <a:pt x="787908" y="97536"/>
                  </a:lnTo>
                  <a:cubicBezTo>
                    <a:pt x="786384" y="98298"/>
                    <a:pt x="783336" y="97536"/>
                    <a:pt x="781812" y="96012"/>
                  </a:cubicBezTo>
                  <a:cubicBezTo>
                    <a:pt x="781050" y="93726"/>
                    <a:pt x="781812" y="90678"/>
                    <a:pt x="784098" y="89916"/>
                  </a:cubicBezTo>
                  <a:lnTo>
                    <a:pt x="849126" y="53995"/>
                  </a:lnTo>
                  <a:lnTo>
                    <a:pt x="3810" y="48768"/>
                  </a:lnTo>
                  <a:cubicBezTo>
                    <a:pt x="1524" y="48768"/>
                    <a:pt x="0" y="46482"/>
                    <a:pt x="0" y="44196"/>
                  </a:cubicBezTo>
                  <a:cubicBezTo>
                    <a:pt x="0" y="41910"/>
                    <a:pt x="1524" y="39624"/>
                    <a:pt x="4572" y="39624"/>
                  </a:cubicBezTo>
                  <a:lnTo>
                    <a:pt x="848999" y="44850"/>
                  </a:lnTo>
                  <a:lnTo>
                    <a:pt x="784098" y="8382"/>
                  </a:lnTo>
                  <a:cubicBezTo>
                    <a:pt x="782574" y="7620"/>
                    <a:pt x="781812" y="4572"/>
                    <a:pt x="782574" y="3048"/>
                  </a:cubicBezTo>
                  <a:cubicBezTo>
                    <a:pt x="784098" y="762"/>
                    <a:pt x="786384" y="0"/>
                    <a:pt x="788670"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59" name="Shape 1924"/>
            <p:cNvSpPr/>
            <p:nvPr/>
          </p:nvSpPr>
          <p:spPr>
            <a:xfrm>
              <a:off x="2628138" y="4351020"/>
              <a:ext cx="927354" cy="510540"/>
            </a:xfrm>
            <a:custGeom>
              <a:avLst/>
              <a:gdLst/>
              <a:ahLst/>
              <a:cxnLst/>
              <a:rect l="0" t="0" r="0" b="0"/>
              <a:pathLst>
                <a:path w="927354" h="510540">
                  <a:moveTo>
                    <a:pt x="6858" y="762"/>
                  </a:moveTo>
                  <a:lnTo>
                    <a:pt x="906009" y="493047"/>
                  </a:lnTo>
                  <a:lnTo>
                    <a:pt x="866394" y="430530"/>
                  </a:lnTo>
                  <a:cubicBezTo>
                    <a:pt x="865632" y="428244"/>
                    <a:pt x="865632" y="425196"/>
                    <a:pt x="867918" y="424434"/>
                  </a:cubicBezTo>
                  <a:cubicBezTo>
                    <a:pt x="870204" y="422910"/>
                    <a:pt x="872490" y="423672"/>
                    <a:pt x="874014" y="425958"/>
                  </a:cubicBezTo>
                  <a:lnTo>
                    <a:pt x="927354" y="509778"/>
                  </a:lnTo>
                  <a:lnTo>
                    <a:pt x="827532" y="510540"/>
                  </a:lnTo>
                  <a:cubicBezTo>
                    <a:pt x="825246" y="510540"/>
                    <a:pt x="822960" y="508254"/>
                    <a:pt x="822960" y="505968"/>
                  </a:cubicBezTo>
                  <a:cubicBezTo>
                    <a:pt x="822960" y="503682"/>
                    <a:pt x="825246" y="501396"/>
                    <a:pt x="827532" y="501396"/>
                  </a:cubicBezTo>
                  <a:lnTo>
                    <a:pt x="901654" y="500778"/>
                  </a:lnTo>
                  <a:lnTo>
                    <a:pt x="3048" y="8382"/>
                  </a:lnTo>
                  <a:cubicBezTo>
                    <a:pt x="762" y="7620"/>
                    <a:pt x="0" y="4572"/>
                    <a:pt x="762" y="2286"/>
                  </a:cubicBezTo>
                  <a:cubicBezTo>
                    <a:pt x="2286" y="762"/>
                    <a:pt x="4572" y="0"/>
                    <a:pt x="6858"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0" name="Shape 1925"/>
            <p:cNvSpPr/>
            <p:nvPr/>
          </p:nvSpPr>
          <p:spPr>
            <a:xfrm>
              <a:off x="4714481" y="3502153"/>
              <a:ext cx="1054609" cy="557022"/>
            </a:xfrm>
            <a:custGeom>
              <a:avLst/>
              <a:gdLst/>
              <a:ahLst/>
              <a:cxnLst/>
              <a:rect l="0" t="0" r="0" b="0"/>
              <a:pathLst>
                <a:path w="1054609" h="557022">
                  <a:moveTo>
                    <a:pt x="7620" y="762"/>
                  </a:moveTo>
                  <a:lnTo>
                    <a:pt x="1033808" y="538254"/>
                  </a:lnTo>
                  <a:lnTo>
                    <a:pt x="992886" y="476250"/>
                  </a:lnTo>
                  <a:cubicBezTo>
                    <a:pt x="991362" y="473964"/>
                    <a:pt x="992124" y="471678"/>
                    <a:pt x="994410" y="470154"/>
                  </a:cubicBezTo>
                  <a:cubicBezTo>
                    <a:pt x="996696" y="468630"/>
                    <a:pt x="998982" y="469392"/>
                    <a:pt x="1000506" y="471678"/>
                  </a:cubicBezTo>
                  <a:lnTo>
                    <a:pt x="1049084" y="546254"/>
                  </a:lnTo>
                  <a:lnTo>
                    <a:pt x="1049274" y="546354"/>
                  </a:lnTo>
                  <a:lnTo>
                    <a:pt x="1049352" y="546666"/>
                  </a:lnTo>
                  <a:lnTo>
                    <a:pt x="1054609" y="554736"/>
                  </a:lnTo>
                  <a:lnTo>
                    <a:pt x="955548" y="557022"/>
                  </a:lnTo>
                  <a:cubicBezTo>
                    <a:pt x="953262" y="557022"/>
                    <a:pt x="950976" y="554736"/>
                    <a:pt x="950976" y="552450"/>
                  </a:cubicBezTo>
                  <a:cubicBezTo>
                    <a:pt x="950976" y="550164"/>
                    <a:pt x="953262" y="547878"/>
                    <a:pt x="955548" y="547878"/>
                  </a:cubicBezTo>
                  <a:lnTo>
                    <a:pt x="1029512" y="546029"/>
                  </a:lnTo>
                  <a:lnTo>
                    <a:pt x="3048" y="9144"/>
                  </a:lnTo>
                  <a:cubicBezTo>
                    <a:pt x="762" y="7620"/>
                    <a:pt x="0" y="5334"/>
                    <a:pt x="1524" y="3048"/>
                  </a:cubicBezTo>
                  <a:cubicBezTo>
                    <a:pt x="2286" y="762"/>
                    <a:pt x="5334" y="0"/>
                    <a:pt x="7620" y="762"/>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1" name="Shape 1926"/>
            <p:cNvSpPr/>
            <p:nvPr/>
          </p:nvSpPr>
          <p:spPr>
            <a:xfrm>
              <a:off x="4715244" y="4207003"/>
              <a:ext cx="875538" cy="99060"/>
            </a:xfrm>
            <a:custGeom>
              <a:avLst/>
              <a:gdLst/>
              <a:ahLst/>
              <a:cxnLst/>
              <a:rect l="0" t="0" r="0" b="0"/>
              <a:pathLst>
                <a:path w="875538" h="99060">
                  <a:moveTo>
                    <a:pt x="788670" y="1524"/>
                  </a:moveTo>
                  <a:lnTo>
                    <a:pt x="875538" y="48768"/>
                  </a:lnTo>
                  <a:lnTo>
                    <a:pt x="789432" y="97536"/>
                  </a:lnTo>
                  <a:cubicBezTo>
                    <a:pt x="787146" y="99060"/>
                    <a:pt x="784098" y="98298"/>
                    <a:pt x="783336" y="96012"/>
                  </a:cubicBezTo>
                  <a:cubicBezTo>
                    <a:pt x="781812" y="93726"/>
                    <a:pt x="782574" y="91440"/>
                    <a:pt x="784860" y="89916"/>
                  </a:cubicBezTo>
                  <a:lnTo>
                    <a:pt x="849145" y="53447"/>
                  </a:lnTo>
                  <a:lnTo>
                    <a:pt x="4572" y="58674"/>
                  </a:lnTo>
                  <a:cubicBezTo>
                    <a:pt x="2286" y="58674"/>
                    <a:pt x="0" y="57150"/>
                    <a:pt x="0" y="54102"/>
                  </a:cubicBezTo>
                  <a:cubicBezTo>
                    <a:pt x="0" y="51816"/>
                    <a:pt x="2286" y="50292"/>
                    <a:pt x="4572" y="50292"/>
                  </a:cubicBezTo>
                  <a:lnTo>
                    <a:pt x="848896" y="44320"/>
                  </a:lnTo>
                  <a:lnTo>
                    <a:pt x="784098" y="9144"/>
                  </a:lnTo>
                  <a:cubicBezTo>
                    <a:pt x="781812" y="7620"/>
                    <a:pt x="781050" y="5334"/>
                    <a:pt x="782574" y="3048"/>
                  </a:cubicBezTo>
                  <a:cubicBezTo>
                    <a:pt x="784098" y="762"/>
                    <a:pt x="786384" y="0"/>
                    <a:pt x="788670"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2" name="Shape 1927"/>
            <p:cNvSpPr/>
            <p:nvPr/>
          </p:nvSpPr>
          <p:spPr>
            <a:xfrm>
              <a:off x="4714481" y="4405123"/>
              <a:ext cx="1054608" cy="464820"/>
            </a:xfrm>
            <a:custGeom>
              <a:avLst/>
              <a:gdLst/>
              <a:ahLst/>
              <a:cxnLst/>
              <a:rect l="0" t="0" r="0" b="0"/>
              <a:pathLst>
                <a:path w="1054608" h="464820">
                  <a:moveTo>
                    <a:pt x="955548" y="0"/>
                  </a:moveTo>
                  <a:lnTo>
                    <a:pt x="1054608" y="10668"/>
                  </a:lnTo>
                  <a:lnTo>
                    <a:pt x="993648" y="89154"/>
                  </a:lnTo>
                  <a:cubicBezTo>
                    <a:pt x="992124" y="90678"/>
                    <a:pt x="989838" y="91440"/>
                    <a:pt x="987552" y="89916"/>
                  </a:cubicBezTo>
                  <a:cubicBezTo>
                    <a:pt x="986028" y="88392"/>
                    <a:pt x="985266" y="85344"/>
                    <a:pt x="986790" y="83820"/>
                  </a:cubicBezTo>
                  <a:lnTo>
                    <a:pt x="1031946" y="25057"/>
                  </a:lnTo>
                  <a:lnTo>
                    <a:pt x="6858" y="464058"/>
                  </a:lnTo>
                  <a:cubicBezTo>
                    <a:pt x="4572" y="464820"/>
                    <a:pt x="2286" y="464058"/>
                    <a:pt x="1524" y="461772"/>
                  </a:cubicBezTo>
                  <a:cubicBezTo>
                    <a:pt x="0" y="459486"/>
                    <a:pt x="1524" y="456438"/>
                    <a:pt x="3810" y="455676"/>
                  </a:cubicBezTo>
                  <a:lnTo>
                    <a:pt x="1029123" y="16578"/>
                  </a:lnTo>
                  <a:lnTo>
                    <a:pt x="954786" y="9144"/>
                  </a:lnTo>
                  <a:cubicBezTo>
                    <a:pt x="952500" y="9144"/>
                    <a:pt x="950976" y="6858"/>
                    <a:pt x="950976" y="4572"/>
                  </a:cubicBezTo>
                  <a:cubicBezTo>
                    <a:pt x="950976" y="1524"/>
                    <a:pt x="953262" y="0"/>
                    <a:pt x="955548" y="0"/>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3" name="Shape 1928"/>
            <p:cNvSpPr/>
            <p:nvPr/>
          </p:nvSpPr>
          <p:spPr>
            <a:xfrm>
              <a:off x="5695938" y="4009645"/>
              <a:ext cx="1006601" cy="452628"/>
            </a:xfrm>
            <a:custGeom>
              <a:avLst/>
              <a:gdLst/>
              <a:ahLst/>
              <a:cxnLst/>
              <a:rect l="0" t="0" r="0" b="0"/>
              <a:pathLst>
                <a:path w="1006601" h="452628">
                  <a:moveTo>
                    <a:pt x="502920" y="0"/>
                  </a:moveTo>
                  <a:cubicBezTo>
                    <a:pt x="781050" y="0"/>
                    <a:pt x="1006601" y="101346"/>
                    <a:pt x="1006601" y="226314"/>
                  </a:cubicBezTo>
                  <a:cubicBezTo>
                    <a:pt x="1006601" y="351282"/>
                    <a:pt x="781050" y="452628"/>
                    <a:pt x="502920" y="452628"/>
                  </a:cubicBezTo>
                  <a:cubicBezTo>
                    <a:pt x="225551" y="452628"/>
                    <a:pt x="0" y="351282"/>
                    <a:pt x="0" y="226314"/>
                  </a:cubicBezTo>
                  <a:cubicBezTo>
                    <a:pt x="0" y="101346"/>
                    <a:pt x="225551"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64" name="Shape 1929"/>
            <p:cNvSpPr/>
            <p:nvPr/>
          </p:nvSpPr>
          <p:spPr>
            <a:xfrm>
              <a:off x="5695938" y="4009645"/>
              <a:ext cx="1006601" cy="452628"/>
            </a:xfrm>
            <a:custGeom>
              <a:avLst/>
              <a:gdLst/>
              <a:ahLst/>
              <a:cxnLst/>
              <a:rect l="0" t="0" r="0" b="0"/>
              <a:pathLst>
                <a:path w="1006601" h="452628">
                  <a:moveTo>
                    <a:pt x="502920" y="0"/>
                  </a:moveTo>
                  <a:cubicBezTo>
                    <a:pt x="225551" y="0"/>
                    <a:pt x="0" y="101346"/>
                    <a:pt x="0" y="226314"/>
                  </a:cubicBezTo>
                  <a:cubicBezTo>
                    <a:pt x="0" y="351282"/>
                    <a:pt x="225551" y="452628"/>
                    <a:pt x="502920" y="452628"/>
                  </a:cubicBezTo>
                  <a:cubicBezTo>
                    <a:pt x="781050" y="452628"/>
                    <a:pt x="1006601" y="351282"/>
                    <a:pt x="1006601" y="226314"/>
                  </a:cubicBezTo>
                  <a:cubicBezTo>
                    <a:pt x="1006601"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5" name="Rectangle 1930"/>
            <p:cNvSpPr/>
            <p:nvPr/>
          </p:nvSpPr>
          <p:spPr>
            <a:xfrm>
              <a:off x="5880348" y="4555190"/>
              <a:ext cx="850263" cy="212347"/>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打印回执</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Rectangle 14070"/>
            <p:cNvSpPr/>
            <p:nvPr/>
          </p:nvSpPr>
          <p:spPr>
            <a:xfrm>
              <a:off x="5086339" y="3451381"/>
              <a:ext cx="248828" cy="236979"/>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7" name="Rectangle 14072"/>
            <p:cNvSpPr/>
            <p:nvPr/>
          </p:nvSpPr>
          <p:spPr>
            <a:xfrm>
              <a:off x="5273862" y="3451381"/>
              <a:ext cx="672944" cy="236979"/>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include</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8" name="Rectangle 14071"/>
            <p:cNvSpPr/>
            <p:nvPr/>
          </p:nvSpPr>
          <p:spPr>
            <a:xfrm>
              <a:off x="5780242" y="3451381"/>
              <a:ext cx="248829" cy="236979"/>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9" name="Rectangle 14073"/>
            <p:cNvSpPr/>
            <p:nvPr/>
          </p:nvSpPr>
          <p:spPr>
            <a:xfrm>
              <a:off x="4734290" y="4005351"/>
              <a:ext cx="248935" cy="236979"/>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0" name="Rectangle 14074"/>
            <p:cNvSpPr/>
            <p:nvPr/>
          </p:nvSpPr>
          <p:spPr>
            <a:xfrm>
              <a:off x="5428672" y="4005351"/>
              <a:ext cx="248936" cy="236979"/>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1" name="Rectangle 14075"/>
            <p:cNvSpPr/>
            <p:nvPr/>
          </p:nvSpPr>
          <p:spPr>
            <a:xfrm>
              <a:off x="4921973" y="4005351"/>
              <a:ext cx="673262" cy="236979"/>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include</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2" name="Rectangle 14076"/>
            <p:cNvSpPr/>
            <p:nvPr/>
          </p:nvSpPr>
          <p:spPr>
            <a:xfrm>
              <a:off x="4885936" y="4805452"/>
              <a:ext cx="249041" cy="23697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3" name="Rectangle 14078"/>
            <p:cNvSpPr/>
            <p:nvPr/>
          </p:nvSpPr>
          <p:spPr>
            <a:xfrm>
              <a:off x="5073779" y="4805452"/>
              <a:ext cx="672561" cy="23697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include</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4" name="Rectangle 14077"/>
            <p:cNvSpPr/>
            <p:nvPr/>
          </p:nvSpPr>
          <p:spPr>
            <a:xfrm>
              <a:off x="5580030" y="4805452"/>
              <a:ext cx="249041" cy="23697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94289876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用例之间的关系：扩展</a:t>
            </a:r>
            <a:r>
              <a:rPr lang="en-US" altLang="zh-CN" dirty="0"/>
              <a:t>(extend</a:t>
            </a:r>
            <a:r>
              <a:rPr lang="en-US" altLang="zh-CN" dirty="0" smtClean="0"/>
              <a:t>)</a:t>
            </a:r>
            <a:endParaRPr lang="zh-CN" altLang="en-US" dirty="0"/>
          </a:p>
        </p:txBody>
      </p:sp>
      <p:grpSp>
        <p:nvGrpSpPr>
          <p:cNvPr id="4" name="Group 14339"/>
          <p:cNvGrpSpPr/>
          <p:nvPr/>
        </p:nvGrpSpPr>
        <p:grpSpPr>
          <a:xfrm>
            <a:off x="1688758" y="1726568"/>
            <a:ext cx="8644902" cy="4937617"/>
            <a:chOff x="563824" y="353437"/>
            <a:chExt cx="8215994" cy="4938061"/>
          </a:xfrm>
        </p:grpSpPr>
        <p:sp>
          <p:nvSpPr>
            <p:cNvPr id="11" name="Rectangle 1973"/>
            <p:cNvSpPr/>
            <p:nvPr/>
          </p:nvSpPr>
          <p:spPr>
            <a:xfrm>
              <a:off x="563875" y="381191"/>
              <a:ext cx="146805"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974"/>
            <p:cNvSpPr/>
            <p:nvPr/>
          </p:nvSpPr>
          <p:spPr>
            <a:xfrm>
              <a:off x="675117" y="353437"/>
              <a:ext cx="1356814"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扩展关系</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975"/>
            <p:cNvSpPr/>
            <p:nvPr/>
          </p:nvSpPr>
          <p:spPr>
            <a:xfrm>
              <a:off x="1696952" y="381191"/>
              <a:ext cx="146805"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976"/>
            <p:cNvSpPr/>
            <p:nvPr/>
          </p:nvSpPr>
          <p:spPr>
            <a:xfrm>
              <a:off x="1808956" y="353437"/>
              <a:ext cx="3735253"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是通过在关联关系上加入</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299"/>
            <p:cNvSpPr/>
            <p:nvPr/>
          </p:nvSpPr>
          <p:spPr>
            <a:xfrm>
              <a:off x="4619218" y="381191"/>
              <a:ext cx="336841"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4300"/>
            <p:cNvSpPr/>
            <p:nvPr/>
          </p:nvSpPr>
          <p:spPr>
            <a:xfrm>
              <a:off x="5608523" y="381191"/>
              <a:ext cx="336842"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4301"/>
            <p:cNvSpPr/>
            <p:nvPr/>
          </p:nvSpPr>
          <p:spPr>
            <a:xfrm>
              <a:off x="4873015" y="381191"/>
              <a:ext cx="977517"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extend</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978"/>
            <p:cNvSpPr/>
            <p:nvPr/>
          </p:nvSpPr>
          <p:spPr>
            <a:xfrm>
              <a:off x="5862802" y="353437"/>
              <a:ext cx="2037042"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标记来表示；</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80"/>
            <p:cNvSpPr/>
            <p:nvPr/>
          </p:nvSpPr>
          <p:spPr>
            <a:xfrm>
              <a:off x="563850" y="809875"/>
              <a:ext cx="1696321"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语义：用例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Rectangle 1981"/>
            <p:cNvSpPr/>
            <p:nvPr/>
          </p:nvSpPr>
          <p:spPr>
            <a:xfrm>
              <a:off x="1840953" y="837629"/>
              <a:ext cx="171103"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Rectangle 1982"/>
            <p:cNvSpPr/>
            <p:nvPr/>
          </p:nvSpPr>
          <p:spPr>
            <a:xfrm>
              <a:off x="1970490" y="809876"/>
              <a:ext cx="4415617"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在某些特定情况下会用到用例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Rectangle 1983"/>
            <p:cNvSpPr/>
            <p:nvPr/>
          </p:nvSpPr>
          <p:spPr>
            <a:xfrm>
              <a:off x="5291290" y="837629"/>
              <a:ext cx="171103"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Rectangle 1984"/>
            <p:cNvSpPr/>
            <p:nvPr/>
          </p:nvSpPr>
          <p:spPr>
            <a:xfrm>
              <a:off x="5420827" y="809876"/>
              <a:ext cx="2036705"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，此时，用例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1985"/>
            <p:cNvSpPr/>
            <p:nvPr/>
          </p:nvSpPr>
          <p:spPr>
            <a:xfrm>
              <a:off x="6953960" y="837629"/>
              <a:ext cx="171104"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angle 1986"/>
            <p:cNvSpPr/>
            <p:nvPr/>
          </p:nvSpPr>
          <p:spPr>
            <a:xfrm>
              <a:off x="7083497" y="809876"/>
              <a:ext cx="1696321"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的事件流将</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Rectangle 1987"/>
            <p:cNvSpPr/>
            <p:nvPr/>
          </p:nvSpPr>
          <p:spPr>
            <a:xfrm>
              <a:off x="563824" y="1115436"/>
              <a:ext cx="2036030"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被插入到用例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Rectangle 1988"/>
            <p:cNvSpPr/>
            <p:nvPr/>
          </p:nvSpPr>
          <p:spPr>
            <a:xfrm>
              <a:off x="2096957" y="1143190"/>
              <a:ext cx="171103" cy="34374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Rectangle 1989"/>
            <p:cNvSpPr/>
            <p:nvPr/>
          </p:nvSpPr>
          <p:spPr>
            <a:xfrm>
              <a:off x="2225733" y="1115437"/>
              <a:ext cx="2037042" cy="337482"/>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的事件流中。</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1990"/>
            <p:cNvSpPr/>
            <p:nvPr/>
          </p:nvSpPr>
          <p:spPr>
            <a:xfrm>
              <a:off x="5067300" y="1540002"/>
              <a:ext cx="911352" cy="458724"/>
            </a:xfrm>
            <a:custGeom>
              <a:avLst/>
              <a:gdLst/>
              <a:ahLst/>
              <a:cxnLst/>
              <a:rect l="0" t="0" r="0" b="0"/>
              <a:pathLst>
                <a:path w="911352" h="458724">
                  <a:moveTo>
                    <a:pt x="455676" y="0"/>
                  </a:moveTo>
                  <a:cubicBezTo>
                    <a:pt x="707136" y="0"/>
                    <a:pt x="911352" y="102108"/>
                    <a:pt x="911352" y="229362"/>
                  </a:cubicBezTo>
                  <a:cubicBezTo>
                    <a:pt x="911352" y="355854"/>
                    <a:pt x="707136" y="458724"/>
                    <a:pt x="455676" y="458724"/>
                  </a:cubicBezTo>
                  <a:cubicBezTo>
                    <a:pt x="204216" y="458724"/>
                    <a:pt x="0" y="355854"/>
                    <a:pt x="0" y="229362"/>
                  </a:cubicBezTo>
                  <a:cubicBezTo>
                    <a:pt x="0" y="102108"/>
                    <a:pt x="204216" y="0"/>
                    <a:pt x="455676" y="0"/>
                  </a:cubicBezTo>
                  <a:close/>
                </a:path>
              </a:pathLst>
            </a:custGeom>
            <a:ln w="0" cap="flat">
              <a:miter lim="100000"/>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31" name="Shape 1991"/>
            <p:cNvSpPr/>
            <p:nvPr/>
          </p:nvSpPr>
          <p:spPr>
            <a:xfrm>
              <a:off x="5067300" y="1540002"/>
              <a:ext cx="911352" cy="458724"/>
            </a:xfrm>
            <a:custGeom>
              <a:avLst/>
              <a:gdLst/>
              <a:ahLst/>
              <a:cxnLst/>
              <a:rect l="0" t="0" r="0" b="0"/>
              <a:pathLst>
                <a:path w="911352" h="458724">
                  <a:moveTo>
                    <a:pt x="455676" y="0"/>
                  </a:moveTo>
                  <a:cubicBezTo>
                    <a:pt x="204216" y="0"/>
                    <a:pt x="0" y="102108"/>
                    <a:pt x="0" y="229362"/>
                  </a:cubicBezTo>
                  <a:cubicBezTo>
                    <a:pt x="0" y="355854"/>
                    <a:pt x="204216" y="458724"/>
                    <a:pt x="455676" y="458724"/>
                  </a:cubicBezTo>
                  <a:cubicBezTo>
                    <a:pt x="707136" y="458724"/>
                    <a:pt x="911352" y="355854"/>
                    <a:pt x="911352" y="229362"/>
                  </a:cubicBezTo>
                  <a:cubicBezTo>
                    <a:pt x="911352" y="102108"/>
                    <a:pt x="707136" y="0"/>
                    <a:pt x="45567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Rectangle 1992"/>
            <p:cNvSpPr/>
            <p:nvPr/>
          </p:nvSpPr>
          <p:spPr>
            <a:xfrm>
              <a:off x="5329422" y="2080356"/>
              <a:ext cx="405384" cy="202692"/>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1993"/>
            <p:cNvSpPr/>
            <p:nvPr/>
          </p:nvSpPr>
          <p:spPr>
            <a:xfrm>
              <a:off x="5634222" y="2073403"/>
              <a:ext cx="112728"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Shape 1994"/>
            <p:cNvSpPr/>
            <p:nvPr/>
          </p:nvSpPr>
          <p:spPr>
            <a:xfrm>
              <a:off x="7108686" y="1540002"/>
              <a:ext cx="911352" cy="458724"/>
            </a:xfrm>
            <a:custGeom>
              <a:avLst/>
              <a:gdLst/>
              <a:ahLst/>
              <a:cxnLst/>
              <a:rect l="0" t="0" r="0" b="0"/>
              <a:pathLst>
                <a:path w="911352" h="458724">
                  <a:moveTo>
                    <a:pt x="455676" y="0"/>
                  </a:moveTo>
                  <a:cubicBezTo>
                    <a:pt x="707136" y="0"/>
                    <a:pt x="911352" y="102108"/>
                    <a:pt x="911352" y="229362"/>
                  </a:cubicBezTo>
                  <a:cubicBezTo>
                    <a:pt x="911352" y="355854"/>
                    <a:pt x="707136" y="458724"/>
                    <a:pt x="455676" y="458724"/>
                  </a:cubicBezTo>
                  <a:cubicBezTo>
                    <a:pt x="204216" y="458724"/>
                    <a:pt x="0" y="355854"/>
                    <a:pt x="0" y="229362"/>
                  </a:cubicBezTo>
                  <a:cubicBezTo>
                    <a:pt x="0" y="102108"/>
                    <a:pt x="204216" y="0"/>
                    <a:pt x="45567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35" name="Shape 1995"/>
            <p:cNvSpPr/>
            <p:nvPr/>
          </p:nvSpPr>
          <p:spPr>
            <a:xfrm>
              <a:off x="7108686" y="1540002"/>
              <a:ext cx="911352" cy="458724"/>
            </a:xfrm>
            <a:custGeom>
              <a:avLst/>
              <a:gdLst/>
              <a:ahLst/>
              <a:cxnLst/>
              <a:rect l="0" t="0" r="0" b="0"/>
              <a:pathLst>
                <a:path w="911352" h="458724">
                  <a:moveTo>
                    <a:pt x="455676" y="0"/>
                  </a:moveTo>
                  <a:cubicBezTo>
                    <a:pt x="204216" y="0"/>
                    <a:pt x="0" y="102108"/>
                    <a:pt x="0" y="229362"/>
                  </a:cubicBezTo>
                  <a:cubicBezTo>
                    <a:pt x="0" y="355854"/>
                    <a:pt x="204216" y="458724"/>
                    <a:pt x="455676" y="458724"/>
                  </a:cubicBezTo>
                  <a:cubicBezTo>
                    <a:pt x="707136" y="458724"/>
                    <a:pt x="911352" y="355854"/>
                    <a:pt x="911352" y="229362"/>
                  </a:cubicBezTo>
                  <a:cubicBezTo>
                    <a:pt x="911352" y="102108"/>
                    <a:pt x="707136" y="0"/>
                    <a:pt x="45567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6" name="Rectangle 1996"/>
            <p:cNvSpPr/>
            <p:nvPr/>
          </p:nvSpPr>
          <p:spPr>
            <a:xfrm>
              <a:off x="7370820" y="2080356"/>
              <a:ext cx="405384" cy="202692"/>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Rectangle 1997"/>
            <p:cNvSpPr/>
            <p:nvPr/>
          </p:nvSpPr>
          <p:spPr>
            <a:xfrm>
              <a:off x="7675620" y="2073403"/>
              <a:ext cx="112728"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8" name="Shape 1998"/>
            <p:cNvSpPr/>
            <p:nvPr/>
          </p:nvSpPr>
          <p:spPr>
            <a:xfrm>
              <a:off x="5974081" y="1701547"/>
              <a:ext cx="1119378" cy="136398"/>
            </a:xfrm>
            <a:custGeom>
              <a:avLst/>
              <a:gdLst/>
              <a:ahLst/>
              <a:cxnLst/>
              <a:rect l="0" t="0" r="0" b="0"/>
              <a:pathLst>
                <a:path w="1119378" h="136398">
                  <a:moveTo>
                    <a:pt x="993648" y="0"/>
                  </a:moveTo>
                  <a:lnTo>
                    <a:pt x="997458" y="762"/>
                  </a:lnTo>
                  <a:lnTo>
                    <a:pt x="1119378" y="68580"/>
                  </a:lnTo>
                  <a:lnTo>
                    <a:pt x="997458" y="136398"/>
                  </a:lnTo>
                  <a:lnTo>
                    <a:pt x="993648" y="136398"/>
                  </a:lnTo>
                  <a:lnTo>
                    <a:pt x="990600" y="134112"/>
                  </a:lnTo>
                  <a:lnTo>
                    <a:pt x="990600" y="130302"/>
                  </a:lnTo>
                  <a:lnTo>
                    <a:pt x="992886" y="128016"/>
                  </a:lnTo>
                  <a:lnTo>
                    <a:pt x="1090858" y="73152"/>
                  </a:lnTo>
                  <a:lnTo>
                    <a:pt x="4572" y="73152"/>
                  </a:lnTo>
                  <a:lnTo>
                    <a:pt x="762" y="71628"/>
                  </a:lnTo>
                  <a:lnTo>
                    <a:pt x="0" y="68580"/>
                  </a:lnTo>
                  <a:lnTo>
                    <a:pt x="762" y="64770"/>
                  </a:lnTo>
                  <a:lnTo>
                    <a:pt x="4572" y="63246"/>
                  </a:lnTo>
                  <a:lnTo>
                    <a:pt x="1090661" y="63246"/>
                  </a:lnTo>
                  <a:lnTo>
                    <a:pt x="992886" y="9144"/>
                  </a:lnTo>
                  <a:lnTo>
                    <a:pt x="990600" y="6096"/>
                  </a:lnTo>
                  <a:lnTo>
                    <a:pt x="990600" y="2286"/>
                  </a:lnTo>
                  <a:lnTo>
                    <a:pt x="99364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39" name="Rectangle 14302"/>
            <p:cNvSpPr/>
            <p:nvPr/>
          </p:nvSpPr>
          <p:spPr>
            <a:xfrm>
              <a:off x="6110472" y="1568196"/>
              <a:ext cx="236416" cy="226205"/>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0" name="Rectangle 14304"/>
            <p:cNvSpPr/>
            <p:nvPr/>
          </p:nvSpPr>
          <p:spPr>
            <a:xfrm>
              <a:off x="6287988" y="1568196"/>
              <a:ext cx="606890" cy="226205"/>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extend</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Rectangle 14303"/>
            <p:cNvSpPr/>
            <p:nvPr/>
          </p:nvSpPr>
          <p:spPr>
            <a:xfrm>
              <a:off x="6744030" y="1568196"/>
              <a:ext cx="236416" cy="226205"/>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2001"/>
            <p:cNvSpPr/>
            <p:nvPr/>
          </p:nvSpPr>
          <p:spPr>
            <a:xfrm>
              <a:off x="1106424" y="3096006"/>
              <a:ext cx="3672078" cy="2160270"/>
            </a:xfrm>
            <a:custGeom>
              <a:avLst/>
              <a:gdLst/>
              <a:ahLst/>
              <a:cxnLst/>
              <a:rect l="0" t="0" r="0" b="0"/>
              <a:pathLst>
                <a:path w="3672078" h="2160270">
                  <a:moveTo>
                    <a:pt x="0" y="0"/>
                  </a:moveTo>
                  <a:lnTo>
                    <a:pt x="3672078" y="0"/>
                  </a:lnTo>
                  <a:lnTo>
                    <a:pt x="3672078" y="2160270"/>
                  </a:lnTo>
                  <a:lnTo>
                    <a:pt x="0" y="2160270"/>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43" name="Shape 2002"/>
            <p:cNvSpPr/>
            <p:nvPr/>
          </p:nvSpPr>
          <p:spPr>
            <a:xfrm>
              <a:off x="1351026" y="3206496"/>
              <a:ext cx="208026" cy="167640"/>
            </a:xfrm>
            <a:custGeom>
              <a:avLst/>
              <a:gdLst/>
              <a:ahLst/>
              <a:cxnLst/>
              <a:rect l="0" t="0" r="0" b="0"/>
              <a:pathLst>
                <a:path w="208026" h="167640">
                  <a:moveTo>
                    <a:pt x="104394" y="0"/>
                  </a:moveTo>
                  <a:cubicBezTo>
                    <a:pt x="46482" y="0"/>
                    <a:pt x="0" y="37338"/>
                    <a:pt x="0" y="83820"/>
                  </a:cubicBezTo>
                  <a:cubicBezTo>
                    <a:pt x="0" y="130302"/>
                    <a:pt x="46482" y="167640"/>
                    <a:pt x="104394" y="167640"/>
                  </a:cubicBezTo>
                  <a:cubicBezTo>
                    <a:pt x="161544" y="167640"/>
                    <a:pt x="208026" y="130302"/>
                    <a:pt x="208026" y="83820"/>
                  </a:cubicBezTo>
                  <a:cubicBezTo>
                    <a:pt x="208026" y="37338"/>
                    <a:pt x="161544" y="0"/>
                    <a:pt x="10439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4" name="Shape 2003"/>
            <p:cNvSpPr/>
            <p:nvPr/>
          </p:nvSpPr>
          <p:spPr>
            <a:xfrm>
              <a:off x="1248156" y="3500628"/>
              <a:ext cx="413766" cy="0"/>
            </a:xfrm>
            <a:custGeom>
              <a:avLst/>
              <a:gdLst/>
              <a:ahLst/>
              <a:cxnLst/>
              <a:rect l="0" t="0" r="0" b="0"/>
              <a:pathLst>
                <a:path w="413766">
                  <a:moveTo>
                    <a:pt x="0" y="0"/>
                  </a:moveTo>
                  <a:lnTo>
                    <a:pt x="41376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5" name="Shape 2004"/>
            <p:cNvSpPr/>
            <p:nvPr/>
          </p:nvSpPr>
          <p:spPr>
            <a:xfrm>
              <a:off x="1195578" y="3374136"/>
              <a:ext cx="259842" cy="420624"/>
            </a:xfrm>
            <a:custGeom>
              <a:avLst/>
              <a:gdLst/>
              <a:ahLst/>
              <a:cxnLst/>
              <a:rect l="0" t="0" r="0" b="0"/>
              <a:pathLst>
                <a:path w="259842" h="420624">
                  <a:moveTo>
                    <a:pt x="259842" y="0"/>
                  </a:moveTo>
                  <a:lnTo>
                    <a:pt x="259842" y="252984"/>
                  </a:lnTo>
                  <a:lnTo>
                    <a:pt x="0" y="42062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6" name="Shape 2005"/>
            <p:cNvSpPr/>
            <p:nvPr/>
          </p:nvSpPr>
          <p:spPr>
            <a:xfrm>
              <a:off x="1455420" y="3627121"/>
              <a:ext cx="259080" cy="167640"/>
            </a:xfrm>
            <a:custGeom>
              <a:avLst/>
              <a:gdLst/>
              <a:ahLst/>
              <a:cxnLst/>
              <a:rect l="0" t="0" r="0" b="0"/>
              <a:pathLst>
                <a:path w="259080" h="167640">
                  <a:moveTo>
                    <a:pt x="0" y="0"/>
                  </a:moveTo>
                  <a:lnTo>
                    <a:pt x="259080" y="16764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Rectangle 2006"/>
            <p:cNvSpPr/>
            <p:nvPr/>
          </p:nvSpPr>
          <p:spPr>
            <a:xfrm>
              <a:off x="1135374" y="3831823"/>
              <a:ext cx="846458" cy="211521"/>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银行客户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Rectangle 14308"/>
            <p:cNvSpPr/>
            <p:nvPr/>
          </p:nvSpPr>
          <p:spPr>
            <a:xfrm>
              <a:off x="3890767" y="4102693"/>
              <a:ext cx="247414" cy="23605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9" name="Rectangle 14310"/>
            <p:cNvSpPr/>
            <p:nvPr/>
          </p:nvSpPr>
          <p:spPr>
            <a:xfrm>
              <a:off x="4076859" y="4102693"/>
              <a:ext cx="636279" cy="23605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extend</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14309"/>
            <p:cNvSpPr/>
            <p:nvPr/>
          </p:nvSpPr>
          <p:spPr>
            <a:xfrm>
              <a:off x="4554316" y="4102693"/>
              <a:ext cx="246292" cy="23605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2008"/>
            <p:cNvSpPr/>
            <p:nvPr/>
          </p:nvSpPr>
          <p:spPr>
            <a:xfrm>
              <a:off x="2843022" y="3357372"/>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4790" y="452628"/>
                    <a:pt x="0" y="351282"/>
                    <a:pt x="0" y="226314"/>
                  </a:cubicBezTo>
                  <a:cubicBezTo>
                    <a:pt x="0" y="101346"/>
                    <a:pt x="224790"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2" name="Shape 2009"/>
            <p:cNvSpPr/>
            <p:nvPr/>
          </p:nvSpPr>
          <p:spPr>
            <a:xfrm>
              <a:off x="2843022" y="3357372"/>
              <a:ext cx="1006602" cy="452628"/>
            </a:xfrm>
            <a:custGeom>
              <a:avLst/>
              <a:gdLst/>
              <a:ahLst/>
              <a:cxnLst/>
              <a:rect l="0" t="0" r="0" b="0"/>
              <a:pathLst>
                <a:path w="1006602" h="452628">
                  <a:moveTo>
                    <a:pt x="502920" y="0"/>
                  </a:moveTo>
                  <a:cubicBezTo>
                    <a:pt x="224790" y="0"/>
                    <a:pt x="0" y="101346"/>
                    <a:pt x="0" y="226314"/>
                  </a:cubicBezTo>
                  <a:cubicBezTo>
                    <a:pt x="0" y="351282"/>
                    <a:pt x="224790"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3" name="Rectangle 2010"/>
            <p:cNvSpPr/>
            <p:nvPr/>
          </p:nvSpPr>
          <p:spPr>
            <a:xfrm>
              <a:off x="3108953" y="3905737"/>
              <a:ext cx="634383" cy="211522"/>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打电话</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2011"/>
            <p:cNvSpPr/>
            <p:nvPr/>
          </p:nvSpPr>
          <p:spPr>
            <a:xfrm>
              <a:off x="1831848" y="3558540"/>
              <a:ext cx="901446" cy="99060"/>
            </a:xfrm>
            <a:custGeom>
              <a:avLst/>
              <a:gdLst/>
              <a:ahLst/>
              <a:cxnLst/>
              <a:rect l="0" t="0" r="0" b="0"/>
              <a:pathLst>
                <a:path w="901446" h="99060">
                  <a:moveTo>
                    <a:pt x="814578" y="1524"/>
                  </a:moveTo>
                  <a:lnTo>
                    <a:pt x="901446" y="49530"/>
                  </a:lnTo>
                  <a:lnTo>
                    <a:pt x="814578" y="97536"/>
                  </a:lnTo>
                  <a:cubicBezTo>
                    <a:pt x="812292" y="99060"/>
                    <a:pt x="809244" y="98298"/>
                    <a:pt x="808482" y="96012"/>
                  </a:cubicBezTo>
                  <a:cubicBezTo>
                    <a:pt x="806958" y="93726"/>
                    <a:pt x="807720" y="91440"/>
                    <a:pt x="810006" y="89916"/>
                  </a:cubicBezTo>
                  <a:lnTo>
                    <a:pt x="874842" y="54102"/>
                  </a:lnTo>
                  <a:lnTo>
                    <a:pt x="4572" y="54102"/>
                  </a:lnTo>
                  <a:cubicBezTo>
                    <a:pt x="2286" y="54102"/>
                    <a:pt x="0" y="51816"/>
                    <a:pt x="0" y="49530"/>
                  </a:cubicBezTo>
                  <a:cubicBezTo>
                    <a:pt x="0" y="47244"/>
                    <a:pt x="2286" y="44958"/>
                    <a:pt x="4572" y="44958"/>
                  </a:cubicBezTo>
                  <a:lnTo>
                    <a:pt x="874842" y="44958"/>
                  </a:lnTo>
                  <a:lnTo>
                    <a:pt x="810006" y="9144"/>
                  </a:lnTo>
                  <a:cubicBezTo>
                    <a:pt x="807720" y="7620"/>
                    <a:pt x="806958" y="5334"/>
                    <a:pt x="808482" y="3048"/>
                  </a:cubicBezTo>
                  <a:cubicBezTo>
                    <a:pt x="809244" y="762"/>
                    <a:pt x="812292" y="0"/>
                    <a:pt x="814578"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55" name="Shape 2012"/>
            <p:cNvSpPr/>
            <p:nvPr/>
          </p:nvSpPr>
          <p:spPr>
            <a:xfrm>
              <a:off x="2018538" y="4532376"/>
              <a:ext cx="1005840" cy="452628"/>
            </a:xfrm>
            <a:custGeom>
              <a:avLst/>
              <a:gdLst/>
              <a:ahLst/>
              <a:cxnLst/>
              <a:rect l="0" t="0" r="0" b="0"/>
              <a:pathLst>
                <a:path w="1005840" h="452628">
                  <a:moveTo>
                    <a:pt x="502920" y="0"/>
                  </a:moveTo>
                  <a:cubicBezTo>
                    <a:pt x="781050" y="0"/>
                    <a:pt x="1005840" y="101346"/>
                    <a:pt x="1005840" y="226314"/>
                  </a:cubicBezTo>
                  <a:cubicBezTo>
                    <a:pt x="1005840" y="351282"/>
                    <a:pt x="781050" y="452628"/>
                    <a:pt x="502920" y="452628"/>
                  </a:cubicBezTo>
                  <a:cubicBezTo>
                    <a:pt x="224790" y="452628"/>
                    <a:pt x="0" y="351282"/>
                    <a:pt x="0" y="226314"/>
                  </a:cubicBezTo>
                  <a:cubicBezTo>
                    <a:pt x="0" y="101346"/>
                    <a:pt x="224790"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6" name="Shape 2013"/>
            <p:cNvSpPr/>
            <p:nvPr/>
          </p:nvSpPr>
          <p:spPr>
            <a:xfrm>
              <a:off x="2018538" y="4532376"/>
              <a:ext cx="1005840" cy="452628"/>
            </a:xfrm>
            <a:custGeom>
              <a:avLst/>
              <a:gdLst/>
              <a:ahLst/>
              <a:cxnLst/>
              <a:rect l="0" t="0" r="0" b="0"/>
              <a:pathLst>
                <a:path w="1005840" h="452628">
                  <a:moveTo>
                    <a:pt x="502920" y="0"/>
                  </a:moveTo>
                  <a:cubicBezTo>
                    <a:pt x="224790" y="0"/>
                    <a:pt x="0" y="101346"/>
                    <a:pt x="0" y="226314"/>
                  </a:cubicBezTo>
                  <a:cubicBezTo>
                    <a:pt x="0" y="351282"/>
                    <a:pt x="224790" y="452628"/>
                    <a:pt x="502920" y="452628"/>
                  </a:cubicBezTo>
                  <a:cubicBezTo>
                    <a:pt x="781050" y="452628"/>
                    <a:pt x="1005840" y="351282"/>
                    <a:pt x="1005840" y="226314"/>
                  </a:cubicBezTo>
                  <a:cubicBezTo>
                    <a:pt x="1005840"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7" name="Rectangle 2014"/>
            <p:cNvSpPr/>
            <p:nvPr/>
          </p:nvSpPr>
          <p:spPr>
            <a:xfrm>
              <a:off x="2204460" y="5079977"/>
              <a:ext cx="846458" cy="211521"/>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呼叫等待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8" name="Shape 2015"/>
            <p:cNvSpPr/>
            <p:nvPr/>
          </p:nvSpPr>
          <p:spPr>
            <a:xfrm>
              <a:off x="3679698" y="4532377"/>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4790" y="452628"/>
                    <a:pt x="0" y="351282"/>
                    <a:pt x="0" y="226314"/>
                  </a:cubicBezTo>
                  <a:cubicBezTo>
                    <a:pt x="0" y="101346"/>
                    <a:pt x="224790"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9" name="Shape 2016"/>
            <p:cNvSpPr/>
            <p:nvPr/>
          </p:nvSpPr>
          <p:spPr>
            <a:xfrm>
              <a:off x="3679698" y="4532377"/>
              <a:ext cx="1006602" cy="452628"/>
            </a:xfrm>
            <a:custGeom>
              <a:avLst/>
              <a:gdLst/>
              <a:ahLst/>
              <a:cxnLst/>
              <a:rect l="0" t="0" r="0" b="0"/>
              <a:pathLst>
                <a:path w="1006602" h="452628">
                  <a:moveTo>
                    <a:pt x="502920" y="0"/>
                  </a:moveTo>
                  <a:cubicBezTo>
                    <a:pt x="224790" y="0"/>
                    <a:pt x="0" y="101346"/>
                    <a:pt x="0" y="226314"/>
                  </a:cubicBezTo>
                  <a:cubicBezTo>
                    <a:pt x="0" y="351282"/>
                    <a:pt x="224790"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60" name="Rectangle 2017"/>
            <p:cNvSpPr/>
            <p:nvPr/>
          </p:nvSpPr>
          <p:spPr>
            <a:xfrm>
              <a:off x="3864858" y="5079977"/>
              <a:ext cx="846458" cy="211521"/>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呼叫转移</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1" name="Shape 2018"/>
            <p:cNvSpPr/>
            <p:nvPr/>
          </p:nvSpPr>
          <p:spPr>
            <a:xfrm>
              <a:off x="2585466" y="3967734"/>
              <a:ext cx="353568" cy="502158"/>
            </a:xfrm>
            <a:custGeom>
              <a:avLst/>
              <a:gdLst/>
              <a:ahLst/>
              <a:cxnLst/>
              <a:rect l="0" t="0" r="0" b="0"/>
              <a:pathLst>
                <a:path w="353568" h="502158">
                  <a:moveTo>
                    <a:pt x="353568" y="0"/>
                  </a:moveTo>
                  <a:lnTo>
                    <a:pt x="342900" y="99060"/>
                  </a:lnTo>
                  <a:cubicBezTo>
                    <a:pt x="342900" y="101346"/>
                    <a:pt x="340614" y="103632"/>
                    <a:pt x="338328" y="102870"/>
                  </a:cubicBezTo>
                  <a:cubicBezTo>
                    <a:pt x="336042" y="102870"/>
                    <a:pt x="333756" y="100584"/>
                    <a:pt x="334518" y="98298"/>
                  </a:cubicBezTo>
                  <a:lnTo>
                    <a:pt x="341897" y="25122"/>
                  </a:lnTo>
                  <a:lnTo>
                    <a:pt x="9144" y="499110"/>
                  </a:lnTo>
                  <a:cubicBezTo>
                    <a:pt x="7620" y="501396"/>
                    <a:pt x="4572" y="502158"/>
                    <a:pt x="3048" y="500634"/>
                  </a:cubicBezTo>
                  <a:cubicBezTo>
                    <a:pt x="762" y="499110"/>
                    <a:pt x="0" y="496062"/>
                    <a:pt x="1524" y="494538"/>
                  </a:cubicBezTo>
                  <a:lnTo>
                    <a:pt x="335114" y="18616"/>
                  </a:lnTo>
                  <a:lnTo>
                    <a:pt x="267462" y="51816"/>
                  </a:lnTo>
                  <a:cubicBezTo>
                    <a:pt x="265938" y="52578"/>
                    <a:pt x="262890" y="51816"/>
                    <a:pt x="262128" y="49530"/>
                  </a:cubicBezTo>
                  <a:cubicBezTo>
                    <a:pt x="260604" y="47244"/>
                    <a:pt x="261366" y="44958"/>
                    <a:pt x="263652" y="43434"/>
                  </a:cubicBezTo>
                  <a:lnTo>
                    <a:pt x="35356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2" name="Shape 2019"/>
            <p:cNvSpPr/>
            <p:nvPr/>
          </p:nvSpPr>
          <p:spPr>
            <a:xfrm>
              <a:off x="3704082" y="3967735"/>
              <a:ext cx="352044" cy="500634"/>
            </a:xfrm>
            <a:custGeom>
              <a:avLst/>
              <a:gdLst/>
              <a:ahLst/>
              <a:cxnLst/>
              <a:rect l="0" t="0" r="0" b="0"/>
              <a:pathLst>
                <a:path w="352044" h="500634">
                  <a:moveTo>
                    <a:pt x="0" y="0"/>
                  </a:moveTo>
                  <a:lnTo>
                    <a:pt x="89916" y="43434"/>
                  </a:lnTo>
                  <a:cubicBezTo>
                    <a:pt x="92202" y="44958"/>
                    <a:pt x="92964" y="47244"/>
                    <a:pt x="91440" y="49530"/>
                  </a:cubicBezTo>
                  <a:cubicBezTo>
                    <a:pt x="90678" y="51816"/>
                    <a:pt x="87630" y="52578"/>
                    <a:pt x="86106" y="51816"/>
                  </a:cubicBezTo>
                  <a:lnTo>
                    <a:pt x="18435" y="18607"/>
                  </a:lnTo>
                  <a:lnTo>
                    <a:pt x="350520" y="493014"/>
                  </a:lnTo>
                  <a:cubicBezTo>
                    <a:pt x="352044" y="495300"/>
                    <a:pt x="352044" y="498348"/>
                    <a:pt x="349758" y="499110"/>
                  </a:cubicBezTo>
                  <a:cubicBezTo>
                    <a:pt x="347472" y="500634"/>
                    <a:pt x="345186" y="500634"/>
                    <a:pt x="343662" y="498348"/>
                  </a:cubicBezTo>
                  <a:lnTo>
                    <a:pt x="11548" y="23899"/>
                  </a:lnTo>
                  <a:lnTo>
                    <a:pt x="19050" y="98298"/>
                  </a:lnTo>
                  <a:cubicBezTo>
                    <a:pt x="19812" y="100584"/>
                    <a:pt x="17526" y="102870"/>
                    <a:pt x="15240" y="102870"/>
                  </a:cubicBezTo>
                  <a:cubicBezTo>
                    <a:pt x="12954" y="103632"/>
                    <a:pt x="10668" y="101346"/>
                    <a:pt x="10668" y="99060"/>
                  </a:cubicBezTo>
                  <a:lnTo>
                    <a:pt x="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63" name="Rectangle 14307"/>
            <p:cNvSpPr/>
            <p:nvPr/>
          </p:nvSpPr>
          <p:spPr>
            <a:xfrm>
              <a:off x="2036708" y="4102697"/>
              <a:ext cx="636718" cy="23605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extend</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4" name="Rectangle 14306"/>
            <p:cNvSpPr/>
            <p:nvPr/>
          </p:nvSpPr>
          <p:spPr>
            <a:xfrm>
              <a:off x="2514568" y="4102697"/>
              <a:ext cx="247288" cy="23605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14305"/>
            <p:cNvSpPr/>
            <p:nvPr/>
          </p:nvSpPr>
          <p:spPr>
            <a:xfrm>
              <a:off x="1851654" y="4102697"/>
              <a:ext cx="246144" cy="236058"/>
            </a:xfrm>
            <a:prstGeom prst="rect">
              <a:avLst/>
            </a:prstGeom>
            <a:ln>
              <a:noFill/>
            </a:ln>
          </p:spPr>
          <p:txBody>
            <a:bodyPr vert="horz" lIns="0" tIns="0" rIns="0" bIns="0" rtlCol="0">
              <a:noAutofit/>
            </a:bodyPr>
            <a:lstStyle/>
            <a:p>
              <a:pPr>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87161762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用例之间的关系：扩展</a:t>
            </a:r>
            <a:r>
              <a:rPr lang="en-US" altLang="zh-CN" dirty="0"/>
              <a:t>(extend</a:t>
            </a:r>
            <a:r>
              <a:rPr lang="en-US" altLang="zh-CN" dirty="0" smtClean="0"/>
              <a:t>)</a:t>
            </a:r>
            <a:endParaRPr lang="zh-CN" altLang="en-US" dirty="0"/>
          </a:p>
        </p:txBody>
      </p:sp>
      <p:grpSp>
        <p:nvGrpSpPr>
          <p:cNvPr id="5" name="Group 14425"/>
          <p:cNvGrpSpPr/>
          <p:nvPr/>
        </p:nvGrpSpPr>
        <p:grpSpPr>
          <a:xfrm>
            <a:off x="2153628" y="2227198"/>
            <a:ext cx="8043331" cy="3887375"/>
            <a:chOff x="674370" y="936498"/>
            <a:chExt cx="8043331" cy="3887724"/>
          </a:xfrm>
        </p:grpSpPr>
        <p:sp>
          <p:nvSpPr>
            <p:cNvPr id="11" name="Rectangle 2056"/>
            <p:cNvSpPr/>
            <p:nvPr/>
          </p:nvSpPr>
          <p:spPr>
            <a:xfrm>
              <a:off x="5846820" y="2761906"/>
              <a:ext cx="1087733"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常规流：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angle 2057"/>
            <p:cNvSpPr/>
            <p:nvPr/>
          </p:nvSpPr>
          <p:spPr>
            <a:xfrm>
              <a:off x="5846820" y="3131637"/>
              <a:ext cx="137191" cy="275615"/>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2058"/>
            <p:cNvSpPr/>
            <p:nvPr/>
          </p:nvSpPr>
          <p:spPr>
            <a:xfrm>
              <a:off x="5949687" y="3131637"/>
              <a:ext cx="61155" cy="275615"/>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2059"/>
            <p:cNvSpPr/>
            <p:nvPr/>
          </p:nvSpPr>
          <p:spPr>
            <a:xfrm>
              <a:off x="5996176" y="3109385"/>
              <a:ext cx="2721525"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如果应答方无应答，进</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Rectangle 2060"/>
            <p:cNvSpPr/>
            <p:nvPr/>
          </p:nvSpPr>
          <p:spPr>
            <a:xfrm>
              <a:off x="5846821" y="3373041"/>
              <a:ext cx="136022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行呼叫转移</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Rectangle 2061"/>
            <p:cNvSpPr/>
            <p:nvPr/>
          </p:nvSpPr>
          <p:spPr>
            <a:xfrm>
              <a:off x="2878060" y="2761926"/>
              <a:ext cx="1087815"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常规流：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Rectangle 2062"/>
            <p:cNvSpPr/>
            <p:nvPr/>
          </p:nvSpPr>
          <p:spPr>
            <a:xfrm>
              <a:off x="2878060" y="3131657"/>
              <a:ext cx="137191" cy="275615"/>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Rectangle 2063"/>
            <p:cNvSpPr/>
            <p:nvPr/>
          </p:nvSpPr>
          <p:spPr>
            <a:xfrm>
              <a:off x="2980927" y="3131657"/>
              <a:ext cx="61154" cy="275615"/>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Rectangle 2064"/>
            <p:cNvSpPr/>
            <p:nvPr/>
          </p:nvSpPr>
          <p:spPr>
            <a:xfrm>
              <a:off x="3027416" y="3109405"/>
              <a:ext cx="3265283"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如果应答方正忙，用铃声提</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Rectangle 2065"/>
            <p:cNvSpPr/>
            <p:nvPr/>
          </p:nvSpPr>
          <p:spPr>
            <a:xfrm>
              <a:off x="2878060" y="3373061"/>
              <a:ext cx="299412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示应答方并保持拨号呼叫</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Rectangle 2066"/>
            <p:cNvSpPr/>
            <p:nvPr/>
          </p:nvSpPr>
          <p:spPr>
            <a:xfrm>
              <a:off x="766554" y="2761946"/>
              <a:ext cx="1087652"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常规流：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067"/>
            <p:cNvSpPr/>
            <p:nvPr/>
          </p:nvSpPr>
          <p:spPr>
            <a:xfrm>
              <a:off x="766554" y="3131678"/>
              <a:ext cx="137191" cy="275615"/>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Rectangle 2068"/>
            <p:cNvSpPr/>
            <p:nvPr/>
          </p:nvSpPr>
          <p:spPr>
            <a:xfrm>
              <a:off x="869421" y="3131678"/>
              <a:ext cx="61154" cy="275615"/>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069"/>
            <p:cNvSpPr/>
            <p:nvPr/>
          </p:nvSpPr>
          <p:spPr>
            <a:xfrm>
              <a:off x="915910" y="3109425"/>
              <a:ext cx="542189"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拨号</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070"/>
            <p:cNvSpPr/>
            <p:nvPr/>
          </p:nvSpPr>
          <p:spPr>
            <a:xfrm>
              <a:off x="766554" y="3498201"/>
              <a:ext cx="137191" cy="275615"/>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071"/>
            <p:cNvSpPr/>
            <p:nvPr/>
          </p:nvSpPr>
          <p:spPr>
            <a:xfrm>
              <a:off x="869421" y="3498201"/>
              <a:ext cx="61154" cy="275615"/>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Rectangle 2072"/>
            <p:cNvSpPr/>
            <p:nvPr/>
          </p:nvSpPr>
          <p:spPr>
            <a:xfrm>
              <a:off x="915910" y="3475948"/>
              <a:ext cx="1631681"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建立通话链路</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073"/>
            <p:cNvSpPr/>
            <p:nvPr/>
          </p:nvSpPr>
          <p:spPr>
            <a:xfrm>
              <a:off x="766554" y="3865476"/>
              <a:ext cx="137191" cy="275615"/>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074"/>
            <p:cNvSpPr/>
            <p:nvPr/>
          </p:nvSpPr>
          <p:spPr>
            <a:xfrm>
              <a:off x="869421" y="3865476"/>
              <a:ext cx="61154" cy="275615"/>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Rectangle 2075"/>
            <p:cNvSpPr/>
            <p:nvPr/>
          </p:nvSpPr>
          <p:spPr>
            <a:xfrm>
              <a:off x="915910" y="3843223"/>
              <a:ext cx="542189"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通话</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Rectangle 2076"/>
            <p:cNvSpPr/>
            <p:nvPr/>
          </p:nvSpPr>
          <p:spPr>
            <a:xfrm>
              <a:off x="766554" y="4231999"/>
              <a:ext cx="137191" cy="275615"/>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2077"/>
            <p:cNvSpPr/>
            <p:nvPr/>
          </p:nvSpPr>
          <p:spPr>
            <a:xfrm>
              <a:off x="869421" y="4231999"/>
              <a:ext cx="61154" cy="275615"/>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2078"/>
            <p:cNvSpPr/>
            <p:nvPr/>
          </p:nvSpPr>
          <p:spPr>
            <a:xfrm>
              <a:off x="915910" y="4209746"/>
              <a:ext cx="542189" cy="270594"/>
            </a:xfrm>
            <a:prstGeom prst="rect">
              <a:avLst/>
            </a:prstGeom>
            <a:ln>
              <a:noFill/>
            </a:ln>
          </p:spPr>
          <p:txBody>
            <a:bodyPr vert="horz" lIns="0" tIns="0" rIns="0" bIns="0" rtlCol="0">
              <a:noAutofit/>
            </a:bodyPr>
            <a:lstStyle/>
            <a:p>
              <a:pPr>
                <a:lnSpc>
                  <a:spcPct val="107000"/>
                </a:lnSpc>
                <a:spcAft>
                  <a:spcPts val="800"/>
                </a:spcAft>
              </a:pPr>
              <a:r>
                <a:rPr lang="zh-CN" sz="16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挂机</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Shape 2079"/>
            <p:cNvSpPr/>
            <p:nvPr/>
          </p:nvSpPr>
          <p:spPr>
            <a:xfrm>
              <a:off x="674370" y="936498"/>
              <a:ext cx="7620000" cy="0"/>
            </a:xfrm>
            <a:custGeom>
              <a:avLst/>
              <a:gdLst/>
              <a:ahLst/>
              <a:cxnLst/>
              <a:rect l="0" t="0" r="0" b="0"/>
              <a:pathLst>
                <a:path w="7620000">
                  <a:moveTo>
                    <a:pt x="0" y="0"/>
                  </a:moveTo>
                  <a:lnTo>
                    <a:pt x="7620000" y="0"/>
                  </a:lnTo>
                </a:path>
              </a:pathLst>
            </a:custGeom>
            <a:ln w="0" cap="sq">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2080"/>
            <p:cNvSpPr/>
            <p:nvPr/>
          </p:nvSpPr>
          <p:spPr>
            <a:xfrm>
              <a:off x="674370" y="2681478"/>
              <a:ext cx="7620000" cy="0"/>
            </a:xfrm>
            <a:custGeom>
              <a:avLst/>
              <a:gdLst/>
              <a:ahLst/>
              <a:cxnLst/>
              <a:rect l="0" t="0" r="0" b="0"/>
              <a:pathLst>
                <a:path w="7620000">
                  <a:moveTo>
                    <a:pt x="0" y="0"/>
                  </a:moveTo>
                  <a:lnTo>
                    <a:pt x="762000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2081"/>
            <p:cNvSpPr/>
            <p:nvPr/>
          </p:nvSpPr>
          <p:spPr>
            <a:xfrm>
              <a:off x="674370" y="4824222"/>
              <a:ext cx="7620000" cy="0"/>
            </a:xfrm>
            <a:custGeom>
              <a:avLst/>
              <a:gdLst/>
              <a:ahLst/>
              <a:cxnLst/>
              <a:rect l="0" t="0" r="0" b="0"/>
              <a:pathLst>
                <a:path w="7620000">
                  <a:moveTo>
                    <a:pt x="0" y="0"/>
                  </a:moveTo>
                  <a:lnTo>
                    <a:pt x="7620000" y="0"/>
                  </a:lnTo>
                </a:path>
              </a:pathLst>
            </a:custGeom>
            <a:ln w="0" cap="sq">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2082"/>
            <p:cNvSpPr/>
            <p:nvPr/>
          </p:nvSpPr>
          <p:spPr>
            <a:xfrm>
              <a:off x="674370" y="936498"/>
              <a:ext cx="0" cy="3887724"/>
            </a:xfrm>
            <a:custGeom>
              <a:avLst/>
              <a:gdLst/>
              <a:ahLst/>
              <a:cxnLst/>
              <a:rect l="0" t="0" r="0" b="0"/>
              <a:pathLst>
                <a:path h="3887724">
                  <a:moveTo>
                    <a:pt x="0" y="0"/>
                  </a:moveTo>
                  <a:lnTo>
                    <a:pt x="0" y="3887724"/>
                  </a:lnTo>
                </a:path>
              </a:pathLst>
            </a:custGeom>
            <a:ln w="0" cap="sq">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2083"/>
            <p:cNvSpPr/>
            <p:nvPr/>
          </p:nvSpPr>
          <p:spPr>
            <a:xfrm>
              <a:off x="2785872" y="936498"/>
              <a:ext cx="0" cy="3887724"/>
            </a:xfrm>
            <a:custGeom>
              <a:avLst/>
              <a:gdLst/>
              <a:ahLst/>
              <a:cxnLst/>
              <a:rect l="0" t="0" r="0" b="0"/>
              <a:pathLst>
                <a:path h="3887724">
                  <a:moveTo>
                    <a:pt x="0" y="0"/>
                  </a:moveTo>
                  <a:lnTo>
                    <a:pt x="0" y="3887724"/>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2084"/>
            <p:cNvSpPr/>
            <p:nvPr/>
          </p:nvSpPr>
          <p:spPr>
            <a:xfrm>
              <a:off x="5754624" y="936498"/>
              <a:ext cx="0" cy="3887724"/>
            </a:xfrm>
            <a:custGeom>
              <a:avLst/>
              <a:gdLst/>
              <a:ahLst/>
              <a:cxnLst/>
              <a:rect l="0" t="0" r="0" b="0"/>
              <a:pathLst>
                <a:path h="3887724">
                  <a:moveTo>
                    <a:pt x="0" y="0"/>
                  </a:moveTo>
                  <a:lnTo>
                    <a:pt x="0" y="3887724"/>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Shape 2085"/>
            <p:cNvSpPr/>
            <p:nvPr/>
          </p:nvSpPr>
          <p:spPr>
            <a:xfrm>
              <a:off x="8294358" y="936498"/>
              <a:ext cx="0" cy="3887724"/>
            </a:xfrm>
            <a:custGeom>
              <a:avLst/>
              <a:gdLst/>
              <a:ahLst/>
              <a:cxnLst/>
              <a:rect l="0" t="0" r="0" b="0"/>
              <a:pathLst>
                <a:path h="3887724">
                  <a:moveTo>
                    <a:pt x="0" y="0"/>
                  </a:moveTo>
                  <a:lnTo>
                    <a:pt x="0" y="3887724"/>
                  </a:lnTo>
                </a:path>
              </a:pathLst>
            </a:custGeom>
            <a:ln w="0" cap="sq">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Shape 2086"/>
            <p:cNvSpPr/>
            <p:nvPr/>
          </p:nvSpPr>
          <p:spPr>
            <a:xfrm>
              <a:off x="1022604" y="1008126"/>
              <a:ext cx="1439418" cy="647700"/>
            </a:xfrm>
            <a:custGeom>
              <a:avLst/>
              <a:gdLst/>
              <a:ahLst/>
              <a:cxnLst/>
              <a:rect l="0" t="0" r="0" b="0"/>
              <a:pathLst>
                <a:path w="1439418" h="647700">
                  <a:moveTo>
                    <a:pt x="719328" y="0"/>
                  </a:moveTo>
                  <a:cubicBezTo>
                    <a:pt x="1117092" y="0"/>
                    <a:pt x="1439418" y="144780"/>
                    <a:pt x="1439418" y="323850"/>
                  </a:cubicBezTo>
                  <a:cubicBezTo>
                    <a:pt x="1439418" y="502158"/>
                    <a:pt x="1117092" y="647700"/>
                    <a:pt x="719328" y="647700"/>
                  </a:cubicBezTo>
                  <a:cubicBezTo>
                    <a:pt x="322326" y="647700"/>
                    <a:pt x="0" y="502158"/>
                    <a:pt x="0" y="323850"/>
                  </a:cubicBezTo>
                  <a:cubicBezTo>
                    <a:pt x="0" y="144780"/>
                    <a:pt x="322326" y="0"/>
                    <a:pt x="719328" y="0"/>
                  </a:cubicBezTo>
                  <a:close/>
                </a:path>
              </a:pathLst>
            </a:custGeom>
            <a:ln w="0" cap="sq">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42" name="Shape 2087"/>
            <p:cNvSpPr/>
            <p:nvPr/>
          </p:nvSpPr>
          <p:spPr>
            <a:xfrm>
              <a:off x="1022604" y="1008126"/>
              <a:ext cx="1439418" cy="647700"/>
            </a:xfrm>
            <a:custGeom>
              <a:avLst/>
              <a:gdLst/>
              <a:ahLst/>
              <a:cxnLst/>
              <a:rect l="0" t="0" r="0" b="0"/>
              <a:pathLst>
                <a:path w="1439418" h="647700">
                  <a:moveTo>
                    <a:pt x="719328" y="0"/>
                  </a:moveTo>
                  <a:cubicBezTo>
                    <a:pt x="322326" y="0"/>
                    <a:pt x="0" y="144780"/>
                    <a:pt x="0" y="323850"/>
                  </a:cubicBezTo>
                  <a:cubicBezTo>
                    <a:pt x="0" y="502158"/>
                    <a:pt x="322326" y="647700"/>
                    <a:pt x="719328" y="647700"/>
                  </a:cubicBezTo>
                  <a:cubicBezTo>
                    <a:pt x="1117092" y="647700"/>
                    <a:pt x="1439418" y="502158"/>
                    <a:pt x="1439418" y="323850"/>
                  </a:cubicBezTo>
                  <a:cubicBezTo>
                    <a:pt x="1439418" y="144780"/>
                    <a:pt x="1117092" y="0"/>
                    <a:pt x="719328"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3" name="Rectangle 2088"/>
            <p:cNvSpPr/>
            <p:nvPr/>
          </p:nvSpPr>
          <p:spPr>
            <a:xfrm>
              <a:off x="1400550" y="1789319"/>
              <a:ext cx="912114"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打电话</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 name="Rectangle 2089"/>
            <p:cNvSpPr/>
            <p:nvPr/>
          </p:nvSpPr>
          <p:spPr>
            <a:xfrm>
              <a:off x="3806954" y="2382925"/>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呼叫等待</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2090"/>
            <p:cNvSpPr/>
            <p:nvPr/>
          </p:nvSpPr>
          <p:spPr>
            <a:xfrm>
              <a:off x="6351258" y="1025652"/>
              <a:ext cx="1440180" cy="647700"/>
            </a:xfrm>
            <a:custGeom>
              <a:avLst/>
              <a:gdLst/>
              <a:ahLst/>
              <a:cxnLst/>
              <a:rect l="0" t="0" r="0" b="0"/>
              <a:pathLst>
                <a:path w="1440180" h="647700">
                  <a:moveTo>
                    <a:pt x="720090" y="0"/>
                  </a:moveTo>
                  <a:cubicBezTo>
                    <a:pt x="1117854" y="0"/>
                    <a:pt x="1440180" y="144780"/>
                    <a:pt x="1440180" y="323850"/>
                  </a:cubicBezTo>
                  <a:cubicBezTo>
                    <a:pt x="1440180" y="502158"/>
                    <a:pt x="1117854" y="647700"/>
                    <a:pt x="720090" y="647700"/>
                  </a:cubicBezTo>
                  <a:cubicBezTo>
                    <a:pt x="322326" y="647700"/>
                    <a:pt x="0" y="502158"/>
                    <a:pt x="0" y="323850"/>
                  </a:cubicBezTo>
                  <a:cubicBezTo>
                    <a:pt x="0" y="144780"/>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46" name="Shape 2091"/>
            <p:cNvSpPr/>
            <p:nvPr/>
          </p:nvSpPr>
          <p:spPr>
            <a:xfrm>
              <a:off x="6351258" y="1025652"/>
              <a:ext cx="1440180" cy="647700"/>
            </a:xfrm>
            <a:custGeom>
              <a:avLst/>
              <a:gdLst/>
              <a:ahLst/>
              <a:cxnLst/>
              <a:rect l="0" t="0" r="0" b="0"/>
              <a:pathLst>
                <a:path w="1440180" h="647700">
                  <a:moveTo>
                    <a:pt x="720090" y="0"/>
                  </a:moveTo>
                  <a:cubicBezTo>
                    <a:pt x="322326" y="0"/>
                    <a:pt x="0" y="144780"/>
                    <a:pt x="0" y="323850"/>
                  </a:cubicBezTo>
                  <a:cubicBezTo>
                    <a:pt x="0" y="502158"/>
                    <a:pt x="322326" y="647700"/>
                    <a:pt x="720090" y="647700"/>
                  </a:cubicBezTo>
                  <a:cubicBezTo>
                    <a:pt x="1117854" y="647700"/>
                    <a:pt x="1440180" y="502158"/>
                    <a:pt x="1440180" y="323850"/>
                  </a:cubicBezTo>
                  <a:cubicBezTo>
                    <a:pt x="1440180" y="144780"/>
                    <a:pt x="1117854"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7" name="Rectangle 2092"/>
            <p:cNvSpPr/>
            <p:nvPr/>
          </p:nvSpPr>
          <p:spPr>
            <a:xfrm>
              <a:off x="6614916" y="1806846"/>
              <a:ext cx="1216152" cy="304038"/>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呼叫转移</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2093"/>
            <p:cNvSpPr/>
            <p:nvPr/>
          </p:nvSpPr>
          <p:spPr>
            <a:xfrm>
              <a:off x="2478012" y="1160526"/>
              <a:ext cx="3855720" cy="206502"/>
            </a:xfrm>
            <a:custGeom>
              <a:avLst/>
              <a:gdLst/>
              <a:ahLst/>
              <a:cxnLst/>
              <a:rect l="0" t="0" r="0" b="0"/>
              <a:pathLst>
                <a:path w="3855720" h="206502">
                  <a:moveTo>
                    <a:pt x="127254" y="0"/>
                  </a:moveTo>
                  <a:lnTo>
                    <a:pt x="130302" y="2286"/>
                  </a:lnTo>
                  <a:lnTo>
                    <a:pt x="130302" y="6096"/>
                  </a:lnTo>
                  <a:lnTo>
                    <a:pt x="128016" y="9144"/>
                  </a:lnTo>
                  <a:lnTo>
                    <a:pt x="28092" y="60085"/>
                  </a:lnTo>
                  <a:lnTo>
                    <a:pt x="3851148" y="196596"/>
                  </a:lnTo>
                  <a:lnTo>
                    <a:pt x="3854958" y="198120"/>
                  </a:lnTo>
                  <a:lnTo>
                    <a:pt x="3855720" y="201930"/>
                  </a:lnTo>
                  <a:lnTo>
                    <a:pt x="3854196" y="204978"/>
                  </a:lnTo>
                  <a:lnTo>
                    <a:pt x="3851148" y="206502"/>
                  </a:lnTo>
                  <a:lnTo>
                    <a:pt x="28432" y="70030"/>
                  </a:lnTo>
                  <a:lnTo>
                    <a:pt x="124206" y="128016"/>
                  </a:lnTo>
                  <a:lnTo>
                    <a:pt x="126492" y="130302"/>
                  </a:lnTo>
                  <a:lnTo>
                    <a:pt x="125730" y="134112"/>
                  </a:lnTo>
                  <a:lnTo>
                    <a:pt x="122682" y="136398"/>
                  </a:lnTo>
                  <a:lnTo>
                    <a:pt x="118872" y="135636"/>
                  </a:lnTo>
                  <a:lnTo>
                    <a:pt x="7430" y="68485"/>
                  </a:lnTo>
                  <a:lnTo>
                    <a:pt x="6096" y="67818"/>
                  </a:lnTo>
                  <a:lnTo>
                    <a:pt x="6024" y="67638"/>
                  </a:lnTo>
                  <a:lnTo>
                    <a:pt x="0" y="64008"/>
                  </a:lnTo>
                  <a:lnTo>
                    <a:pt x="124206" y="762"/>
                  </a:lnTo>
                  <a:lnTo>
                    <a:pt x="127254"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49" name="Shape 2094"/>
            <p:cNvSpPr/>
            <p:nvPr/>
          </p:nvSpPr>
          <p:spPr>
            <a:xfrm>
              <a:off x="2477262" y="1495044"/>
              <a:ext cx="997458" cy="381000"/>
            </a:xfrm>
            <a:custGeom>
              <a:avLst/>
              <a:gdLst/>
              <a:ahLst/>
              <a:cxnLst/>
              <a:rect l="0" t="0" r="0" b="0"/>
              <a:pathLst>
                <a:path w="997458" h="381000">
                  <a:moveTo>
                    <a:pt x="137160" y="0"/>
                  </a:moveTo>
                  <a:lnTo>
                    <a:pt x="140970" y="762"/>
                  </a:lnTo>
                  <a:lnTo>
                    <a:pt x="142494" y="3810"/>
                  </a:lnTo>
                  <a:lnTo>
                    <a:pt x="141732" y="7620"/>
                  </a:lnTo>
                  <a:lnTo>
                    <a:pt x="138684" y="9144"/>
                  </a:lnTo>
                  <a:lnTo>
                    <a:pt x="27767" y="28177"/>
                  </a:lnTo>
                  <a:lnTo>
                    <a:pt x="994410" y="371856"/>
                  </a:lnTo>
                  <a:lnTo>
                    <a:pt x="997458" y="374142"/>
                  </a:lnTo>
                  <a:lnTo>
                    <a:pt x="997458" y="377952"/>
                  </a:lnTo>
                  <a:lnTo>
                    <a:pt x="995172" y="381000"/>
                  </a:lnTo>
                  <a:lnTo>
                    <a:pt x="991362" y="381000"/>
                  </a:lnTo>
                  <a:lnTo>
                    <a:pt x="24122" y="36360"/>
                  </a:lnTo>
                  <a:lnTo>
                    <a:pt x="99060" y="121158"/>
                  </a:lnTo>
                  <a:lnTo>
                    <a:pt x="99822" y="124968"/>
                  </a:lnTo>
                  <a:lnTo>
                    <a:pt x="98298" y="128016"/>
                  </a:lnTo>
                  <a:lnTo>
                    <a:pt x="95250" y="128778"/>
                  </a:lnTo>
                  <a:lnTo>
                    <a:pt x="91440" y="127254"/>
                  </a:lnTo>
                  <a:lnTo>
                    <a:pt x="4864" y="28413"/>
                  </a:lnTo>
                  <a:lnTo>
                    <a:pt x="4572" y="28194"/>
                  </a:lnTo>
                  <a:lnTo>
                    <a:pt x="4572" y="28080"/>
                  </a:lnTo>
                  <a:lnTo>
                    <a:pt x="0" y="22860"/>
                  </a:lnTo>
                  <a:lnTo>
                    <a:pt x="13716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50" name="Rectangle 14326"/>
            <p:cNvSpPr/>
            <p:nvPr/>
          </p:nvSpPr>
          <p:spPr>
            <a:xfrm>
              <a:off x="4947477" y="997839"/>
              <a:ext cx="355082" cy="339306"/>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Rectangle 14327"/>
            <p:cNvSpPr/>
            <p:nvPr/>
          </p:nvSpPr>
          <p:spPr>
            <a:xfrm>
              <a:off x="4261357" y="997839"/>
              <a:ext cx="912617" cy="339306"/>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extend</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2" name="Rectangle 14325"/>
            <p:cNvSpPr/>
            <p:nvPr/>
          </p:nvSpPr>
          <p:spPr>
            <a:xfrm>
              <a:off x="3994398" y="997839"/>
              <a:ext cx="355081" cy="339306"/>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3" name="Shape 15699"/>
            <p:cNvSpPr/>
            <p:nvPr/>
          </p:nvSpPr>
          <p:spPr>
            <a:xfrm>
              <a:off x="2101596" y="1871472"/>
              <a:ext cx="1403604" cy="366522"/>
            </a:xfrm>
            <a:custGeom>
              <a:avLst/>
              <a:gdLst/>
              <a:ahLst/>
              <a:cxnLst/>
              <a:rect l="0" t="0" r="0" b="0"/>
              <a:pathLst>
                <a:path w="1403604" h="366522">
                  <a:moveTo>
                    <a:pt x="0" y="0"/>
                  </a:moveTo>
                  <a:lnTo>
                    <a:pt x="1403604" y="0"/>
                  </a:lnTo>
                  <a:lnTo>
                    <a:pt x="1403604" y="366522"/>
                  </a:lnTo>
                  <a:lnTo>
                    <a:pt x="0" y="366522"/>
                  </a:lnTo>
                  <a:lnTo>
                    <a:pt x="0" y="0"/>
                  </a:lnTo>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54" name="Rectangle 14330"/>
            <p:cNvSpPr/>
            <p:nvPr/>
          </p:nvSpPr>
          <p:spPr>
            <a:xfrm>
              <a:off x="2460751" y="1932813"/>
              <a:ext cx="912617" cy="339307"/>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extend</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5" name="Rectangle 14328"/>
            <p:cNvSpPr/>
            <p:nvPr/>
          </p:nvSpPr>
          <p:spPr>
            <a:xfrm>
              <a:off x="2193792" y="1932813"/>
              <a:ext cx="355082" cy="339307"/>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&lt;&lt;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6" name="Rectangle 14329"/>
            <p:cNvSpPr/>
            <p:nvPr/>
          </p:nvSpPr>
          <p:spPr>
            <a:xfrm>
              <a:off x="3146871" y="1932813"/>
              <a:ext cx="355081" cy="339307"/>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&gt;&gt;</a:t>
              </a:r>
              <a:r>
                <a:rPr lang="en-US"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2098"/>
            <p:cNvSpPr/>
            <p:nvPr/>
          </p:nvSpPr>
          <p:spPr>
            <a:xfrm>
              <a:off x="3543300" y="1601724"/>
              <a:ext cx="1440180" cy="647700"/>
            </a:xfrm>
            <a:custGeom>
              <a:avLst/>
              <a:gdLst/>
              <a:ahLst/>
              <a:cxnLst/>
              <a:rect l="0" t="0" r="0" b="0"/>
              <a:pathLst>
                <a:path w="1440180" h="647700">
                  <a:moveTo>
                    <a:pt x="720090" y="0"/>
                  </a:moveTo>
                  <a:cubicBezTo>
                    <a:pt x="1117854" y="0"/>
                    <a:pt x="1440180" y="144780"/>
                    <a:pt x="1440180" y="323850"/>
                  </a:cubicBezTo>
                  <a:cubicBezTo>
                    <a:pt x="1440180" y="502920"/>
                    <a:pt x="1117854" y="647700"/>
                    <a:pt x="720090" y="647700"/>
                  </a:cubicBezTo>
                  <a:cubicBezTo>
                    <a:pt x="322326" y="647700"/>
                    <a:pt x="0" y="502920"/>
                    <a:pt x="0" y="323850"/>
                  </a:cubicBezTo>
                  <a:cubicBezTo>
                    <a:pt x="0" y="144780"/>
                    <a:pt x="322326" y="0"/>
                    <a:pt x="72009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58" name="Shape 2099"/>
            <p:cNvSpPr/>
            <p:nvPr/>
          </p:nvSpPr>
          <p:spPr>
            <a:xfrm>
              <a:off x="3543300" y="1601724"/>
              <a:ext cx="1440180" cy="647700"/>
            </a:xfrm>
            <a:custGeom>
              <a:avLst/>
              <a:gdLst/>
              <a:ahLst/>
              <a:cxnLst/>
              <a:rect l="0" t="0" r="0" b="0"/>
              <a:pathLst>
                <a:path w="1440180" h="647700">
                  <a:moveTo>
                    <a:pt x="720090" y="0"/>
                  </a:moveTo>
                  <a:cubicBezTo>
                    <a:pt x="322326" y="0"/>
                    <a:pt x="0" y="144780"/>
                    <a:pt x="0" y="323850"/>
                  </a:cubicBezTo>
                  <a:cubicBezTo>
                    <a:pt x="0" y="502920"/>
                    <a:pt x="322326" y="647700"/>
                    <a:pt x="720090" y="647700"/>
                  </a:cubicBezTo>
                  <a:cubicBezTo>
                    <a:pt x="1117854" y="647700"/>
                    <a:pt x="1440180" y="502920"/>
                    <a:pt x="1440180" y="323850"/>
                  </a:cubicBezTo>
                  <a:cubicBezTo>
                    <a:pt x="1440180" y="144780"/>
                    <a:pt x="1117854" y="0"/>
                    <a:pt x="72009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59" name="Shape 15700"/>
            <p:cNvSpPr/>
            <p:nvPr/>
          </p:nvSpPr>
          <p:spPr>
            <a:xfrm>
              <a:off x="2981706" y="3889248"/>
              <a:ext cx="5025390" cy="457200"/>
            </a:xfrm>
            <a:custGeom>
              <a:avLst/>
              <a:gdLst/>
              <a:ahLst/>
              <a:cxnLst/>
              <a:rect l="0" t="0" r="0" b="0"/>
              <a:pathLst>
                <a:path w="5025390" h="457200">
                  <a:moveTo>
                    <a:pt x="0" y="0"/>
                  </a:moveTo>
                  <a:lnTo>
                    <a:pt x="5025390" y="0"/>
                  </a:lnTo>
                  <a:lnTo>
                    <a:pt x="5025390" y="457200"/>
                  </a:lnTo>
                  <a:lnTo>
                    <a:pt x="0" y="457200"/>
                  </a:lnTo>
                  <a:lnTo>
                    <a:pt x="0" y="0"/>
                  </a:lnTo>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60" name="Rectangle 2101"/>
            <p:cNvSpPr/>
            <p:nvPr/>
          </p:nvSpPr>
          <p:spPr>
            <a:xfrm>
              <a:off x="3073140" y="3967163"/>
              <a:ext cx="4864608" cy="40538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FF0000"/>
                  </a:solidFill>
                  <a:effectLst/>
                  <a:latin typeface="Calibri" panose="020F0502020204030204" pitchFamily="34" charset="0"/>
                  <a:ea typeface="KaiTi" panose="02010609060101010101" pitchFamily="49" charset="-122"/>
                  <a:cs typeface="KaiTi" panose="02010609060101010101" pitchFamily="49" charset="-122"/>
                </a:rPr>
                <a:t>实际上相当于第一个用例的</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1" name="Rectangle 2102"/>
            <p:cNvSpPr/>
            <p:nvPr/>
          </p:nvSpPr>
          <p:spPr>
            <a:xfrm>
              <a:off x="6730740" y="3957524"/>
              <a:ext cx="179929" cy="448760"/>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FF0000"/>
                  </a:solidFill>
                  <a:effectLst/>
                  <a:latin typeface="Times New Roman" panose="02020603050405020304" pitchFamily="18" charset="0"/>
                  <a:ea typeface="Times New Roman" panose="02020603050405020304" pitchFamily="18"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2" name="Rectangle 2103"/>
            <p:cNvSpPr/>
            <p:nvPr/>
          </p:nvSpPr>
          <p:spPr>
            <a:xfrm>
              <a:off x="6865614" y="3967163"/>
              <a:ext cx="1216152" cy="405384"/>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FF0000"/>
                  </a:solidFill>
                  <a:effectLst/>
                  <a:latin typeface="Calibri" panose="020F0502020204030204" pitchFamily="34" charset="0"/>
                  <a:ea typeface="KaiTi" panose="02010609060101010101" pitchFamily="49" charset="-122"/>
                  <a:cs typeface="KaiTi" panose="02010609060101010101" pitchFamily="49" charset="-122"/>
                </a:rPr>
                <a:t>备选流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Rectangle 2104"/>
            <p:cNvSpPr/>
            <p:nvPr/>
          </p:nvSpPr>
          <p:spPr>
            <a:xfrm>
              <a:off x="7780014" y="3957524"/>
              <a:ext cx="179929" cy="448760"/>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FF0000"/>
                  </a:solidFill>
                  <a:effectLst/>
                  <a:latin typeface="Times New Roman" panose="02020603050405020304" pitchFamily="18" charset="0"/>
                  <a:ea typeface="Times New Roman" panose="02020603050405020304" pitchFamily="18" charset="0"/>
                  <a:cs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3460260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用例之间的关系：泛化</a:t>
            </a:r>
            <a:r>
              <a:rPr lang="en-US" altLang="zh-CN" dirty="0"/>
              <a:t>(generalization)</a:t>
            </a:r>
            <a:endParaRPr lang="zh-CN" altLang="en-US" dirty="0"/>
          </a:p>
        </p:txBody>
      </p:sp>
      <p:grpSp>
        <p:nvGrpSpPr>
          <p:cNvPr id="4" name="Group 14710"/>
          <p:cNvGrpSpPr/>
          <p:nvPr/>
        </p:nvGrpSpPr>
        <p:grpSpPr>
          <a:xfrm>
            <a:off x="1285103" y="1643192"/>
            <a:ext cx="10068698" cy="4913998"/>
            <a:chOff x="563875" y="377059"/>
            <a:chExt cx="10191996" cy="4914439"/>
          </a:xfrm>
        </p:grpSpPr>
        <p:sp>
          <p:nvSpPr>
            <p:cNvPr id="10" name="Shape 2135"/>
            <p:cNvSpPr/>
            <p:nvPr/>
          </p:nvSpPr>
          <p:spPr>
            <a:xfrm>
              <a:off x="1106424" y="3096006"/>
              <a:ext cx="3672078" cy="2160270"/>
            </a:xfrm>
            <a:custGeom>
              <a:avLst/>
              <a:gdLst/>
              <a:ahLst/>
              <a:cxnLst/>
              <a:rect l="0" t="0" r="0" b="0"/>
              <a:pathLst>
                <a:path w="3672078" h="2160270">
                  <a:moveTo>
                    <a:pt x="0" y="0"/>
                  </a:moveTo>
                  <a:lnTo>
                    <a:pt x="3672078" y="0"/>
                  </a:lnTo>
                  <a:lnTo>
                    <a:pt x="3672078" y="2160270"/>
                  </a:lnTo>
                  <a:lnTo>
                    <a:pt x="0" y="2160270"/>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1" name="Shape 2136"/>
            <p:cNvSpPr/>
            <p:nvPr/>
          </p:nvSpPr>
          <p:spPr>
            <a:xfrm>
              <a:off x="1351026" y="3206496"/>
              <a:ext cx="208026" cy="167640"/>
            </a:xfrm>
            <a:custGeom>
              <a:avLst/>
              <a:gdLst/>
              <a:ahLst/>
              <a:cxnLst/>
              <a:rect l="0" t="0" r="0" b="0"/>
              <a:pathLst>
                <a:path w="208026" h="167640">
                  <a:moveTo>
                    <a:pt x="104394" y="0"/>
                  </a:moveTo>
                  <a:cubicBezTo>
                    <a:pt x="46482" y="0"/>
                    <a:pt x="0" y="37338"/>
                    <a:pt x="0" y="83820"/>
                  </a:cubicBezTo>
                  <a:cubicBezTo>
                    <a:pt x="0" y="130302"/>
                    <a:pt x="46482" y="167640"/>
                    <a:pt x="104394" y="167640"/>
                  </a:cubicBezTo>
                  <a:cubicBezTo>
                    <a:pt x="161544" y="167640"/>
                    <a:pt x="208026" y="130302"/>
                    <a:pt x="208026" y="83820"/>
                  </a:cubicBezTo>
                  <a:cubicBezTo>
                    <a:pt x="208026" y="37338"/>
                    <a:pt x="161544" y="0"/>
                    <a:pt x="104394"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2" name="Shape 2137"/>
            <p:cNvSpPr/>
            <p:nvPr/>
          </p:nvSpPr>
          <p:spPr>
            <a:xfrm>
              <a:off x="1248156" y="3500628"/>
              <a:ext cx="413766" cy="0"/>
            </a:xfrm>
            <a:custGeom>
              <a:avLst/>
              <a:gdLst/>
              <a:ahLst/>
              <a:cxnLst/>
              <a:rect l="0" t="0" r="0" b="0"/>
              <a:pathLst>
                <a:path w="413766">
                  <a:moveTo>
                    <a:pt x="0" y="0"/>
                  </a:moveTo>
                  <a:lnTo>
                    <a:pt x="413766" y="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3" name="Shape 2138"/>
            <p:cNvSpPr/>
            <p:nvPr/>
          </p:nvSpPr>
          <p:spPr>
            <a:xfrm>
              <a:off x="1195578" y="3374136"/>
              <a:ext cx="259842" cy="420624"/>
            </a:xfrm>
            <a:custGeom>
              <a:avLst/>
              <a:gdLst/>
              <a:ahLst/>
              <a:cxnLst/>
              <a:rect l="0" t="0" r="0" b="0"/>
              <a:pathLst>
                <a:path w="259842" h="420624">
                  <a:moveTo>
                    <a:pt x="259842" y="0"/>
                  </a:moveTo>
                  <a:lnTo>
                    <a:pt x="259842" y="252984"/>
                  </a:lnTo>
                  <a:lnTo>
                    <a:pt x="0" y="420624"/>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4" name="Shape 2139"/>
            <p:cNvSpPr/>
            <p:nvPr/>
          </p:nvSpPr>
          <p:spPr>
            <a:xfrm>
              <a:off x="1455420" y="3627121"/>
              <a:ext cx="259080" cy="167640"/>
            </a:xfrm>
            <a:custGeom>
              <a:avLst/>
              <a:gdLst/>
              <a:ahLst/>
              <a:cxnLst/>
              <a:rect l="0" t="0" r="0" b="0"/>
              <a:pathLst>
                <a:path w="259080" h="167640">
                  <a:moveTo>
                    <a:pt x="0" y="0"/>
                  </a:moveTo>
                  <a:lnTo>
                    <a:pt x="259080" y="167640"/>
                  </a:lnTo>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5" name="Rectangle 2140"/>
            <p:cNvSpPr/>
            <p:nvPr/>
          </p:nvSpPr>
          <p:spPr>
            <a:xfrm>
              <a:off x="1305300" y="3831823"/>
              <a:ext cx="634383" cy="211521"/>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采购员</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Shape 2141"/>
            <p:cNvSpPr/>
            <p:nvPr/>
          </p:nvSpPr>
          <p:spPr>
            <a:xfrm>
              <a:off x="2811780" y="3357372"/>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5552" y="452628"/>
                    <a:pt x="0" y="351282"/>
                    <a:pt x="0" y="226314"/>
                  </a:cubicBezTo>
                  <a:cubicBezTo>
                    <a:pt x="0" y="101346"/>
                    <a:pt x="225552"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17" name="Shape 2142"/>
            <p:cNvSpPr/>
            <p:nvPr/>
          </p:nvSpPr>
          <p:spPr>
            <a:xfrm>
              <a:off x="2811780" y="3357372"/>
              <a:ext cx="1006602" cy="452628"/>
            </a:xfrm>
            <a:custGeom>
              <a:avLst/>
              <a:gdLst/>
              <a:ahLst/>
              <a:cxnLst/>
              <a:rect l="0" t="0" r="0" b="0"/>
              <a:pathLst>
                <a:path w="1006602" h="452628">
                  <a:moveTo>
                    <a:pt x="502920" y="0"/>
                  </a:moveTo>
                  <a:cubicBezTo>
                    <a:pt x="225552" y="0"/>
                    <a:pt x="0" y="101346"/>
                    <a:pt x="0" y="226314"/>
                  </a:cubicBezTo>
                  <a:cubicBezTo>
                    <a:pt x="0" y="351282"/>
                    <a:pt x="225552"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18" name="Rectangle 2143"/>
            <p:cNvSpPr/>
            <p:nvPr/>
          </p:nvSpPr>
          <p:spPr>
            <a:xfrm>
              <a:off x="2996940" y="3905737"/>
              <a:ext cx="847220" cy="211522"/>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采购物料</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Shape 2144"/>
            <p:cNvSpPr/>
            <p:nvPr/>
          </p:nvSpPr>
          <p:spPr>
            <a:xfrm>
              <a:off x="1831848" y="3558540"/>
              <a:ext cx="901446" cy="99060"/>
            </a:xfrm>
            <a:custGeom>
              <a:avLst/>
              <a:gdLst/>
              <a:ahLst/>
              <a:cxnLst/>
              <a:rect l="0" t="0" r="0" b="0"/>
              <a:pathLst>
                <a:path w="901446" h="99060">
                  <a:moveTo>
                    <a:pt x="814578" y="1524"/>
                  </a:moveTo>
                  <a:lnTo>
                    <a:pt x="901446" y="49530"/>
                  </a:lnTo>
                  <a:lnTo>
                    <a:pt x="814578" y="97536"/>
                  </a:lnTo>
                  <a:cubicBezTo>
                    <a:pt x="812292" y="99060"/>
                    <a:pt x="809244" y="98298"/>
                    <a:pt x="808482" y="96012"/>
                  </a:cubicBezTo>
                  <a:cubicBezTo>
                    <a:pt x="806958" y="93726"/>
                    <a:pt x="807720" y="91440"/>
                    <a:pt x="810006" y="89916"/>
                  </a:cubicBezTo>
                  <a:lnTo>
                    <a:pt x="874842" y="54102"/>
                  </a:lnTo>
                  <a:lnTo>
                    <a:pt x="4572" y="54102"/>
                  </a:lnTo>
                  <a:cubicBezTo>
                    <a:pt x="2286" y="54102"/>
                    <a:pt x="0" y="51816"/>
                    <a:pt x="0" y="49530"/>
                  </a:cubicBezTo>
                  <a:cubicBezTo>
                    <a:pt x="0" y="47244"/>
                    <a:pt x="2286" y="44958"/>
                    <a:pt x="4572" y="44958"/>
                  </a:cubicBezTo>
                  <a:lnTo>
                    <a:pt x="874842" y="44958"/>
                  </a:lnTo>
                  <a:lnTo>
                    <a:pt x="810006" y="9144"/>
                  </a:lnTo>
                  <a:cubicBezTo>
                    <a:pt x="807720" y="7620"/>
                    <a:pt x="806958" y="5334"/>
                    <a:pt x="808482" y="3048"/>
                  </a:cubicBezTo>
                  <a:cubicBezTo>
                    <a:pt x="809244" y="762"/>
                    <a:pt x="812292" y="0"/>
                    <a:pt x="814578" y="1524"/>
                  </a:cubicBez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0" name="Shape 2145"/>
            <p:cNvSpPr/>
            <p:nvPr/>
          </p:nvSpPr>
          <p:spPr>
            <a:xfrm>
              <a:off x="2018538" y="4532376"/>
              <a:ext cx="1005840" cy="452628"/>
            </a:xfrm>
            <a:custGeom>
              <a:avLst/>
              <a:gdLst/>
              <a:ahLst/>
              <a:cxnLst/>
              <a:rect l="0" t="0" r="0" b="0"/>
              <a:pathLst>
                <a:path w="1005840" h="452628">
                  <a:moveTo>
                    <a:pt x="502920" y="0"/>
                  </a:moveTo>
                  <a:cubicBezTo>
                    <a:pt x="781050" y="0"/>
                    <a:pt x="1005840" y="101346"/>
                    <a:pt x="1005840" y="226314"/>
                  </a:cubicBezTo>
                  <a:cubicBezTo>
                    <a:pt x="1005840" y="351282"/>
                    <a:pt x="781050" y="452628"/>
                    <a:pt x="502920" y="452628"/>
                  </a:cubicBezTo>
                  <a:cubicBezTo>
                    <a:pt x="224790" y="452628"/>
                    <a:pt x="0" y="351282"/>
                    <a:pt x="0" y="226314"/>
                  </a:cubicBezTo>
                  <a:cubicBezTo>
                    <a:pt x="0" y="101346"/>
                    <a:pt x="224790"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1" name="Shape 2146"/>
            <p:cNvSpPr/>
            <p:nvPr/>
          </p:nvSpPr>
          <p:spPr>
            <a:xfrm>
              <a:off x="2018538" y="4532376"/>
              <a:ext cx="1005840" cy="452628"/>
            </a:xfrm>
            <a:custGeom>
              <a:avLst/>
              <a:gdLst/>
              <a:ahLst/>
              <a:cxnLst/>
              <a:rect l="0" t="0" r="0" b="0"/>
              <a:pathLst>
                <a:path w="1005840" h="452628">
                  <a:moveTo>
                    <a:pt x="502920" y="0"/>
                  </a:moveTo>
                  <a:cubicBezTo>
                    <a:pt x="224790" y="0"/>
                    <a:pt x="0" y="101346"/>
                    <a:pt x="0" y="226314"/>
                  </a:cubicBezTo>
                  <a:cubicBezTo>
                    <a:pt x="0" y="351282"/>
                    <a:pt x="224790" y="452628"/>
                    <a:pt x="502920" y="452628"/>
                  </a:cubicBezTo>
                  <a:cubicBezTo>
                    <a:pt x="781050" y="452628"/>
                    <a:pt x="1005840" y="351282"/>
                    <a:pt x="1005840" y="226314"/>
                  </a:cubicBezTo>
                  <a:cubicBezTo>
                    <a:pt x="1005840"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2" name="Rectangle 2147"/>
            <p:cNvSpPr/>
            <p:nvPr/>
          </p:nvSpPr>
          <p:spPr>
            <a:xfrm>
              <a:off x="2204460" y="5079977"/>
              <a:ext cx="846458" cy="211521"/>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采购钢材</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Shape 2148"/>
            <p:cNvSpPr/>
            <p:nvPr/>
          </p:nvSpPr>
          <p:spPr>
            <a:xfrm>
              <a:off x="3679698" y="4532377"/>
              <a:ext cx="1006602" cy="452628"/>
            </a:xfrm>
            <a:custGeom>
              <a:avLst/>
              <a:gdLst/>
              <a:ahLst/>
              <a:cxnLst/>
              <a:rect l="0" t="0" r="0" b="0"/>
              <a:pathLst>
                <a:path w="1006602" h="452628">
                  <a:moveTo>
                    <a:pt x="502920" y="0"/>
                  </a:moveTo>
                  <a:cubicBezTo>
                    <a:pt x="781050" y="0"/>
                    <a:pt x="1006602" y="101346"/>
                    <a:pt x="1006602" y="226314"/>
                  </a:cubicBezTo>
                  <a:cubicBezTo>
                    <a:pt x="1006602" y="351282"/>
                    <a:pt x="781050" y="452628"/>
                    <a:pt x="502920" y="452628"/>
                  </a:cubicBezTo>
                  <a:cubicBezTo>
                    <a:pt x="224790" y="452628"/>
                    <a:pt x="0" y="351282"/>
                    <a:pt x="0" y="226314"/>
                  </a:cubicBezTo>
                  <a:cubicBezTo>
                    <a:pt x="0" y="101346"/>
                    <a:pt x="224790" y="0"/>
                    <a:pt x="502920"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24" name="Shape 2149"/>
            <p:cNvSpPr/>
            <p:nvPr/>
          </p:nvSpPr>
          <p:spPr>
            <a:xfrm>
              <a:off x="3679698" y="4532377"/>
              <a:ext cx="1006602" cy="452628"/>
            </a:xfrm>
            <a:custGeom>
              <a:avLst/>
              <a:gdLst/>
              <a:ahLst/>
              <a:cxnLst/>
              <a:rect l="0" t="0" r="0" b="0"/>
              <a:pathLst>
                <a:path w="1006602" h="452628">
                  <a:moveTo>
                    <a:pt x="502920" y="0"/>
                  </a:moveTo>
                  <a:cubicBezTo>
                    <a:pt x="224790" y="0"/>
                    <a:pt x="0" y="101346"/>
                    <a:pt x="0" y="226314"/>
                  </a:cubicBezTo>
                  <a:cubicBezTo>
                    <a:pt x="0" y="351282"/>
                    <a:pt x="224790" y="452628"/>
                    <a:pt x="502920" y="452628"/>
                  </a:cubicBezTo>
                  <a:cubicBezTo>
                    <a:pt x="781050" y="452628"/>
                    <a:pt x="1006602" y="351282"/>
                    <a:pt x="1006602" y="226314"/>
                  </a:cubicBezTo>
                  <a:cubicBezTo>
                    <a:pt x="1006602" y="101346"/>
                    <a:pt x="781050" y="0"/>
                    <a:pt x="502920"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25" name="Rectangle 2150"/>
            <p:cNvSpPr/>
            <p:nvPr/>
          </p:nvSpPr>
          <p:spPr>
            <a:xfrm>
              <a:off x="3734556" y="5079977"/>
              <a:ext cx="1270015" cy="211521"/>
            </a:xfrm>
            <a:prstGeom prst="rect">
              <a:avLst/>
            </a:prstGeom>
            <a:ln>
              <a:noFill/>
            </a:ln>
          </p:spPr>
          <p:txBody>
            <a:bodyPr vert="horz" lIns="0" tIns="0" rIns="0" bIns="0" rtlCol="0">
              <a:noAutofit/>
            </a:bodyPr>
            <a:lstStyle/>
            <a:p>
              <a:pPr>
                <a:lnSpc>
                  <a:spcPct val="107000"/>
                </a:lnSpc>
                <a:spcAft>
                  <a:spcPts val="800"/>
                </a:spcAft>
              </a:pPr>
              <a:r>
                <a:rPr lang="zh-CN" sz="125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采购办公用品</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Shape 2151"/>
            <p:cNvSpPr/>
            <p:nvPr/>
          </p:nvSpPr>
          <p:spPr>
            <a:xfrm>
              <a:off x="2585466" y="3967734"/>
              <a:ext cx="353568" cy="502158"/>
            </a:xfrm>
            <a:custGeom>
              <a:avLst/>
              <a:gdLst/>
              <a:ahLst/>
              <a:cxnLst/>
              <a:rect l="0" t="0" r="0" b="0"/>
              <a:pathLst>
                <a:path w="353568" h="502158">
                  <a:moveTo>
                    <a:pt x="353568" y="0"/>
                  </a:moveTo>
                  <a:lnTo>
                    <a:pt x="342900" y="99060"/>
                  </a:lnTo>
                  <a:cubicBezTo>
                    <a:pt x="342900" y="101346"/>
                    <a:pt x="340614" y="103632"/>
                    <a:pt x="338328" y="102870"/>
                  </a:cubicBezTo>
                  <a:cubicBezTo>
                    <a:pt x="336042" y="102870"/>
                    <a:pt x="333756" y="100584"/>
                    <a:pt x="334518" y="98298"/>
                  </a:cubicBezTo>
                  <a:lnTo>
                    <a:pt x="341897" y="25122"/>
                  </a:lnTo>
                  <a:lnTo>
                    <a:pt x="9144" y="499110"/>
                  </a:lnTo>
                  <a:cubicBezTo>
                    <a:pt x="7620" y="501396"/>
                    <a:pt x="4572" y="502158"/>
                    <a:pt x="3048" y="500634"/>
                  </a:cubicBezTo>
                  <a:cubicBezTo>
                    <a:pt x="762" y="499110"/>
                    <a:pt x="0" y="496062"/>
                    <a:pt x="1524" y="494538"/>
                  </a:cubicBezTo>
                  <a:lnTo>
                    <a:pt x="335114" y="18616"/>
                  </a:lnTo>
                  <a:lnTo>
                    <a:pt x="267462" y="51816"/>
                  </a:lnTo>
                  <a:cubicBezTo>
                    <a:pt x="265938" y="52578"/>
                    <a:pt x="262890" y="51816"/>
                    <a:pt x="262128" y="49530"/>
                  </a:cubicBezTo>
                  <a:cubicBezTo>
                    <a:pt x="260604" y="47244"/>
                    <a:pt x="261366" y="44958"/>
                    <a:pt x="263652" y="43434"/>
                  </a:cubicBezTo>
                  <a:lnTo>
                    <a:pt x="35356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7" name="Shape 2152"/>
            <p:cNvSpPr/>
            <p:nvPr/>
          </p:nvSpPr>
          <p:spPr>
            <a:xfrm>
              <a:off x="3704082" y="3967735"/>
              <a:ext cx="352044" cy="500634"/>
            </a:xfrm>
            <a:custGeom>
              <a:avLst/>
              <a:gdLst/>
              <a:ahLst/>
              <a:cxnLst/>
              <a:rect l="0" t="0" r="0" b="0"/>
              <a:pathLst>
                <a:path w="352044" h="500634">
                  <a:moveTo>
                    <a:pt x="0" y="0"/>
                  </a:moveTo>
                  <a:lnTo>
                    <a:pt x="89916" y="43434"/>
                  </a:lnTo>
                  <a:cubicBezTo>
                    <a:pt x="92202" y="44958"/>
                    <a:pt x="92964" y="47244"/>
                    <a:pt x="91440" y="49530"/>
                  </a:cubicBezTo>
                  <a:cubicBezTo>
                    <a:pt x="90678" y="51816"/>
                    <a:pt x="87630" y="52578"/>
                    <a:pt x="86106" y="51816"/>
                  </a:cubicBezTo>
                  <a:lnTo>
                    <a:pt x="18435" y="18607"/>
                  </a:lnTo>
                  <a:lnTo>
                    <a:pt x="350520" y="493014"/>
                  </a:lnTo>
                  <a:cubicBezTo>
                    <a:pt x="352044" y="495300"/>
                    <a:pt x="352044" y="498348"/>
                    <a:pt x="349758" y="499110"/>
                  </a:cubicBezTo>
                  <a:cubicBezTo>
                    <a:pt x="347472" y="500634"/>
                    <a:pt x="345186" y="500634"/>
                    <a:pt x="343662" y="498348"/>
                  </a:cubicBezTo>
                  <a:lnTo>
                    <a:pt x="11548" y="23899"/>
                  </a:lnTo>
                  <a:lnTo>
                    <a:pt x="19050" y="98298"/>
                  </a:lnTo>
                  <a:cubicBezTo>
                    <a:pt x="19812" y="100584"/>
                    <a:pt x="17526" y="102870"/>
                    <a:pt x="15240" y="102870"/>
                  </a:cubicBezTo>
                  <a:cubicBezTo>
                    <a:pt x="12954" y="103632"/>
                    <a:pt x="10668" y="101346"/>
                    <a:pt x="10668" y="99060"/>
                  </a:cubicBezTo>
                  <a:lnTo>
                    <a:pt x="0"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28" name="Shape 2153"/>
            <p:cNvSpPr/>
            <p:nvPr/>
          </p:nvSpPr>
          <p:spPr>
            <a:xfrm>
              <a:off x="2794254" y="3924300"/>
              <a:ext cx="166878" cy="212598"/>
            </a:xfrm>
            <a:custGeom>
              <a:avLst/>
              <a:gdLst/>
              <a:ahLst/>
              <a:cxnLst/>
              <a:rect l="0" t="0" r="0" b="0"/>
              <a:pathLst>
                <a:path w="166878" h="212598">
                  <a:moveTo>
                    <a:pt x="166878" y="0"/>
                  </a:moveTo>
                  <a:lnTo>
                    <a:pt x="131064" y="212598"/>
                  </a:lnTo>
                  <a:lnTo>
                    <a:pt x="0" y="137160"/>
                  </a:lnTo>
                  <a:lnTo>
                    <a:pt x="166878"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9" name="Shape 2154"/>
            <p:cNvSpPr/>
            <p:nvPr/>
          </p:nvSpPr>
          <p:spPr>
            <a:xfrm>
              <a:off x="2794254" y="3924300"/>
              <a:ext cx="166878" cy="212598"/>
            </a:xfrm>
            <a:custGeom>
              <a:avLst/>
              <a:gdLst/>
              <a:ahLst/>
              <a:cxnLst/>
              <a:rect l="0" t="0" r="0" b="0"/>
              <a:pathLst>
                <a:path w="166878" h="212598">
                  <a:moveTo>
                    <a:pt x="166878" y="0"/>
                  </a:moveTo>
                  <a:lnTo>
                    <a:pt x="0" y="137160"/>
                  </a:lnTo>
                  <a:lnTo>
                    <a:pt x="131064" y="212598"/>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0" name="Shape 2155"/>
            <p:cNvSpPr/>
            <p:nvPr/>
          </p:nvSpPr>
          <p:spPr>
            <a:xfrm>
              <a:off x="3673602" y="3924301"/>
              <a:ext cx="166116" cy="212598"/>
            </a:xfrm>
            <a:custGeom>
              <a:avLst/>
              <a:gdLst/>
              <a:ahLst/>
              <a:cxnLst/>
              <a:rect l="0" t="0" r="0" b="0"/>
              <a:pathLst>
                <a:path w="166116" h="212598">
                  <a:moveTo>
                    <a:pt x="0" y="0"/>
                  </a:moveTo>
                  <a:lnTo>
                    <a:pt x="166116" y="137160"/>
                  </a:lnTo>
                  <a:lnTo>
                    <a:pt x="35052" y="212598"/>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 name="Shape 2156"/>
            <p:cNvSpPr/>
            <p:nvPr/>
          </p:nvSpPr>
          <p:spPr>
            <a:xfrm>
              <a:off x="3673602" y="3924301"/>
              <a:ext cx="166116" cy="212598"/>
            </a:xfrm>
            <a:custGeom>
              <a:avLst/>
              <a:gdLst/>
              <a:ahLst/>
              <a:cxnLst/>
              <a:rect l="0" t="0" r="0" b="0"/>
              <a:pathLst>
                <a:path w="166116" h="212598">
                  <a:moveTo>
                    <a:pt x="0" y="0"/>
                  </a:moveTo>
                  <a:lnTo>
                    <a:pt x="35052" y="212598"/>
                  </a:lnTo>
                  <a:lnTo>
                    <a:pt x="166116" y="137160"/>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2" name="Shape 2157"/>
            <p:cNvSpPr/>
            <p:nvPr/>
          </p:nvSpPr>
          <p:spPr>
            <a:xfrm>
              <a:off x="5427726" y="1655827"/>
              <a:ext cx="911352" cy="458724"/>
            </a:xfrm>
            <a:custGeom>
              <a:avLst/>
              <a:gdLst/>
              <a:ahLst/>
              <a:cxnLst/>
              <a:rect l="0" t="0" r="0" b="0"/>
              <a:pathLst>
                <a:path w="911352" h="458724">
                  <a:moveTo>
                    <a:pt x="455676" y="0"/>
                  </a:moveTo>
                  <a:cubicBezTo>
                    <a:pt x="707136" y="0"/>
                    <a:pt x="911352" y="102108"/>
                    <a:pt x="911352" y="229362"/>
                  </a:cubicBezTo>
                  <a:cubicBezTo>
                    <a:pt x="911352" y="355854"/>
                    <a:pt x="707136" y="458724"/>
                    <a:pt x="455676" y="458724"/>
                  </a:cubicBezTo>
                  <a:cubicBezTo>
                    <a:pt x="204216" y="458724"/>
                    <a:pt x="0" y="355854"/>
                    <a:pt x="0" y="229362"/>
                  </a:cubicBezTo>
                  <a:cubicBezTo>
                    <a:pt x="0" y="102108"/>
                    <a:pt x="204216" y="0"/>
                    <a:pt x="45567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33" name="Shape 2158"/>
            <p:cNvSpPr/>
            <p:nvPr/>
          </p:nvSpPr>
          <p:spPr>
            <a:xfrm>
              <a:off x="5427726" y="1655827"/>
              <a:ext cx="911352" cy="458724"/>
            </a:xfrm>
            <a:custGeom>
              <a:avLst/>
              <a:gdLst/>
              <a:ahLst/>
              <a:cxnLst/>
              <a:rect l="0" t="0" r="0" b="0"/>
              <a:pathLst>
                <a:path w="911352" h="458724">
                  <a:moveTo>
                    <a:pt x="455676" y="0"/>
                  </a:moveTo>
                  <a:cubicBezTo>
                    <a:pt x="204216" y="0"/>
                    <a:pt x="0" y="102108"/>
                    <a:pt x="0" y="229362"/>
                  </a:cubicBezTo>
                  <a:cubicBezTo>
                    <a:pt x="0" y="355854"/>
                    <a:pt x="204216" y="458724"/>
                    <a:pt x="455676" y="458724"/>
                  </a:cubicBezTo>
                  <a:cubicBezTo>
                    <a:pt x="707136" y="458724"/>
                    <a:pt x="911352" y="355854"/>
                    <a:pt x="911352" y="229362"/>
                  </a:cubicBezTo>
                  <a:cubicBezTo>
                    <a:pt x="911352" y="102108"/>
                    <a:pt x="707136" y="0"/>
                    <a:pt x="45567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4" name="Rectangle 2159"/>
            <p:cNvSpPr/>
            <p:nvPr/>
          </p:nvSpPr>
          <p:spPr>
            <a:xfrm>
              <a:off x="5689848" y="2196180"/>
              <a:ext cx="405384" cy="202692"/>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Rectangle 2160"/>
            <p:cNvSpPr/>
            <p:nvPr/>
          </p:nvSpPr>
          <p:spPr>
            <a:xfrm>
              <a:off x="5994648" y="2189227"/>
              <a:ext cx="112728"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2161"/>
            <p:cNvSpPr/>
            <p:nvPr/>
          </p:nvSpPr>
          <p:spPr>
            <a:xfrm>
              <a:off x="7469112" y="1655827"/>
              <a:ext cx="911352" cy="458724"/>
            </a:xfrm>
            <a:custGeom>
              <a:avLst/>
              <a:gdLst/>
              <a:ahLst/>
              <a:cxnLst/>
              <a:rect l="0" t="0" r="0" b="0"/>
              <a:pathLst>
                <a:path w="911352" h="458724">
                  <a:moveTo>
                    <a:pt x="455676" y="0"/>
                  </a:moveTo>
                  <a:cubicBezTo>
                    <a:pt x="707136" y="0"/>
                    <a:pt x="911352" y="102108"/>
                    <a:pt x="911352" y="229362"/>
                  </a:cubicBezTo>
                  <a:cubicBezTo>
                    <a:pt x="911352" y="355854"/>
                    <a:pt x="707136" y="458724"/>
                    <a:pt x="455676" y="458724"/>
                  </a:cubicBezTo>
                  <a:cubicBezTo>
                    <a:pt x="204216" y="458724"/>
                    <a:pt x="0" y="355854"/>
                    <a:pt x="0" y="229362"/>
                  </a:cubicBezTo>
                  <a:cubicBezTo>
                    <a:pt x="0" y="102108"/>
                    <a:pt x="204216" y="0"/>
                    <a:pt x="455676" y="0"/>
                  </a:cubicBezTo>
                  <a:close/>
                </a:path>
              </a:pathLst>
            </a:custGeom>
            <a:ln w="0" cap="rnd">
              <a:round/>
            </a:ln>
          </p:spPr>
          <p:style>
            <a:lnRef idx="0">
              <a:srgbClr val="000000">
                <a:alpha val="0"/>
              </a:srgbClr>
            </a:lnRef>
            <a:fillRef idx="1">
              <a:srgbClr val="FFFF99"/>
            </a:fillRef>
            <a:effectRef idx="0">
              <a:scrgbClr r="0" g="0" b="0"/>
            </a:effectRef>
            <a:fontRef idx="none"/>
          </p:style>
          <p:txBody>
            <a:bodyPr/>
            <a:lstStyle/>
            <a:p>
              <a:endParaRPr lang="zh-CN" altLang="en-US"/>
            </a:p>
          </p:txBody>
        </p:sp>
        <p:sp>
          <p:nvSpPr>
            <p:cNvPr id="37" name="Shape 2162"/>
            <p:cNvSpPr/>
            <p:nvPr/>
          </p:nvSpPr>
          <p:spPr>
            <a:xfrm>
              <a:off x="7469112" y="1655827"/>
              <a:ext cx="911352" cy="458724"/>
            </a:xfrm>
            <a:custGeom>
              <a:avLst/>
              <a:gdLst/>
              <a:ahLst/>
              <a:cxnLst/>
              <a:rect l="0" t="0" r="0" b="0"/>
              <a:pathLst>
                <a:path w="911352" h="458724">
                  <a:moveTo>
                    <a:pt x="455676" y="0"/>
                  </a:moveTo>
                  <a:cubicBezTo>
                    <a:pt x="204216" y="0"/>
                    <a:pt x="0" y="102108"/>
                    <a:pt x="0" y="229362"/>
                  </a:cubicBezTo>
                  <a:cubicBezTo>
                    <a:pt x="0" y="355854"/>
                    <a:pt x="204216" y="458724"/>
                    <a:pt x="455676" y="458724"/>
                  </a:cubicBezTo>
                  <a:cubicBezTo>
                    <a:pt x="707136" y="458724"/>
                    <a:pt x="911352" y="355854"/>
                    <a:pt x="911352" y="229362"/>
                  </a:cubicBezTo>
                  <a:cubicBezTo>
                    <a:pt x="911352" y="102108"/>
                    <a:pt x="707136" y="0"/>
                    <a:pt x="455676" y="0"/>
                  </a:cubicBez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38" name="Rectangle 2163"/>
            <p:cNvSpPr/>
            <p:nvPr/>
          </p:nvSpPr>
          <p:spPr>
            <a:xfrm>
              <a:off x="7731246" y="2196180"/>
              <a:ext cx="405384" cy="202692"/>
            </a:xfrm>
            <a:prstGeom prst="rect">
              <a:avLst/>
            </a:prstGeom>
            <a:ln>
              <a:noFill/>
            </a:ln>
          </p:spPr>
          <p:txBody>
            <a:bodyPr vert="horz" lIns="0" tIns="0" rIns="0" bIns="0" rtlCol="0">
              <a:noAutofit/>
            </a:bodyPr>
            <a:lstStyle/>
            <a:p>
              <a:pPr>
                <a:lnSpc>
                  <a:spcPct val="107000"/>
                </a:lnSpc>
                <a:spcAft>
                  <a:spcPts val="80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用例</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Rectangle 2164"/>
            <p:cNvSpPr/>
            <p:nvPr/>
          </p:nvSpPr>
          <p:spPr>
            <a:xfrm>
              <a:off x="8036046" y="2189227"/>
              <a:ext cx="112728" cy="226204"/>
            </a:xfrm>
            <a:prstGeom prst="rect">
              <a:avLst/>
            </a:prstGeom>
            <a:ln>
              <a:noFill/>
            </a:ln>
          </p:spPr>
          <p:txBody>
            <a:bodyPr vert="horz" lIns="0" tIns="0" rIns="0" bIns="0" rtlCol="0">
              <a:noAutofit/>
            </a:bodyPr>
            <a:lstStyle/>
            <a:p>
              <a:pPr>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0" name="Shape 2165"/>
            <p:cNvSpPr/>
            <p:nvPr/>
          </p:nvSpPr>
          <p:spPr>
            <a:xfrm>
              <a:off x="6348210" y="1814322"/>
              <a:ext cx="1046988" cy="136398"/>
            </a:xfrm>
            <a:custGeom>
              <a:avLst/>
              <a:gdLst/>
              <a:ahLst/>
              <a:cxnLst/>
              <a:rect l="0" t="0" r="0" b="0"/>
              <a:pathLst>
                <a:path w="1046988" h="136398">
                  <a:moveTo>
                    <a:pt x="921258" y="0"/>
                  </a:moveTo>
                  <a:lnTo>
                    <a:pt x="925068" y="762"/>
                  </a:lnTo>
                  <a:lnTo>
                    <a:pt x="1046988" y="68580"/>
                  </a:lnTo>
                  <a:lnTo>
                    <a:pt x="925068" y="135636"/>
                  </a:lnTo>
                  <a:lnTo>
                    <a:pt x="921258" y="136398"/>
                  </a:lnTo>
                  <a:lnTo>
                    <a:pt x="918210" y="134112"/>
                  </a:lnTo>
                  <a:lnTo>
                    <a:pt x="918210" y="130302"/>
                  </a:lnTo>
                  <a:lnTo>
                    <a:pt x="920496" y="128016"/>
                  </a:lnTo>
                  <a:lnTo>
                    <a:pt x="1018467" y="73152"/>
                  </a:lnTo>
                  <a:lnTo>
                    <a:pt x="4572" y="73152"/>
                  </a:lnTo>
                  <a:lnTo>
                    <a:pt x="1524" y="71628"/>
                  </a:lnTo>
                  <a:lnTo>
                    <a:pt x="0" y="68580"/>
                  </a:lnTo>
                  <a:lnTo>
                    <a:pt x="1524" y="64770"/>
                  </a:lnTo>
                  <a:lnTo>
                    <a:pt x="4572" y="63246"/>
                  </a:lnTo>
                  <a:lnTo>
                    <a:pt x="1018270" y="63246"/>
                  </a:lnTo>
                  <a:lnTo>
                    <a:pt x="920496" y="9144"/>
                  </a:lnTo>
                  <a:lnTo>
                    <a:pt x="918210" y="6096"/>
                  </a:lnTo>
                  <a:lnTo>
                    <a:pt x="918210" y="2286"/>
                  </a:lnTo>
                  <a:lnTo>
                    <a:pt x="921258" y="0"/>
                  </a:lnTo>
                  <a:close/>
                </a:path>
              </a:pathLst>
            </a:custGeom>
            <a:ln w="0" cap="rnd">
              <a:round/>
            </a:ln>
          </p:spPr>
          <p:style>
            <a:lnRef idx="0">
              <a:srgbClr val="000000">
                <a:alpha val="0"/>
              </a:srgbClr>
            </a:lnRef>
            <a:fillRef idx="1">
              <a:srgbClr val="993366"/>
            </a:fillRef>
            <a:effectRef idx="0">
              <a:scrgbClr r="0" g="0" b="0"/>
            </a:effectRef>
            <a:fontRef idx="none"/>
          </p:style>
          <p:txBody>
            <a:bodyPr/>
            <a:lstStyle/>
            <a:p>
              <a:endParaRPr lang="zh-CN" altLang="en-US"/>
            </a:p>
          </p:txBody>
        </p:sp>
        <p:sp>
          <p:nvSpPr>
            <p:cNvPr id="41" name="Shape 2166"/>
            <p:cNvSpPr/>
            <p:nvPr/>
          </p:nvSpPr>
          <p:spPr>
            <a:xfrm>
              <a:off x="7083552" y="1792224"/>
              <a:ext cx="377952" cy="182118"/>
            </a:xfrm>
            <a:custGeom>
              <a:avLst/>
              <a:gdLst/>
              <a:ahLst/>
              <a:cxnLst/>
              <a:rect l="0" t="0" r="0" b="0"/>
              <a:pathLst>
                <a:path w="377952" h="182118">
                  <a:moveTo>
                    <a:pt x="0" y="0"/>
                  </a:moveTo>
                  <a:lnTo>
                    <a:pt x="377952" y="91440"/>
                  </a:lnTo>
                  <a:lnTo>
                    <a:pt x="0" y="182118"/>
                  </a:lnTo>
                  <a:lnTo>
                    <a:pt x="0" y="0"/>
                  </a:lnTo>
                  <a:close/>
                </a:path>
              </a:pathLst>
            </a:custGeom>
            <a:ln w="0" cap="rnd">
              <a:round/>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42" name="Shape 2167"/>
            <p:cNvSpPr/>
            <p:nvPr/>
          </p:nvSpPr>
          <p:spPr>
            <a:xfrm>
              <a:off x="7083552" y="1792224"/>
              <a:ext cx="377952" cy="182118"/>
            </a:xfrm>
            <a:custGeom>
              <a:avLst/>
              <a:gdLst/>
              <a:ahLst/>
              <a:cxnLst/>
              <a:rect l="0" t="0" r="0" b="0"/>
              <a:pathLst>
                <a:path w="377952" h="182118">
                  <a:moveTo>
                    <a:pt x="377952" y="91440"/>
                  </a:moveTo>
                  <a:lnTo>
                    <a:pt x="0" y="0"/>
                  </a:lnTo>
                  <a:lnTo>
                    <a:pt x="0" y="182118"/>
                  </a:lnTo>
                  <a:close/>
                </a:path>
              </a:pathLst>
            </a:custGeom>
            <a:ln w="0" cap="rnd">
              <a:round/>
            </a:ln>
          </p:spPr>
          <p:style>
            <a:lnRef idx="1">
              <a:srgbClr val="993366"/>
            </a:lnRef>
            <a:fillRef idx="0">
              <a:srgbClr val="000000">
                <a:alpha val="0"/>
              </a:srgbClr>
            </a:fillRef>
            <a:effectRef idx="0">
              <a:scrgbClr r="0" g="0" b="0"/>
            </a:effectRef>
            <a:fontRef idx="none"/>
          </p:style>
          <p:txBody>
            <a:bodyPr/>
            <a:lstStyle/>
            <a:p>
              <a:endParaRPr lang="zh-CN" altLang="en-US"/>
            </a:p>
          </p:txBody>
        </p:sp>
        <p:sp>
          <p:nvSpPr>
            <p:cNvPr id="44" name="Rectangle 2169"/>
            <p:cNvSpPr/>
            <p:nvPr/>
          </p:nvSpPr>
          <p:spPr>
            <a:xfrm>
              <a:off x="563875" y="377059"/>
              <a:ext cx="10191996" cy="337483"/>
            </a:xfrm>
            <a:prstGeom prst="rect">
              <a:avLst/>
            </a:prstGeom>
            <a:ln>
              <a:noFill/>
            </a:ln>
          </p:spPr>
          <p:txBody>
            <a:bodyPr vert="horz" lIns="0" tIns="0" rIns="0" bIns="0" rtlCol="0">
              <a:noAutofit/>
            </a:bodyPr>
            <a:lstStyle/>
            <a:p>
              <a:pPr>
                <a:lnSpc>
                  <a:spcPct val="107000"/>
                </a:lnSpc>
                <a:spcAft>
                  <a:spcPts val="800"/>
                </a:spcAft>
              </a:pPr>
              <a:r>
                <a:rPr 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当多个用例共同拥有一种类似的结构和行为的时候，可将它们的共性</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Rectangle 2170"/>
            <p:cNvSpPr/>
            <p:nvPr/>
          </p:nvSpPr>
          <p:spPr>
            <a:xfrm>
              <a:off x="563875" y="681859"/>
              <a:ext cx="8493751" cy="337483"/>
            </a:xfrm>
            <a:prstGeom prst="rect">
              <a:avLst/>
            </a:prstGeom>
            <a:ln>
              <a:noFill/>
            </a:ln>
          </p:spPr>
          <p:txBody>
            <a:bodyPr vert="horz" lIns="0" tIns="0" rIns="0" bIns="0" rtlCol="0">
              <a:noAutofit/>
            </a:bodyPr>
            <a:lstStyle/>
            <a:p>
              <a:pPr>
                <a:lnSpc>
                  <a:spcPct val="107000"/>
                </a:lnSpc>
                <a:spcAft>
                  <a:spcPts val="800"/>
                </a:spcAft>
              </a:pPr>
              <a:r>
                <a:rPr 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抽象成为父用例，其他的用例作为泛化关系中的子用例。</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7" name="Rectangle 2172"/>
            <p:cNvSpPr/>
            <p:nvPr/>
          </p:nvSpPr>
          <p:spPr>
            <a:xfrm>
              <a:off x="563875" y="1115435"/>
              <a:ext cx="7133698" cy="33748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子用例继承了父用例所有的结构、行为和关系。</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8434446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257426" y="836614"/>
            <a:ext cx="7800975" cy="363537"/>
          </a:xfrm>
        </p:spPr>
        <p:txBody>
          <a:bodyPr>
            <a:noAutofit/>
          </a:bodyPr>
          <a:lstStyle/>
          <a:p>
            <a:r>
              <a:rPr lang="zh-CN" altLang="en-US" sz="3600" b="1" dirty="0">
                <a:latin typeface="+mj-ea"/>
              </a:rPr>
              <a:t>案例分析</a:t>
            </a:r>
          </a:p>
        </p:txBody>
      </p:sp>
      <p:sp>
        <p:nvSpPr>
          <p:cNvPr id="346115" name="Text Box 3"/>
          <p:cNvSpPr txBox="1">
            <a:spLocks noChangeArrowheads="1"/>
          </p:cNvSpPr>
          <p:nvPr/>
        </p:nvSpPr>
        <p:spPr bwMode="auto">
          <a:xfrm>
            <a:off x="2133600" y="1524001"/>
            <a:ext cx="81534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defRPr/>
            </a:pPr>
            <a:r>
              <a:rPr lang="zh-CN" altLang="en-US" sz="2800" b="1" dirty="0">
                <a:latin typeface="+mj-ea"/>
                <a:ea typeface="+mj-ea"/>
              </a:rPr>
              <a:t>    现有一医院病房监护系统，病症监视器安置在每个病房，将病人的病症信号实时传送到中央监视系统进行分析处理。在中心值班室里，值班护士使用中央监视系统对病员的情况进行监控，根据医生的要求随时打印病人的病情报告，定期更新病历，当病症出现异常时，系统会立即自动报警</a:t>
            </a:r>
            <a:r>
              <a:rPr lang="en-US" altLang="zh-CN" sz="2800" b="1" dirty="0">
                <a:latin typeface="+mj-ea"/>
                <a:ea typeface="+mj-ea"/>
              </a:rPr>
              <a:t>, </a:t>
            </a:r>
            <a:r>
              <a:rPr lang="zh-CN" altLang="en-US" sz="2800" b="1" dirty="0">
                <a:latin typeface="+mj-ea"/>
                <a:ea typeface="+mj-ea"/>
              </a:rPr>
              <a:t>并实时打印病人的病情报告，立及更新病历。</a:t>
            </a:r>
          </a:p>
          <a:p>
            <a:pPr>
              <a:lnSpc>
                <a:spcPct val="110000"/>
              </a:lnSpc>
              <a:defRPr/>
            </a:pPr>
            <a:r>
              <a:rPr lang="zh-CN" altLang="en-US" sz="2800" b="1" dirty="0">
                <a:latin typeface="+mj-ea"/>
                <a:ea typeface="+mj-ea"/>
              </a:rPr>
              <a:t>    要求根据现场情景，对医院病房监护系统进行需求分析， 建立系统的用例模型。</a:t>
            </a:r>
            <a:r>
              <a:rPr kumimoji="1" lang="zh-CN" altLang="en-US" sz="3200" dirty="0">
                <a:effectLst>
                  <a:outerShdw blurRad="38100" dist="38100" dir="2700000" algn="tl">
                    <a:srgbClr val="C0C0C0"/>
                  </a:outerShdw>
                </a:effectLst>
                <a:latin typeface="+mj-ea"/>
                <a:ea typeface="+mj-ea"/>
              </a:rPr>
              <a:t>        </a:t>
            </a:r>
            <a:endParaRPr kumimoji="1" lang="zh-CN" altLang="en-US" sz="3200" b="1" dirty="0">
              <a:latin typeface="+mj-ea"/>
              <a:ea typeface="+mj-ea"/>
            </a:endParaRPr>
          </a:p>
        </p:txBody>
      </p:sp>
      <p:sp>
        <p:nvSpPr>
          <p:cNvPr id="16390" name="Oval 4">
            <a:hlinkClick r:id="rId2" action="ppaction://hlinkpres?slideindex=1&amp;slidetitle="/>
          </p:cNvPr>
          <p:cNvSpPr>
            <a:spLocks noChangeArrowheads="1"/>
          </p:cNvSpPr>
          <p:nvPr/>
        </p:nvSpPr>
        <p:spPr bwMode="auto">
          <a:xfrm>
            <a:off x="8737601" y="6313488"/>
            <a:ext cx="784225" cy="4445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6391" name="Oval 5">
            <a:hlinkClick r:id="" action="ppaction://hlinkshowjump?jump=firstslide"/>
          </p:cNvPr>
          <p:cNvSpPr>
            <a:spLocks noChangeArrowheads="1"/>
          </p:cNvSpPr>
          <p:nvPr/>
        </p:nvSpPr>
        <p:spPr bwMode="auto">
          <a:xfrm>
            <a:off x="9661525" y="6356350"/>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3178858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3215680" y="4653136"/>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模型</a:t>
            </a:r>
          </a:p>
        </p:txBody>
      </p:sp>
      <p:sp>
        <p:nvSpPr>
          <p:cNvPr id="7" name="圆角矩形 6"/>
          <p:cNvSpPr/>
          <p:nvPr/>
        </p:nvSpPr>
        <p:spPr bwMode="auto">
          <a:xfrm>
            <a:off x="7752184" y="4647238"/>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系统</a:t>
            </a:r>
          </a:p>
        </p:txBody>
      </p:sp>
      <p:cxnSp>
        <p:nvCxnSpPr>
          <p:cNvPr id="8" name="直接连接符 7"/>
          <p:cNvCxnSpPr>
            <a:cxnSpLocks noChangeShapeType="1"/>
          </p:cNvCxnSpPr>
          <p:nvPr/>
        </p:nvCxnSpPr>
        <p:spPr bwMode="auto">
          <a:xfrm>
            <a:off x="4440239" y="5013325"/>
            <a:ext cx="3311525" cy="0"/>
          </a:xfrm>
          <a:prstGeom prst="line">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TextBox 8"/>
          <p:cNvSpPr txBox="1">
            <a:spLocks noChangeArrowheads="1"/>
          </p:cNvSpPr>
          <p:nvPr/>
        </p:nvSpPr>
        <p:spPr bwMode="auto">
          <a:xfrm>
            <a:off x="4511676" y="4508501"/>
            <a:ext cx="3097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提炼系统目标</a:t>
            </a:r>
          </a:p>
        </p:txBody>
      </p:sp>
      <p:cxnSp>
        <p:nvCxnSpPr>
          <p:cNvPr id="10" name="直接箭头连接符 9"/>
          <p:cNvCxnSpPr>
            <a:cxnSpLocks noChangeShapeType="1"/>
          </p:cNvCxnSpPr>
          <p:nvPr/>
        </p:nvCxnSpPr>
        <p:spPr bwMode="auto">
          <a:xfrm>
            <a:off x="4440239" y="5805488"/>
            <a:ext cx="331152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Box 10"/>
          <p:cNvSpPr txBox="1">
            <a:spLocks noChangeArrowheads="1"/>
          </p:cNvSpPr>
          <p:nvPr/>
        </p:nvSpPr>
        <p:spPr bwMode="auto">
          <a:xfrm>
            <a:off x="4548189" y="5343526"/>
            <a:ext cx="3095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拟合目标要求</a:t>
            </a:r>
          </a:p>
        </p:txBody>
      </p:sp>
      <p:sp>
        <p:nvSpPr>
          <p:cNvPr id="214018" name="Rectangle 2"/>
          <p:cNvSpPr>
            <a:spLocks noGrp="1" noChangeArrowheads="1"/>
          </p:cNvSpPr>
          <p:nvPr>
            <p:ph type="title"/>
          </p:nvPr>
        </p:nvSpPr>
        <p:spPr>
          <a:xfrm>
            <a:off x="2590800" y="498475"/>
            <a:ext cx="7086600" cy="914400"/>
          </a:xfrm>
        </p:spPr>
        <p:txBody>
          <a:bodyPr/>
          <a:lstStyle/>
          <a:p>
            <a:pPr eaLnBrk="1" hangingPunct="1">
              <a:defRPr/>
            </a:pPr>
            <a:r>
              <a:rPr lang="zh-CN" altLang="en-US" dirty="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切题性</a:t>
            </a:r>
            <a:endParaRPr lang="zh-CN" altLang="en-US"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99364" name="Rectangle 4"/>
          <p:cNvSpPr>
            <a:spLocks noChangeArrowheads="1"/>
          </p:cNvSpPr>
          <p:nvPr/>
        </p:nvSpPr>
        <p:spPr bwMode="auto">
          <a:xfrm>
            <a:off x="1981200" y="1557338"/>
            <a:ext cx="8153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spcBef>
                <a:spcPct val="50000"/>
              </a:spcBef>
            </a:pPr>
            <a:r>
              <a:rPr lang="zh-CN" altLang="en-US" sz="2400" b="1" dirty="0">
                <a:latin typeface="仿宋" panose="02010609060101010101" pitchFamily="49" charset="-122"/>
                <a:ea typeface="仿宋" panose="02010609060101010101" pitchFamily="49" charset="-122"/>
                <a:cs typeface="Times New Roman" pitchFamily="18" charset="0"/>
              </a:rPr>
              <a:t>针对性→有限目标性→目的性</a:t>
            </a:r>
          </a:p>
          <a:p>
            <a:pPr lvl="1" algn="just" eaLnBrk="0" hangingPunct="0">
              <a:spcBef>
                <a:spcPts val="2400"/>
              </a:spcBef>
              <a:buClr>
                <a:srgbClr val="FFFFFF"/>
              </a:buClr>
              <a:buFont typeface="Times New Roman" pitchFamily="18" charset="0"/>
              <a:buChar char="─"/>
            </a:pPr>
            <a:r>
              <a:rPr lang="zh-CN" altLang="en-US" sz="2400" b="1" dirty="0">
                <a:latin typeface="仿宋" panose="02010609060101010101" pitchFamily="49" charset="-122"/>
                <a:ea typeface="仿宋" panose="02010609060101010101" pitchFamily="49" charset="-122"/>
                <a:cs typeface="Times New Roman" pitchFamily="18" charset="0"/>
              </a:rPr>
              <a:t> 模型只应针对与研究目的有关的方面，而非一切方面</a:t>
            </a:r>
            <a:endParaRPr lang="zh-CN" altLang="en-US" sz="2400" dirty="0">
              <a:latin typeface="仿宋" panose="02010609060101010101" pitchFamily="49" charset="-122"/>
              <a:ea typeface="仿宋" panose="02010609060101010101" pitchFamily="49" charset="-122"/>
              <a:cs typeface="Times New Roman" pitchFamily="18" charset="0"/>
            </a:endParaRPr>
          </a:p>
          <a:p>
            <a:pPr lvl="1" algn="just" eaLnBrk="0" hangingPunct="0">
              <a:spcBef>
                <a:spcPts val="24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cs typeface="Times New Roman" pitchFamily="18" charset="0"/>
              </a:rPr>
              <a:t> 同一</a:t>
            </a:r>
            <a:r>
              <a:rPr lang="zh-CN" altLang="en-US" sz="2400" b="1" dirty="0">
                <a:latin typeface="仿宋" panose="02010609060101010101" pitchFamily="49" charset="-122"/>
                <a:ea typeface="仿宋" panose="02010609060101010101" pitchFamily="49" charset="-122"/>
                <a:cs typeface="Times New Roman" pitchFamily="18" charset="0"/>
              </a:rPr>
              <a:t>系统</a:t>
            </a:r>
            <a:r>
              <a:rPr lang="zh-CN" altLang="en-US" sz="2400" dirty="0">
                <a:latin typeface="仿宋" panose="02010609060101010101" pitchFamily="49" charset="-122"/>
                <a:ea typeface="仿宋" panose="02010609060101010101" pitchFamily="49" charset="-122"/>
                <a:cs typeface="Times New Roman" pitchFamily="18" charset="0"/>
              </a:rPr>
              <a:t>，其</a:t>
            </a:r>
            <a:r>
              <a:rPr lang="zh-CN" altLang="en-US" sz="2400" b="1" dirty="0">
                <a:latin typeface="仿宋" panose="02010609060101010101" pitchFamily="49" charset="-122"/>
                <a:ea typeface="仿宋" panose="02010609060101010101" pitchFamily="49" charset="-122"/>
                <a:cs typeface="Times New Roman" pitchFamily="18" charset="0"/>
              </a:rPr>
              <a:t>模型不唯一</a:t>
            </a:r>
            <a:r>
              <a:rPr lang="zh-CN" altLang="en-US" sz="2400"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模型选择</a:t>
            </a:r>
            <a:r>
              <a:rPr lang="zh-CN" altLang="en-US" sz="2400" dirty="0">
                <a:latin typeface="仿宋" panose="02010609060101010101" pitchFamily="49" charset="-122"/>
                <a:ea typeface="仿宋" panose="02010609060101010101" pitchFamily="49" charset="-122"/>
                <a:cs typeface="Times New Roman" pitchFamily="18" charset="0"/>
              </a:rPr>
              <a:t>应</a:t>
            </a:r>
            <a:r>
              <a:rPr lang="zh-CN" altLang="en-US" sz="2400" b="1" dirty="0">
                <a:latin typeface="仿宋" panose="02010609060101010101" pitchFamily="49" charset="-122"/>
                <a:ea typeface="仿宋" panose="02010609060101010101" pitchFamily="49" charset="-122"/>
                <a:cs typeface="Times New Roman" pitchFamily="18" charset="0"/>
              </a:rPr>
              <a:t>针对</a:t>
            </a:r>
            <a:r>
              <a:rPr lang="zh-CN" altLang="en-US" sz="2400" dirty="0">
                <a:latin typeface="仿宋" panose="02010609060101010101" pitchFamily="49" charset="-122"/>
                <a:ea typeface="仿宋" panose="02010609060101010101" pitchFamily="49" charset="-122"/>
                <a:cs typeface="Times New Roman" pitchFamily="18" charset="0"/>
              </a:rPr>
              <a:t>研究</a:t>
            </a:r>
            <a:r>
              <a:rPr lang="zh-CN" altLang="en-US" sz="2400" b="1" dirty="0">
                <a:latin typeface="仿宋" panose="02010609060101010101" pitchFamily="49" charset="-122"/>
                <a:ea typeface="仿宋" panose="02010609060101010101" pitchFamily="49" charset="-122"/>
                <a:cs typeface="Times New Roman" pitchFamily="18" charset="0"/>
              </a:rPr>
              <a:t>目的</a:t>
            </a:r>
          </a:p>
        </p:txBody>
      </p:sp>
    </p:spTree>
    <p:extLst>
      <p:ext uri="{BB962C8B-B14F-4D97-AF65-F5344CB8AC3E}">
        <p14:creationId xmlns:p14="http://schemas.microsoft.com/office/powerpoint/2010/main" val="1270665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38538" y="463033"/>
            <a:ext cx="11094098" cy="6240430"/>
          </a:xfrm>
          <a:prstGeom prst="rect">
            <a:avLst/>
          </a:prstGeom>
        </p:spPr>
      </p:pic>
    </p:spTree>
    <p:extLst>
      <p:ext uri="{BB962C8B-B14F-4D97-AF65-F5344CB8AC3E}">
        <p14:creationId xmlns:p14="http://schemas.microsoft.com/office/powerpoint/2010/main" val="40504633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2"/>
          <p:cNvSpPr txBox="1">
            <a:spLocks noChangeArrowheads="1"/>
          </p:cNvSpPr>
          <p:nvPr/>
        </p:nvSpPr>
        <p:spPr bwMode="auto">
          <a:xfrm>
            <a:off x="1103870" y="1371601"/>
            <a:ext cx="10470292" cy="473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ct val="20000"/>
              </a:spcBef>
            </a:pPr>
            <a:r>
              <a:rPr lang="zh-CN" altLang="en-US" sz="2800" b="1">
                <a:latin typeface="+mj-ea"/>
                <a:ea typeface="+mj-ea"/>
              </a:rPr>
              <a:t>二、简单的需求分析说明</a:t>
            </a:r>
          </a:p>
          <a:p>
            <a:pPr algn="just">
              <a:spcBef>
                <a:spcPct val="20000"/>
              </a:spcBef>
            </a:pPr>
            <a:r>
              <a:rPr lang="zh-CN" altLang="en-US" sz="2800" b="1">
                <a:latin typeface="+mj-ea"/>
                <a:ea typeface="+mj-ea"/>
              </a:rPr>
              <a:t>        系统名称：医院病房监护系统</a:t>
            </a:r>
          </a:p>
          <a:p>
            <a:pPr algn="just">
              <a:spcBef>
                <a:spcPct val="20000"/>
              </a:spcBef>
            </a:pPr>
            <a:r>
              <a:rPr lang="zh-CN" altLang="en-US" sz="2800" b="1">
                <a:latin typeface="+mj-ea"/>
                <a:ea typeface="+mj-ea"/>
              </a:rPr>
              <a:t>        根据分析系统主要实现以下功能：</a:t>
            </a:r>
          </a:p>
          <a:p>
            <a:pPr algn="just">
              <a:spcBef>
                <a:spcPct val="20000"/>
              </a:spcBef>
            </a:pPr>
            <a:r>
              <a:rPr lang="zh-CN" altLang="en-US" sz="2800" b="1">
                <a:latin typeface="+mj-ea"/>
                <a:ea typeface="+mj-ea"/>
              </a:rPr>
              <a:t>　　</a:t>
            </a:r>
            <a:r>
              <a:rPr lang="en-US" altLang="zh-CN" sz="2800" b="1">
                <a:latin typeface="+mj-ea"/>
                <a:ea typeface="+mj-ea"/>
              </a:rPr>
              <a:t>1</a:t>
            </a:r>
            <a:r>
              <a:rPr lang="zh-CN" altLang="en-US" sz="2800" b="1">
                <a:latin typeface="+mj-ea"/>
                <a:ea typeface="+mj-ea"/>
              </a:rPr>
              <a:t>、病症监视器可以将采集到的病症信号（组合），格式化后实时的传送到中央监护系统。</a:t>
            </a:r>
          </a:p>
          <a:p>
            <a:pPr algn="just">
              <a:spcBef>
                <a:spcPct val="20000"/>
              </a:spcBef>
            </a:pPr>
            <a:r>
              <a:rPr lang="zh-CN" altLang="en-US" sz="2800" b="1">
                <a:latin typeface="+mj-ea"/>
                <a:ea typeface="+mj-ea"/>
              </a:rPr>
              <a:t>　　</a:t>
            </a:r>
            <a:r>
              <a:rPr lang="en-US" altLang="zh-CN" sz="2800" b="1">
                <a:latin typeface="+mj-ea"/>
                <a:ea typeface="+mj-ea"/>
              </a:rPr>
              <a:t>2</a:t>
            </a:r>
            <a:r>
              <a:rPr lang="zh-CN" altLang="en-US" sz="2800" b="1">
                <a:latin typeface="+mj-ea"/>
                <a:ea typeface="+mj-ea"/>
              </a:rPr>
              <a:t>、中央监护系统将病人的病症信号开解后与标准的病症信号库里的病症信号的正常值进行比较，当病症出现异常时系统自动报警。</a:t>
            </a:r>
          </a:p>
          <a:p>
            <a:pPr algn="just">
              <a:spcBef>
                <a:spcPct val="20000"/>
              </a:spcBef>
            </a:pPr>
            <a:r>
              <a:rPr lang="zh-CN" altLang="en-US" sz="2800" b="1">
                <a:latin typeface="+mj-ea"/>
                <a:ea typeface="+mj-ea"/>
              </a:rPr>
              <a:t>　　</a:t>
            </a:r>
            <a:r>
              <a:rPr lang="en-US" altLang="zh-CN" sz="2800" b="1">
                <a:latin typeface="+mj-ea"/>
                <a:ea typeface="+mj-ea"/>
              </a:rPr>
              <a:t>3</a:t>
            </a:r>
            <a:r>
              <a:rPr lang="zh-CN" altLang="en-US" sz="2800" b="1">
                <a:latin typeface="+mj-ea"/>
                <a:ea typeface="+mj-ea"/>
              </a:rPr>
              <a:t>、当病症信号异常时，系统自动更新病历并打印病情报告。</a:t>
            </a:r>
          </a:p>
          <a:p>
            <a:pPr algn="just">
              <a:spcBef>
                <a:spcPct val="20000"/>
              </a:spcBef>
            </a:pPr>
            <a:r>
              <a:rPr kumimoji="1" lang="zh-CN" altLang="en-US" b="1">
                <a:solidFill>
                  <a:srgbClr val="181A36"/>
                </a:solidFill>
                <a:latin typeface="+mj-ea"/>
                <a:ea typeface="+mj-ea"/>
              </a:rPr>
              <a:t>　</a:t>
            </a:r>
          </a:p>
        </p:txBody>
      </p:sp>
    </p:spTree>
    <p:extLst>
      <p:ext uri="{BB962C8B-B14F-4D97-AF65-F5344CB8AC3E}">
        <p14:creationId xmlns:p14="http://schemas.microsoft.com/office/powerpoint/2010/main" val="320008257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endParaRPr lang="zh-CN" altLang="en-US" smtClean="0"/>
          </a:p>
        </p:txBody>
      </p:sp>
      <p:sp>
        <p:nvSpPr>
          <p:cNvPr id="19461" name="Rectangle 3"/>
          <p:cNvSpPr>
            <a:spLocks noGrp="1" noChangeArrowheads="1"/>
          </p:cNvSpPr>
          <p:nvPr>
            <p:ph type="body" idx="1"/>
          </p:nvPr>
        </p:nvSpPr>
        <p:spPr/>
        <p:txBody>
          <a:bodyPr/>
          <a:lstStyle/>
          <a:p>
            <a:pPr marL="0" indent="0" algn="just">
              <a:buNone/>
            </a:pPr>
            <a:r>
              <a:rPr lang="zh-CN" altLang="en-US" b="1" dirty="0">
                <a:latin typeface="+mj-ea"/>
                <a:ea typeface="+mj-ea"/>
              </a:rPr>
              <a:t>　</a:t>
            </a:r>
            <a:r>
              <a:rPr lang="en-US" altLang="zh-CN" b="1" dirty="0">
                <a:latin typeface="+mj-ea"/>
                <a:ea typeface="+mj-ea"/>
              </a:rPr>
              <a:t>4</a:t>
            </a:r>
            <a:r>
              <a:rPr lang="zh-CN" altLang="en-US" b="1" dirty="0">
                <a:latin typeface="+mj-ea"/>
                <a:ea typeface="+mj-ea"/>
              </a:rPr>
              <a:t>、值班护士可以查看病情报告并进行打印。</a:t>
            </a:r>
          </a:p>
          <a:p>
            <a:pPr marL="0" indent="0" algn="just">
              <a:buNone/>
            </a:pPr>
            <a:r>
              <a:rPr lang="zh-CN" altLang="en-US" b="1" dirty="0">
                <a:latin typeface="+mj-ea"/>
                <a:ea typeface="+mj-ea"/>
              </a:rPr>
              <a:t>　</a:t>
            </a:r>
            <a:r>
              <a:rPr lang="en-US" altLang="zh-CN" b="1" dirty="0">
                <a:latin typeface="+mj-ea"/>
                <a:ea typeface="+mj-ea"/>
              </a:rPr>
              <a:t>5</a:t>
            </a:r>
            <a:r>
              <a:rPr lang="zh-CN" altLang="en-US" b="1" dirty="0">
                <a:latin typeface="+mj-ea"/>
                <a:ea typeface="+mj-ea"/>
              </a:rPr>
              <a:t>、医生可以查看病情报告，要求打印病情报告，也可以查看或要求打印病历。</a:t>
            </a:r>
          </a:p>
          <a:p>
            <a:pPr marL="0" indent="0" algn="just">
              <a:buNone/>
            </a:pPr>
            <a:r>
              <a:rPr lang="zh-CN" altLang="en-US" b="1" dirty="0">
                <a:latin typeface="+mj-ea"/>
                <a:ea typeface="+mj-ea"/>
              </a:rPr>
              <a:t>　</a:t>
            </a:r>
            <a:r>
              <a:rPr lang="en-US" altLang="zh-CN" b="1" dirty="0">
                <a:latin typeface="+mj-ea"/>
                <a:ea typeface="+mj-ea"/>
              </a:rPr>
              <a:t>6</a:t>
            </a:r>
            <a:r>
              <a:rPr lang="zh-CN" altLang="en-US" b="1" dirty="0">
                <a:latin typeface="+mj-ea"/>
                <a:ea typeface="+mj-ea"/>
              </a:rPr>
              <a:t>、系统定期自动更新病历。</a:t>
            </a:r>
          </a:p>
          <a:p>
            <a:pPr marL="0" indent="0" algn="just">
              <a:buNone/>
            </a:pPr>
            <a:endParaRPr lang="zh-CN" altLang="en-US" b="1" dirty="0">
              <a:latin typeface="+mj-ea"/>
              <a:ea typeface="+mj-ea"/>
            </a:endParaRPr>
          </a:p>
        </p:txBody>
      </p:sp>
    </p:spTree>
    <p:extLst>
      <p:ext uri="{BB962C8B-B14F-4D97-AF65-F5344CB8AC3E}">
        <p14:creationId xmlns:p14="http://schemas.microsoft.com/office/powerpoint/2010/main" val="1849457333"/>
      </p:ext>
    </p:extLst>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2570163" y="808038"/>
            <a:ext cx="7467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lnSpc>
                <a:spcPct val="100000"/>
              </a:lnSpc>
            </a:pPr>
            <a:r>
              <a:rPr lang="zh-CN" altLang="en-US" sz="2000">
                <a:latin typeface="幼圆" panose="02010509060101010101" pitchFamily="49" charset="-122"/>
                <a:ea typeface="幼圆" panose="02010509060101010101" pitchFamily="49" charset="-122"/>
              </a:rPr>
              <a:t>系统功能要求：</a:t>
            </a:r>
          </a:p>
          <a:p>
            <a:pPr algn="l" eaLnBrk="1" hangingPunct="1">
              <a:lnSpc>
                <a:spcPct val="100000"/>
              </a:lnSpc>
            </a:pPr>
            <a:r>
              <a:rPr lang="zh-CN" altLang="en-US" sz="2000">
                <a:latin typeface="幼圆" panose="02010509060101010101" pitchFamily="49" charset="-122"/>
                <a:ea typeface="幼圆" panose="02010509060101010101" pitchFamily="49" charset="-122"/>
              </a:rPr>
              <a:t>    </a:t>
            </a:r>
            <a:r>
              <a:rPr lang="en-US" altLang="zh-CN" sz="2000">
                <a:latin typeface="幼圆" panose="02010509060101010101" pitchFamily="49" charset="-122"/>
                <a:ea typeface="幼圆" panose="02010509060101010101" pitchFamily="49" charset="-122"/>
              </a:rPr>
              <a:t>1</a:t>
            </a:r>
            <a:r>
              <a:rPr lang="zh-CN" altLang="en-US" sz="2000">
                <a:latin typeface="幼圆" panose="02010509060101010101" pitchFamily="49" charset="-122"/>
                <a:ea typeface="幼圆" panose="02010509060101010101" pitchFamily="49" charset="-122"/>
              </a:rPr>
              <a:t>、监视病员的病症（血压、体温、脉搏等）</a:t>
            </a:r>
            <a:endParaRPr lang="zh-CN" altLang="en-US" sz="2400">
              <a:latin typeface="幼圆" panose="02010509060101010101" pitchFamily="49" charset="-122"/>
              <a:ea typeface="幼圆" panose="02010509060101010101" pitchFamily="49" charset="-122"/>
            </a:endParaRPr>
          </a:p>
          <a:p>
            <a:pPr algn="l" eaLnBrk="1" hangingPunct="1">
              <a:lnSpc>
                <a:spcPct val="100000"/>
              </a:lnSpc>
            </a:pPr>
            <a:r>
              <a:rPr lang="zh-CN" altLang="en-US" sz="2000">
                <a:latin typeface="幼圆" panose="02010509060101010101" pitchFamily="49" charset="-122"/>
                <a:ea typeface="幼圆" panose="02010509060101010101" pitchFamily="49" charset="-122"/>
              </a:rPr>
              <a:t>    </a:t>
            </a:r>
            <a:r>
              <a:rPr lang="en-US" altLang="zh-CN" sz="2000">
                <a:latin typeface="幼圆" panose="02010509060101010101" pitchFamily="49" charset="-122"/>
                <a:ea typeface="幼圆" panose="02010509060101010101" pitchFamily="49" charset="-122"/>
              </a:rPr>
              <a:t>2</a:t>
            </a:r>
            <a:r>
              <a:rPr lang="zh-CN" altLang="en-US" sz="2000">
                <a:latin typeface="幼圆" panose="02010509060101010101" pitchFamily="49" charset="-122"/>
                <a:ea typeface="幼圆" panose="02010509060101010101" pitchFamily="49" charset="-122"/>
              </a:rPr>
              <a:t>、定时更新病历</a:t>
            </a:r>
          </a:p>
          <a:p>
            <a:pPr algn="l" eaLnBrk="1" hangingPunct="1">
              <a:lnSpc>
                <a:spcPct val="100000"/>
              </a:lnSpc>
            </a:pPr>
            <a:r>
              <a:rPr lang="zh-CN" altLang="en-US" sz="2000">
                <a:latin typeface="幼圆" panose="02010509060101010101" pitchFamily="49" charset="-122"/>
                <a:ea typeface="幼圆" panose="02010509060101010101" pitchFamily="49" charset="-122"/>
              </a:rPr>
              <a:t>    </a:t>
            </a:r>
            <a:r>
              <a:rPr lang="en-US" altLang="zh-CN" sz="2000">
                <a:latin typeface="幼圆" panose="02010509060101010101" pitchFamily="49" charset="-122"/>
                <a:ea typeface="幼圆" panose="02010509060101010101" pitchFamily="49" charset="-122"/>
              </a:rPr>
              <a:t>3</a:t>
            </a:r>
            <a:r>
              <a:rPr lang="zh-CN" altLang="en-US" sz="2000">
                <a:latin typeface="幼圆" panose="02010509060101010101" pitchFamily="49" charset="-122"/>
                <a:ea typeface="幼圆" panose="02010509060101010101" pitchFamily="49" charset="-122"/>
              </a:rPr>
              <a:t>、病员出现异常情况时报警。</a:t>
            </a:r>
          </a:p>
          <a:p>
            <a:pPr algn="l" eaLnBrk="1" hangingPunct="1">
              <a:lnSpc>
                <a:spcPct val="100000"/>
              </a:lnSpc>
            </a:pPr>
            <a:r>
              <a:rPr lang="zh-CN" altLang="en-US" sz="2000">
                <a:latin typeface="幼圆" panose="02010509060101010101" pitchFamily="49" charset="-122"/>
                <a:ea typeface="幼圆" panose="02010509060101010101" pitchFamily="49" charset="-122"/>
              </a:rPr>
              <a:t>    </a:t>
            </a:r>
            <a:r>
              <a:rPr lang="en-US" altLang="zh-CN" sz="2000">
                <a:latin typeface="幼圆" panose="02010509060101010101" pitchFamily="49" charset="-122"/>
                <a:ea typeface="幼圆" panose="02010509060101010101" pitchFamily="49" charset="-122"/>
              </a:rPr>
              <a:t>4</a:t>
            </a:r>
            <a:r>
              <a:rPr lang="zh-CN" altLang="en-US" sz="2000">
                <a:latin typeface="幼圆" panose="02010509060101010101" pitchFamily="49" charset="-122"/>
                <a:ea typeface="幼圆" panose="02010509060101010101" pitchFamily="49" charset="-122"/>
              </a:rPr>
              <a:t>、随机地产生某一病员的病情报告。</a:t>
            </a:r>
          </a:p>
        </p:txBody>
      </p:sp>
      <p:sp>
        <p:nvSpPr>
          <p:cNvPr id="139267" name="Text Box 3"/>
          <p:cNvSpPr txBox="1">
            <a:spLocks noChangeArrowheads="1"/>
          </p:cNvSpPr>
          <p:nvPr/>
        </p:nvSpPr>
        <p:spPr bwMode="auto">
          <a:xfrm>
            <a:off x="2686051" y="2817813"/>
            <a:ext cx="930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顶层：</a:t>
            </a:r>
            <a:endParaRPr lang="zh-CN" altLang="en-US" sz="2400" b="0"/>
          </a:p>
        </p:txBody>
      </p:sp>
      <p:sp>
        <p:nvSpPr>
          <p:cNvPr id="12293" name="Rectangle 20"/>
          <p:cNvSpPr>
            <a:spLocks noGrp="1" noChangeArrowheads="1"/>
          </p:cNvSpPr>
          <p:nvPr>
            <p:ph type="title" idx="4294967295"/>
          </p:nvPr>
        </p:nvSpPr>
        <p:spPr>
          <a:xfrm>
            <a:off x="3100389" y="76200"/>
            <a:ext cx="6021387" cy="831850"/>
          </a:xfrm>
        </p:spPr>
        <p:txBody>
          <a:bodyPr/>
          <a:lstStyle/>
          <a:p>
            <a:pPr eaLnBrk="1" hangingPunct="1"/>
            <a:r>
              <a:rPr lang="en-US" altLang="zh-CN" sz="2400" b="1" dirty="0" smtClean="0">
                <a:latin typeface="幼圆" panose="02010509060101010101" pitchFamily="49" charset="-122"/>
                <a:ea typeface="幼圆" panose="02010509060101010101" pitchFamily="49" charset="-122"/>
              </a:rPr>
              <a:t>DFD </a:t>
            </a:r>
            <a:r>
              <a:rPr lang="zh-CN" altLang="en-US" sz="2400" b="1" dirty="0" smtClean="0">
                <a:latin typeface="幼圆" panose="02010509060101010101" pitchFamily="49" charset="-122"/>
                <a:ea typeface="幼圆" panose="02010509060101010101" pitchFamily="49" charset="-122"/>
              </a:rPr>
              <a:t>医院</a:t>
            </a:r>
            <a:r>
              <a:rPr lang="zh-CN" altLang="en-US" sz="2400" b="1" dirty="0">
                <a:latin typeface="幼圆" panose="02010509060101010101" pitchFamily="49" charset="-122"/>
                <a:ea typeface="幼圆" panose="02010509060101010101" pitchFamily="49" charset="-122"/>
              </a:rPr>
              <a:t>病房监护系统</a:t>
            </a:r>
            <a:endParaRPr lang="zh-CN" altLang="en-US" sz="2400" dirty="0"/>
          </a:p>
        </p:txBody>
      </p:sp>
      <p:sp>
        <p:nvSpPr>
          <p:cNvPr id="12294" name="Rectangle 21">
            <a:hlinkClick r:id="" action="ppaction://hlinkshowjump?jump=previousslide"/>
          </p:cNvPr>
          <p:cNvSpPr>
            <a:spLocks noChangeArrowheads="1"/>
          </p:cNvSpPr>
          <p:nvPr/>
        </p:nvSpPr>
        <p:spPr bwMode="auto">
          <a:xfrm>
            <a:off x="8039100" y="6249988"/>
            <a:ext cx="45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 name="Rectangle 22">
            <a:hlinkClick r:id="" action="ppaction://hlinkshowjump?jump=nextslide"/>
          </p:cNvPr>
          <p:cNvSpPr>
            <a:spLocks noChangeArrowheads="1"/>
          </p:cNvSpPr>
          <p:nvPr/>
        </p:nvSpPr>
        <p:spPr bwMode="auto">
          <a:xfrm>
            <a:off x="8629650" y="6249988"/>
            <a:ext cx="45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 name="Oval 23">
            <a:hlinkClick r:id="rId2" action="ppaction://hlinksldjump"/>
          </p:cNvPr>
          <p:cNvSpPr>
            <a:spLocks noChangeArrowheads="1"/>
          </p:cNvSpPr>
          <p:nvPr/>
        </p:nvSpPr>
        <p:spPr bwMode="auto">
          <a:xfrm>
            <a:off x="9326564" y="6246814"/>
            <a:ext cx="1011237" cy="3778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0" name="Group 4"/>
          <p:cNvGrpSpPr>
            <a:grpSpLocks/>
          </p:cNvGrpSpPr>
          <p:nvPr/>
        </p:nvGrpSpPr>
        <p:grpSpPr bwMode="auto">
          <a:xfrm>
            <a:off x="2972966" y="3443289"/>
            <a:ext cx="6019800" cy="2803525"/>
            <a:chOff x="1044" y="2184"/>
            <a:chExt cx="3792" cy="1766"/>
          </a:xfrm>
        </p:grpSpPr>
        <p:sp>
          <p:nvSpPr>
            <p:cNvPr id="41" name="Rectangle 5"/>
            <p:cNvSpPr>
              <a:spLocks noChangeArrowheads="1"/>
            </p:cNvSpPr>
            <p:nvPr/>
          </p:nvSpPr>
          <p:spPr bwMode="auto">
            <a:xfrm>
              <a:off x="1044" y="2280"/>
              <a:ext cx="48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幼圆" panose="02010509060101010101" pitchFamily="49" charset="-122"/>
                  <a:ea typeface="幼圆" panose="02010509060101010101" pitchFamily="49" charset="-122"/>
                </a:rPr>
                <a:t>病员</a:t>
              </a:r>
            </a:p>
          </p:txBody>
        </p:sp>
        <p:sp>
          <p:nvSpPr>
            <p:cNvPr id="42" name="Rectangle 6"/>
            <p:cNvSpPr>
              <a:spLocks noChangeArrowheads="1"/>
            </p:cNvSpPr>
            <p:nvPr/>
          </p:nvSpPr>
          <p:spPr bwMode="auto">
            <a:xfrm>
              <a:off x="4356" y="2568"/>
              <a:ext cx="48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护士</a:t>
              </a:r>
              <a:endParaRPr lang="zh-CN" altLang="en-US" sz="2400" b="0"/>
            </a:p>
          </p:txBody>
        </p:sp>
        <p:sp>
          <p:nvSpPr>
            <p:cNvPr id="43" name="Rectangle 7"/>
            <p:cNvSpPr>
              <a:spLocks noChangeArrowheads="1"/>
            </p:cNvSpPr>
            <p:nvPr/>
          </p:nvSpPr>
          <p:spPr bwMode="auto">
            <a:xfrm>
              <a:off x="1044" y="3288"/>
              <a:ext cx="48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护士</a:t>
              </a:r>
              <a:endParaRPr lang="zh-CN" altLang="en-US" sz="2400" b="0"/>
            </a:p>
          </p:txBody>
        </p:sp>
        <p:sp>
          <p:nvSpPr>
            <p:cNvPr id="44" name="Oval 8"/>
            <p:cNvSpPr>
              <a:spLocks noChangeArrowheads="1"/>
            </p:cNvSpPr>
            <p:nvPr/>
          </p:nvSpPr>
          <p:spPr bwMode="auto">
            <a:xfrm flipV="1">
              <a:off x="2580" y="2472"/>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latin typeface="幼圆" panose="02010509060101010101" pitchFamily="49" charset="-122"/>
                  <a:ea typeface="幼圆" panose="02010509060101010101" pitchFamily="49" charset="-122"/>
                </a:rPr>
                <a:t>病员监</a:t>
              </a:r>
            </a:p>
            <a:p>
              <a:pPr eaLnBrk="1" hangingPunct="1"/>
              <a:r>
                <a:rPr lang="zh-CN" altLang="en-US" sz="2000">
                  <a:latin typeface="幼圆" panose="02010509060101010101" pitchFamily="49" charset="-122"/>
                  <a:ea typeface="幼圆" panose="02010509060101010101" pitchFamily="49" charset="-122"/>
                </a:rPr>
                <a:t>护系统</a:t>
              </a:r>
            </a:p>
          </p:txBody>
        </p:sp>
        <p:sp>
          <p:nvSpPr>
            <p:cNvPr id="45" name="Line 9"/>
            <p:cNvSpPr>
              <a:spLocks noChangeShapeType="1"/>
            </p:cNvSpPr>
            <p:nvPr/>
          </p:nvSpPr>
          <p:spPr bwMode="auto">
            <a:xfrm>
              <a:off x="1524" y="2472"/>
              <a:ext cx="1056"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0"/>
            <p:cNvSpPr>
              <a:spLocks noChangeShapeType="1"/>
            </p:cNvSpPr>
            <p:nvPr/>
          </p:nvSpPr>
          <p:spPr bwMode="auto">
            <a:xfrm flipV="1">
              <a:off x="1524" y="2904"/>
              <a:ext cx="1056"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1"/>
            <p:cNvSpPr>
              <a:spLocks noChangeShapeType="1"/>
            </p:cNvSpPr>
            <p:nvPr/>
          </p:nvSpPr>
          <p:spPr bwMode="auto">
            <a:xfrm>
              <a:off x="3252" y="2664"/>
              <a:ext cx="11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2"/>
            <p:cNvSpPr>
              <a:spLocks noChangeShapeType="1"/>
            </p:cNvSpPr>
            <p:nvPr/>
          </p:nvSpPr>
          <p:spPr bwMode="auto">
            <a:xfrm>
              <a:off x="3300" y="2808"/>
              <a:ext cx="10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Text Box 13"/>
            <p:cNvSpPr txBox="1">
              <a:spLocks noChangeArrowheads="1"/>
            </p:cNvSpPr>
            <p:nvPr/>
          </p:nvSpPr>
          <p:spPr bwMode="auto">
            <a:xfrm>
              <a:off x="3074" y="3667"/>
              <a:ext cx="80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2000" dirty="0">
                  <a:latin typeface="幼圆" panose="02010509060101010101" pitchFamily="49" charset="-122"/>
                  <a:ea typeface="幼圆" panose="02010509060101010101" pitchFamily="49" charset="-122"/>
                </a:rPr>
                <a:t>病员</a:t>
              </a:r>
              <a:r>
                <a:rPr lang="zh-CN" altLang="en-US" sz="2000" dirty="0"/>
                <a:t>日志</a:t>
              </a:r>
            </a:p>
          </p:txBody>
        </p:sp>
        <p:sp>
          <p:nvSpPr>
            <p:cNvPr id="50" name="Line 14"/>
            <p:cNvSpPr>
              <a:spLocks noChangeShapeType="1"/>
            </p:cNvSpPr>
            <p:nvPr/>
          </p:nvSpPr>
          <p:spPr bwMode="auto">
            <a:xfrm>
              <a:off x="3060" y="3720"/>
              <a:ext cx="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5"/>
            <p:cNvSpPr>
              <a:spLocks noChangeShapeType="1"/>
            </p:cNvSpPr>
            <p:nvPr/>
          </p:nvSpPr>
          <p:spPr bwMode="auto">
            <a:xfrm>
              <a:off x="3156" y="3096"/>
              <a:ext cx="240" cy="624"/>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Text Box 16"/>
            <p:cNvSpPr txBox="1">
              <a:spLocks noChangeArrowheads="1"/>
            </p:cNvSpPr>
            <p:nvPr/>
          </p:nvSpPr>
          <p:spPr bwMode="auto">
            <a:xfrm>
              <a:off x="1764" y="2184"/>
              <a:ext cx="86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dirty="0">
                  <a:latin typeface="宋体" panose="02010600030101010101" pitchFamily="2" charset="-122"/>
                </a:rPr>
                <a:t>病症信号</a:t>
              </a:r>
              <a:endParaRPr lang="zh-CN" altLang="en-US" sz="2000" dirty="0">
                <a:latin typeface="幼圆" panose="02010509060101010101" pitchFamily="49" charset="-122"/>
                <a:ea typeface="幼圆" panose="02010509060101010101" pitchFamily="49" charset="-122"/>
              </a:endParaRPr>
            </a:p>
          </p:txBody>
        </p:sp>
        <p:sp>
          <p:nvSpPr>
            <p:cNvPr id="53" name="Text Box 17"/>
            <p:cNvSpPr txBox="1">
              <a:spLocks noChangeArrowheads="1"/>
            </p:cNvSpPr>
            <p:nvPr/>
          </p:nvSpPr>
          <p:spPr bwMode="auto">
            <a:xfrm>
              <a:off x="1802" y="3257"/>
              <a:ext cx="7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dirty="0"/>
                <a:t>要求报告</a:t>
              </a:r>
              <a:endParaRPr lang="zh-CN" altLang="en-US" sz="2400" dirty="0"/>
            </a:p>
          </p:txBody>
        </p:sp>
        <p:sp>
          <p:nvSpPr>
            <p:cNvPr id="54" name="Text Box 18"/>
            <p:cNvSpPr txBox="1">
              <a:spLocks noChangeArrowheads="1"/>
            </p:cNvSpPr>
            <p:nvPr/>
          </p:nvSpPr>
          <p:spPr bwMode="auto">
            <a:xfrm>
              <a:off x="3396" y="2328"/>
              <a:ext cx="70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a:latin typeface="宋体" panose="02010600030101010101" pitchFamily="2" charset="-122"/>
                </a:rPr>
                <a:t>病症</a:t>
              </a:r>
              <a:r>
                <a:rPr lang="zh-CN" altLang="en-US"/>
                <a:t>报告</a:t>
              </a:r>
            </a:p>
          </p:txBody>
        </p:sp>
        <p:sp>
          <p:nvSpPr>
            <p:cNvPr id="55" name="Text Box 19"/>
            <p:cNvSpPr txBox="1">
              <a:spLocks noChangeArrowheads="1"/>
            </p:cNvSpPr>
            <p:nvPr/>
          </p:nvSpPr>
          <p:spPr bwMode="auto">
            <a:xfrm>
              <a:off x="3482" y="2760"/>
              <a:ext cx="43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报警</a:t>
              </a:r>
            </a:p>
          </p:txBody>
        </p:sp>
      </p:grpSp>
    </p:spTree>
    <p:extLst>
      <p:ext uri="{BB962C8B-B14F-4D97-AF65-F5344CB8AC3E}">
        <p14:creationId xmlns:p14="http://schemas.microsoft.com/office/powerpoint/2010/main" val="2821042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39266"/>
                                        </p:tgtEl>
                                        <p:attrNameLst>
                                          <p:attrName>style.visibility</p:attrName>
                                        </p:attrNameLst>
                                      </p:cBhvr>
                                      <p:to>
                                        <p:strVal val="visible"/>
                                      </p:to>
                                    </p:set>
                                    <p:animEffect transition="in" filter="box(out)">
                                      <p:cBhvr>
                                        <p:cTn id="7" dur="500"/>
                                        <p:tgtEl>
                                          <p:spTgt spid="139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3926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utoUpdateAnimBg="0"/>
      <p:bldP spid="139267" grpId="0"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124076" y="681038"/>
            <a:ext cx="1577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第一层：</a:t>
            </a:r>
            <a:endParaRPr lang="zh-CN" altLang="en-US" sz="2400" b="0"/>
          </a:p>
        </p:txBody>
      </p:sp>
      <p:sp>
        <p:nvSpPr>
          <p:cNvPr id="13316" name="Rectangle 37"/>
          <p:cNvSpPr>
            <a:spLocks noGrp="1" noChangeArrowheads="1"/>
          </p:cNvSpPr>
          <p:nvPr>
            <p:ph type="title" idx="4294967295"/>
          </p:nvPr>
        </p:nvSpPr>
        <p:spPr>
          <a:xfrm>
            <a:off x="3924300" y="173039"/>
            <a:ext cx="4541838" cy="695325"/>
          </a:xfrm>
          <a:noFill/>
        </p:spPr>
        <p:txBody>
          <a:bodyPr/>
          <a:lstStyle/>
          <a:p>
            <a:pPr eaLnBrk="1" hangingPunct="1"/>
            <a:r>
              <a:rPr lang="zh-CN" altLang="en-US" sz="2400" b="1">
                <a:latin typeface="幼圆" panose="02010509060101010101" pitchFamily="49" charset="-122"/>
                <a:ea typeface="幼圆" panose="02010509060101010101" pitchFamily="49" charset="-122"/>
              </a:rPr>
              <a:t>医院病房监护系统顶层</a:t>
            </a:r>
            <a:r>
              <a:rPr lang="en-US" altLang="zh-CN" sz="2400" b="1">
                <a:latin typeface="幼圆" panose="02010509060101010101" pitchFamily="49" charset="-122"/>
                <a:ea typeface="幼圆" panose="02010509060101010101" pitchFamily="49" charset="-122"/>
              </a:rPr>
              <a:t>DFD</a:t>
            </a:r>
            <a:r>
              <a:rPr lang="zh-CN" altLang="en-US" sz="2400" b="1">
                <a:latin typeface="幼圆" panose="02010509060101010101" pitchFamily="49" charset="-122"/>
                <a:ea typeface="幼圆" panose="02010509060101010101" pitchFamily="49" charset="-122"/>
              </a:rPr>
              <a:t>图</a:t>
            </a:r>
            <a:endParaRPr lang="zh-CN" altLang="en-US" sz="2400"/>
          </a:p>
        </p:txBody>
      </p:sp>
      <p:sp>
        <p:nvSpPr>
          <p:cNvPr id="13317" name="Rectangle 38">
            <a:hlinkClick r:id="" action="ppaction://hlinkshowjump?jump=previousslide"/>
          </p:cNvPr>
          <p:cNvSpPr>
            <a:spLocks noChangeArrowheads="1"/>
          </p:cNvSpPr>
          <p:nvPr/>
        </p:nvSpPr>
        <p:spPr bwMode="auto">
          <a:xfrm>
            <a:off x="8039100" y="6249988"/>
            <a:ext cx="45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18" name="Rectangle 39">
            <a:hlinkClick r:id="" action="ppaction://hlinkshowjump?jump=nextslide"/>
          </p:cNvPr>
          <p:cNvSpPr>
            <a:spLocks noChangeArrowheads="1"/>
          </p:cNvSpPr>
          <p:nvPr/>
        </p:nvSpPr>
        <p:spPr bwMode="auto">
          <a:xfrm>
            <a:off x="8629650" y="6249988"/>
            <a:ext cx="45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19" name="Oval 40">
            <a:hlinkClick r:id="rId2" action="ppaction://hlinksldjump"/>
          </p:cNvPr>
          <p:cNvSpPr>
            <a:spLocks noChangeArrowheads="1"/>
          </p:cNvSpPr>
          <p:nvPr/>
        </p:nvSpPr>
        <p:spPr bwMode="auto">
          <a:xfrm>
            <a:off x="9326564" y="6246814"/>
            <a:ext cx="1011237" cy="3778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 name="Group 3"/>
          <p:cNvGrpSpPr>
            <a:grpSpLocks/>
          </p:cNvGrpSpPr>
          <p:nvPr/>
        </p:nvGrpSpPr>
        <p:grpSpPr bwMode="auto">
          <a:xfrm>
            <a:off x="2371531" y="1081148"/>
            <a:ext cx="7086600" cy="5326063"/>
            <a:chOff x="624" y="576"/>
            <a:chExt cx="4464" cy="3355"/>
          </a:xfrm>
        </p:grpSpPr>
        <p:sp>
          <p:nvSpPr>
            <p:cNvPr id="42" name="Rectangle 4"/>
            <p:cNvSpPr>
              <a:spLocks noChangeArrowheads="1"/>
            </p:cNvSpPr>
            <p:nvPr/>
          </p:nvSpPr>
          <p:spPr bwMode="auto">
            <a:xfrm>
              <a:off x="672" y="1248"/>
              <a:ext cx="48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latin typeface="幼圆" panose="02010509060101010101" pitchFamily="49" charset="-122"/>
                  <a:ea typeface="幼圆" panose="02010509060101010101" pitchFamily="49" charset="-122"/>
                </a:rPr>
                <a:t>病员</a:t>
              </a:r>
            </a:p>
          </p:txBody>
        </p:sp>
        <p:sp>
          <p:nvSpPr>
            <p:cNvPr id="43" name="Rectangle 5"/>
            <p:cNvSpPr>
              <a:spLocks noChangeArrowheads="1"/>
            </p:cNvSpPr>
            <p:nvPr/>
          </p:nvSpPr>
          <p:spPr bwMode="auto">
            <a:xfrm>
              <a:off x="672" y="2160"/>
              <a:ext cx="48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护士</a:t>
              </a:r>
              <a:endParaRPr lang="zh-CN" altLang="en-US" sz="2400" b="0"/>
            </a:p>
          </p:txBody>
        </p:sp>
        <p:sp>
          <p:nvSpPr>
            <p:cNvPr id="44" name="Rectangle 6"/>
            <p:cNvSpPr>
              <a:spLocks noChangeArrowheads="1"/>
            </p:cNvSpPr>
            <p:nvPr/>
          </p:nvSpPr>
          <p:spPr bwMode="auto">
            <a:xfrm>
              <a:off x="624" y="3360"/>
              <a:ext cx="480"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护士</a:t>
              </a:r>
              <a:endParaRPr lang="zh-CN" altLang="en-US" sz="2400" b="0"/>
            </a:p>
          </p:txBody>
        </p:sp>
        <p:sp>
          <p:nvSpPr>
            <p:cNvPr id="45" name="Oval 7"/>
            <p:cNvSpPr>
              <a:spLocks noChangeArrowheads="1"/>
            </p:cNvSpPr>
            <p:nvPr/>
          </p:nvSpPr>
          <p:spPr bwMode="auto">
            <a:xfrm flipV="1">
              <a:off x="2880" y="1728"/>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latin typeface="幼圆" panose="02010509060101010101" pitchFamily="49" charset="-122"/>
                  <a:ea typeface="幼圆" panose="02010509060101010101" pitchFamily="49" charset="-122"/>
                </a:rPr>
                <a:t>中央监视</a:t>
              </a:r>
            </a:p>
          </p:txBody>
        </p:sp>
        <p:sp>
          <p:nvSpPr>
            <p:cNvPr id="46" name="Line 8"/>
            <p:cNvSpPr>
              <a:spLocks noChangeShapeType="1"/>
            </p:cNvSpPr>
            <p:nvPr/>
          </p:nvSpPr>
          <p:spPr bwMode="auto">
            <a:xfrm flipV="1">
              <a:off x="1152" y="1152"/>
              <a:ext cx="1392"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9"/>
            <p:cNvSpPr>
              <a:spLocks noChangeShapeType="1"/>
            </p:cNvSpPr>
            <p:nvPr/>
          </p:nvSpPr>
          <p:spPr bwMode="auto">
            <a:xfrm flipV="1">
              <a:off x="1104" y="3216"/>
              <a:ext cx="1248" cy="3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Text Box 10"/>
            <p:cNvSpPr txBox="1">
              <a:spLocks noChangeArrowheads="1"/>
            </p:cNvSpPr>
            <p:nvPr/>
          </p:nvSpPr>
          <p:spPr bwMode="auto">
            <a:xfrm>
              <a:off x="3120" y="3648"/>
              <a:ext cx="80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2000">
                  <a:latin typeface="幼圆" panose="02010509060101010101" pitchFamily="49" charset="-122"/>
                  <a:ea typeface="幼圆" panose="02010509060101010101" pitchFamily="49" charset="-122"/>
                </a:rPr>
                <a:t>病员</a:t>
              </a:r>
              <a:r>
                <a:rPr lang="zh-CN" altLang="en-US" sz="2000"/>
                <a:t>日志</a:t>
              </a:r>
            </a:p>
          </p:txBody>
        </p:sp>
        <p:sp>
          <p:nvSpPr>
            <p:cNvPr id="49" name="Line 11"/>
            <p:cNvSpPr>
              <a:spLocks noChangeShapeType="1"/>
            </p:cNvSpPr>
            <p:nvPr/>
          </p:nvSpPr>
          <p:spPr bwMode="auto">
            <a:xfrm>
              <a:off x="3106" y="3701"/>
              <a:ext cx="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12"/>
            <p:cNvSpPr txBox="1">
              <a:spLocks noChangeArrowheads="1"/>
            </p:cNvSpPr>
            <p:nvPr/>
          </p:nvSpPr>
          <p:spPr bwMode="auto">
            <a:xfrm>
              <a:off x="1344" y="1008"/>
              <a:ext cx="72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a:latin typeface="宋体" panose="02010600030101010101" pitchFamily="2" charset="-122"/>
                </a:rPr>
                <a:t>病症信号</a:t>
              </a:r>
              <a:endParaRPr lang="zh-CN" altLang="en-US" sz="2000">
                <a:latin typeface="幼圆" panose="02010509060101010101" pitchFamily="49" charset="-122"/>
                <a:ea typeface="幼圆" panose="02010509060101010101" pitchFamily="49" charset="-122"/>
              </a:endParaRPr>
            </a:p>
          </p:txBody>
        </p:sp>
        <p:sp>
          <p:nvSpPr>
            <p:cNvPr id="51" name="Text Box 13"/>
            <p:cNvSpPr txBox="1">
              <a:spLocks noChangeArrowheads="1"/>
            </p:cNvSpPr>
            <p:nvPr/>
          </p:nvSpPr>
          <p:spPr bwMode="auto">
            <a:xfrm>
              <a:off x="1344" y="3456"/>
              <a:ext cx="69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a:t>要求报告</a:t>
              </a:r>
              <a:endParaRPr lang="zh-CN" altLang="en-US" sz="2400"/>
            </a:p>
          </p:txBody>
        </p:sp>
        <p:sp>
          <p:nvSpPr>
            <p:cNvPr id="52" name="Text Box 14"/>
            <p:cNvSpPr txBox="1">
              <a:spLocks noChangeArrowheads="1"/>
            </p:cNvSpPr>
            <p:nvPr/>
          </p:nvSpPr>
          <p:spPr bwMode="auto">
            <a:xfrm>
              <a:off x="1488" y="2352"/>
              <a:ext cx="70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a:latin typeface="宋体" panose="02010600030101010101" pitchFamily="2" charset="-122"/>
                </a:rPr>
                <a:t>病症</a:t>
              </a:r>
              <a:r>
                <a:rPr lang="zh-CN" altLang="en-US"/>
                <a:t>报告</a:t>
              </a:r>
            </a:p>
          </p:txBody>
        </p:sp>
        <p:sp>
          <p:nvSpPr>
            <p:cNvPr id="53" name="Text Box 15"/>
            <p:cNvSpPr txBox="1">
              <a:spLocks noChangeArrowheads="1"/>
            </p:cNvSpPr>
            <p:nvPr/>
          </p:nvSpPr>
          <p:spPr bwMode="auto">
            <a:xfrm>
              <a:off x="1584" y="1872"/>
              <a:ext cx="43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报警</a:t>
              </a:r>
            </a:p>
          </p:txBody>
        </p:sp>
        <p:sp>
          <p:nvSpPr>
            <p:cNvPr id="54" name="Oval 16"/>
            <p:cNvSpPr>
              <a:spLocks noChangeArrowheads="1"/>
            </p:cNvSpPr>
            <p:nvPr/>
          </p:nvSpPr>
          <p:spPr bwMode="auto">
            <a:xfrm>
              <a:off x="2496" y="624"/>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局部监视</a:t>
              </a:r>
              <a:endParaRPr lang="zh-CN" altLang="en-US" sz="2400" b="0"/>
            </a:p>
          </p:txBody>
        </p:sp>
        <p:sp>
          <p:nvSpPr>
            <p:cNvPr id="55" name="Oval 17"/>
            <p:cNvSpPr>
              <a:spLocks noChangeArrowheads="1"/>
            </p:cNvSpPr>
            <p:nvPr/>
          </p:nvSpPr>
          <p:spPr bwMode="auto">
            <a:xfrm>
              <a:off x="2304" y="2688"/>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生成报告</a:t>
              </a:r>
              <a:endParaRPr lang="zh-CN" altLang="en-US" sz="2400" b="0"/>
            </a:p>
          </p:txBody>
        </p:sp>
        <p:sp>
          <p:nvSpPr>
            <p:cNvPr id="56" name="Line 18"/>
            <p:cNvSpPr>
              <a:spLocks noChangeShapeType="1"/>
            </p:cNvSpPr>
            <p:nvPr/>
          </p:nvSpPr>
          <p:spPr bwMode="auto">
            <a:xfrm flipH="1">
              <a:off x="1152" y="2064"/>
              <a:ext cx="1728"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19"/>
            <p:cNvSpPr>
              <a:spLocks noChangeShapeType="1"/>
            </p:cNvSpPr>
            <p:nvPr/>
          </p:nvSpPr>
          <p:spPr bwMode="auto">
            <a:xfrm flipH="1" flipV="1">
              <a:off x="1152" y="2352"/>
              <a:ext cx="1152"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Text Box 20"/>
            <p:cNvSpPr txBox="1">
              <a:spLocks noChangeArrowheads="1"/>
            </p:cNvSpPr>
            <p:nvPr/>
          </p:nvSpPr>
          <p:spPr bwMode="auto">
            <a:xfrm>
              <a:off x="4094" y="763"/>
              <a:ext cx="89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2000">
                  <a:latin typeface="幼圆" panose="02010509060101010101" pitchFamily="49" charset="-122"/>
                  <a:ea typeface="幼圆" panose="02010509060101010101" pitchFamily="49" charset="-122"/>
                </a:rPr>
                <a:t>病员极限</a:t>
              </a:r>
            </a:p>
          </p:txBody>
        </p:sp>
        <p:sp>
          <p:nvSpPr>
            <p:cNvPr id="59" name="Line 21"/>
            <p:cNvSpPr>
              <a:spLocks noChangeShapeType="1"/>
            </p:cNvSpPr>
            <p:nvPr/>
          </p:nvSpPr>
          <p:spPr bwMode="auto">
            <a:xfrm>
              <a:off x="4032" y="1056"/>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22"/>
            <p:cNvSpPr>
              <a:spLocks noChangeShapeType="1"/>
            </p:cNvSpPr>
            <p:nvPr/>
          </p:nvSpPr>
          <p:spPr bwMode="auto">
            <a:xfrm flipH="1">
              <a:off x="3456" y="1056"/>
              <a:ext cx="1056" cy="76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Oval 23"/>
            <p:cNvSpPr>
              <a:spLocks noChangeArrowheads="1"/>
            </p:cNvSpPr>
            <p:nvPr/>
          </p:nvSpPr>
          <p:spPr bwMode="auto">
            <a:xfrm>
              <a:off x="4224" y="2736"/>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幼圆" panose="02010509060101010101" pitchFamily="49" charset="-122"/>
                </a:rPr>
                <a:t>更新日志</a:t>
              </a:r>
              <a:endParaRPr lang="zh-CN" altLang="en-US" sz="2000"/>
            </a:p>
          </p:txBody>
        </p:sp>
        <p:sp>
          <p:nvSpPr>
            <p:cNvPr id="62" name="Line 24"/>
            <p:cNvSpPr>
              <a:spLocks noChangeShapeType="1"/>
            </p:cNvSpPr>
            <p:nvPr/>
          </p:nvSpPr>
          <p:spPr bwMode="auto">
            <a:xfrm flipH="1" flipV="1">
              <a:off x="2976" y="3216"/>
              <a:ext cx="432"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25"/>
            <p:cNvSpPr>
              <a:spLocks noChangeShapeType="1"/>
            </p:cNvSpPr>
            <p:nvPr/>
          </p:nvSpPr>
          <p:spPr bwMode="auto">
            <a:xfrm flipV="1">
              <a:off x="3648" y="3216"/>
              <a:ext cx="624"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26"/>
            <p:cNvSpPr>
              <a:spLocks noChangeShapeType="1"/>
            </p:cNvSpPr>
            <p:nvPr/>
          </p:nvSpPr>
          <p:spPr bwMode="auto">
            <a:xfrm>
              <a:off x="3552" y="2208"/>
              <a:ext cx="768"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27"/>
            <p:cNvSpPr>
              <a:spLocks noChangeShapeType="1"/>
            </p:cNvSpPr>
            <p:nvPr/>
          </p:nvSpPr>
          <p:spPr bwMode="auto">
            <a:xfrm>
              <a:off x="3024" y="1296"/>
              <a:ext cx="144" cy="43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Text Box 28"/>
            <p:cNvSpPr txBox="1">
              <a:spLocks noChangeArrowheads="1"/>
            </p:cNvSpPr>
            <p:nvPr/>
          </p:nvSpPr>
          <p:spPr bwMode="auto">
            <a:xfrm>
              <a:off x="2304" y="1392"/>
              <a:ext cx="76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dirty="0">
                  <a:latin typeface="幼圆" panose="02010509060101010101" pitchFamily="49" charset="-122"/>
                  <a:ea typeface="幼圆" panose="02010509060101010101" pitchFamily="49" charset="-122"/>
                </a:rPr>
                <a:t>病员数据</a:t>
              </a:r>
            </a:p>
          </p:txBody>
        </p:sp>
        <p:sp>
          <p:nvSpPr>
            <p:cNvPr id="67" name="Text Box 29"/>
            <p:cNvSpPr txBox="1">
              <a:spLocks noChangeArrowheads="1"/>
            </p:cNvSpPr>
            <p:nvPr/>
          </p:nvSpPr>
          <p:spPr bwMode="auto">
            <a:xfrm>
              <a:off x="3840" y="2160"/>
              <a:ext cx="76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2000">
                  <a:latin typeface="幼圆" panose="02010509060101010101" pitchFamily="49" charset="-122"/>
                  <a:ea typeface="幼圆" panose="02010509060101010101" pitchFamily="49" charset="-122"/>
                </a:rPr>
                <a:t>格式化</a:t>
              </a:r>
            </a:p>
            <a:p>
              <a:pPr algn="l" eaLnBrk="1" hangingPunct="1">
                <a:lnSpc>
                  <a:spcPct val="70000"/>
                </a:lnSpc>
              </a:pPr>
              <a:r>
                <a:rPr lang="zh-CN" altLang="en-US" sz="2000">
                  <a:latin typeface="幼圆" panose="02010509060101010101" pitchFamily="49" charset="-122"/>
                  <a:ea typeface="幼圆" panose="02010509060101010101" pitchFamily="49" charset="-122"/>
                </a:rPr>
                <a:t>病员数据</a:t>
              </a:r>
            </a:p>
          </p:txBody>
        </p:sp>
        <p:sp>
          <p:nvSpPr>
            <p:cNvPr id="68" name="Text Box 30"/>
            <p:cNvSpPr txBox="1">
              <a:spLocks noChangeArrowheads="1"/>
            </p:cNvSpPr>
            <p:nvPr/>
          </p:nvSpPr>
          <p:spPr bwMode="auto">
            <a:xfrm>
              <a:off x="4128" y="1296"/>
              <a:ext cx="778"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a:t>生理信号</a:t>
              </a:r>
            </a:p>
            <a:p>
              <a:pPr eaLnBrk="1" hangingPunct="1">
                <a:lnSpc>
                  <a:spcPct val="75000"/>
                </a:lnSpc>
              </a:pPr>
              <a:r>
                <a:rPr lang="zh-CN" altLang="en-US" sz="2000">
                  <a:latin typeface="幼圆" panose="02010509060101010101" pitchFamily="49" charset="-122"/>
                  <a:ea typeface="幼圆" panose="02010509060101010101" pitchFamily="49" charset="-122"/>
                </a:rPr>
                <a:t>极限值</a:t>
              </a:r>
            </a:p>
          </p:txBody>
        </p:sp>
        <p:sp>
          <p:nvSpPr>
            <p:cNvPr id="69" name="Text Box 31"/>
            <p:cNvSpPr txBox="1">
              <a:spLocks noChangeArrowheads="1"/>
            </p:cNvSpPr>
            <p:nvPr/>
          </p:nvSpPr>
          <p:spPr bwMode="auto">
            <a:xfrm>
              <a:off x="2784" y="576"/>
              <a:ext cx="192" cy="3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400" b="0"/>
                <a:t>1</a:t>
              </a:r>
            </a:p>
          </p:txBody>
        </p:sp>
        <p:sp>
          <p:nvSpPr>
            <p:cNvPr id="70" name="Text Box 32"/>
            <p:cNvSpPr txBox="1">
              <a:spLocks noChangeArrowheads="1"/>
            </p:cNvSpPr>
            <p:nvPr/>
          </p:nvSpPr>
          <p:spPr bwMode="auto">
            <a:xfrm>
              <a:off x="3168" y="1680"/>
              <a:ext cx="21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b="0"/>
                <a:t>3</a:t>
              </a:r>
            </a:p>
          </p:txBody>
        </p:sp>
        <p:sp>
          <p:nvSpPr>
            <p:cNvPr id="71" name="Text Box 33"/>
            <p:cNvSpPr txBox="1">
              <a:spLocks noChangeArrowheads="1"/>
            </p:cNvSpPr>
            <p:nvPr/>
          </p:nvSpPr>
          <p:spPr bwMode="auto">
            <a:xfrm>
              <a:off x="2582" y="2611"/>
              <a:ext cx="21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b="0"/>
                <a:t>2</a:t>
              </a:r>
            </a:p>
          </p:txBody>
        </p:sp>
        <p:sp>
          <p:nvSpPr>
            <p:cNvPr id="72" name="Text Box 34"/>
            <p:cNvSpPr txBox="1">
              <a:spLocks noChangeArrowheads="1"/>
            </p:cNvSpPr>
            <p:nvPr/>
          </p:nvSpPr>
          <p:spPr bwMode="auto">
            <a:xfrm>
              <a:off x="4502" y="2659"/>
              <a:ext cx="21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b="0"/>
                <a:t>4</a:t>
              </a:r>
            </a:p>
          </p:txBody>
        </p:sp>
        <p:sp>
          <p:nvSpPr>
            <p:cNvPr id="73" name="Text Box 35"/>
            <p:cNvSpPr txBox="1">
              <a:spLocks noChangeArrowheads="1"/>
            </p:cNvSpPr>
            <p:nvPr/>
          </p:nvSpPr>
          <p:spPr bwMode="auto">
            <a:xfrm>
              <a:off x="3936" y="3456"/>
              <a:ext cx="70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a:t>日志数据</a:t>
              </a:r>
            </a:p>
          </p:txBody>
        </p:sp>
        <p:sp>
          <p:nvSpPr>
            <p:cNvPr id="74" name="Text Box 36"/>
            <p:cNvSpPr txBox="1">
              <a:spLocks noChangeArrowheads="1"/>
            </p:cNvSpPr>
            <p:nvPr/>
          </p:nvSpPr>
          <p:spPr bwMode="auto">
            <a:xfrm>
              <a:off x="3120" y="3120"/>
              <a:ext cx="70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a:t>日志数据</a:t>
              </a:r>
            </a:p>
          </p:txBody>
        </p:sp>
      </p:grpSp>
    </p:spTree>
    <p:extLst>
      <p:ext uri="{BB962C8B-B14F-4D97-AF65-F5344CB8AC3E}">
        <p14:creationId xmlns:p14="http://schemas.microsoft.com/office/powerpoint/2010/main" val="758160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0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2214563" y="938213"/>
            <a:ext cx="4267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第二层：加工“</a:t>
            </a:r>
            <a:r>
              <a:rPr lang="zh-CN" altLang="en-US" sz="2000">
                <a:latin typeface="幼圆" panose="02010509060101010101" pitchFamily="49" charset="-122"/>
                <a:ea typeface="幼圆" panose="02010509060101010101" pitchFamily="49" charset="-122"/>
              </a:rPr>
              <a:t>中央监视”分解</a:t>
            </a:r>
          </a:p>
        </p:txBody>
      </p:sp>
      <p:sp>
        <p:nvSpPr>
          <p:cNvPr id="14340" name="Rectangle 36"/>
          <p:cNvSpPr>
            <a:spLocks noGrp="1" noChangeArrowheads="1"/>
          </p:cNvSpPr>
          <p:nvPr>
            <p:ph type="title" idx="4294967295"/>
          </p:nvPr>
        </p:nvSpPr>
        <p:spPr>
          <a:xfrm>
            <a:off x="2855914" y="100014"/>
            <a:ext cx="6721475" cy="949325"/>
          </a:xfrm>
        </p:spPr>
        <p:txBody>
          <a:bodyPr/>
          <a:lstStyle/>
          <a:p>
            <a:pPr eaLnBrk="1" hangingPunct="1"/>
            <a:r>
              <a:rPr lang="zh-CN" altLang="en-US" sz="2400" b="1">
                <a:latin typeface="幼圆" panose="02010509060101010101" pitchFamily="49" charset="-122"/>
                <a:ea typeface="幼圆" panose="02010509060101010101" pitchFamily="49" charset="-122"/>
              </a:rPr>
              <a:t>医院病房监护系统二层</a:t>
            </a:r>
            <a:r>
              <a:rPr lang="en-US" altLang="zh-CN" sz="2400" b="1">
                <a:latin typeface="幼圆" panose="02010509060101010101" pitchFamily="49" charset="-122"/>
                <a:ea typeface="幼圆" panose="02010509060101010101" pitchFamily="49" charset="-122"/>
              </a:rPr>
              <a:t>DFD</a:t>
            </a:r>
            <a:r>
              <a:rPr lang="zh-CN" altLang="en-US" sz="2400" b="1">
                <a:latin typeface="幼圆" panose="02010509060101010101" pitchFamily="49" charset="-122"/>
                <a:ea typeface="幼圆" panose="02010509060101010101" pitchFamily="49" charset="-122"/>
              </a:rPr>
              <a:t>图</a:t>
            </a:r>
            <a:endParaRPr lang="zh-CN" altLang="en-US" smtClean="0"/>
          </a:p>
        </p:txBody>
      </p:sp>
      <p:sp>
        <p:nvSpPr>
          <p:cNvPr id="14341" name="Rectangle 37">
            <a:hlinkClick r:id="" action="ppaction://hlinkshowjump?jump=previousslide"/>
          </p:cNvPr>
          <p:cNvSpPr>
            <a:spLocks noChangeArrowheads="1"/>
          </p:cNvSpPr>
          <p:nvPr/>
        </p:nvSpPr>
        <p:spPr bwMode="auto">
          <a:xfrm>
            <a:off x="8039100" y="6249988"/>
            <a:ext cx="45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2" name="Rectangle 38">
            <a:hlinkClick r:id="" action="ppaction://hlinkshowjump?jump=nextslide"/>
          </p:cNvPr>
          <p:cNvSpPr>
            <a:spLocks noChangeArrowheads="1"/>
          </p:cNvSpPr>
          <p:nvPr/>
        </p:nvSpPr>
        <p:spPr bwMode="auto">
          <a:xfrm>
            <a:off x="8629650" y="6249988"/>
            <a:ext cx="45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3" name="Oval 39">
            <a:hlinkClick r:id="rId2" action="ppaction://hlinksldjump"/>
          </p:cNvPr>
          <p:cNvSpPr>
            <a:spLocks noChangeArrowheads="1"/>
          </p:cNvSpPr>
          <p:nvPr/>
        </p:nvSpPr>
        <p:spPr bwMode="auto">
          <a:xfrm>
            <a:off x="9326564" y="6246814"/>
            <a:ext cx="1011237" cy="3778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0" name="Group 40"/>
          <p:cNvGrpSpPr>
            <a:grpSpLocks/>
          </p:cNvGrpSpPr>
          <p:nvPr/>
        </p:nvGrpSpPr>
        <p:grpSpPr bwMode="auto">
          <a:xfrm>
            <a:off x="1765430" y="1610308"/>
            <a:ext cx="7397750" cy="4495800"/>
            <a:chOff x="636" y="1032"/>
            <a:chExt cx="4660" cy="2832"/>
          </a:xfrm>
        </p:grpSpPr>
        <p:sp>
          <p:nvSpPr>
            <p:cNvPr id="41" name="Oval 4"/>
            <p:cNvSpPr>
              <a:spLocks noChangeArrowheads="1"/>
            </p:cNvSpPr>
            <p:nvPr/>
          </p:nvSpPr>
          <p:spPr bwMode="auto">
            <a:xfrm flipV="1">
              <a:off x="2508" y="2040"/>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2000">
                  <a:latin typeface="幼圆" panose="02010509060101010101" pitchFamily="49" charset="-122"/>
                  <a:ea typeface="幼圆" panose="02010509060101010101" pitchFamily="49" charset="-122"/>
                </a:rPr>
                <a:t>计算超过</a:t>
              </a:r>
            </a:p>
            <a:p>
              <a:pPr eaLnBrk="1" hangingPunct="1">
                <a:lnSpc>
                  <a:spcPct val="70000"/>
                </a:lnSpc>
              </a:pPr>
              <a:r>
                <a:rPr lang="zh-CN" altLang="en-US" sz="2000">
                  <a:latin typeface="幼圆" panose="02010509060101010101" pitchFamily="49" charset="-122"/>
                  <a:ea typeface="幼圆" panose="02010509060101010101" pitchFamily="49" charset="-122"/>
                </a:rPr>
                <a:t>极限值否</a:t>
              </a:r>
            </a:p>
          </p:txBody>
        </p:sp>
        <p:sp>
          <p:nvSpPr>
            <p:cNvPr id="42" name="Text Box 5"/>
            <p:cNvSpPr txBox="1">
              <a:spLocks noChangeArrowheads="1"/>
            </p:cNvSpPr>
            <p:nvPr/>
          </p:nvSpPr>
          <p:spPr bwMode="auto">
            <a:xfrm>
              <a:off x="636" y="117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0">
                  <a:latin typeface="幼圆" panose="02010509060101010101" pitchFamily="49" charset="-122"/>
                  <a:ea typeface="幼圆" panose="02010509060101010101" pitchFamily="49" charset="-122"/>
                </a:rPr>
                <a:t>病员</a:t>
              </a:r>
              <a:r>
                <a:rPr lang="zh-CN" altLang="en-US" sz="1600" b="0">
                  <a:latin typeface="宋体" panose="02010600030101010101" pitchFamily="2" charset="-122"/>
                </a:rPr>
                <a:t>数</a:t>
              </a:r>
              <a:r>
                <a:rPr lang="zh-CN" altLang="en-US" sz="1600">
                  <a:latin typeface="宋体" panose="02010600030101010101" pitchFamily="2" charset="-122"/>
                </a:rPr>
                <a:t>据</a:t>
              </a:r>
            </a:p>
          </p:txBody>
        </p:sp>
        <p:sp>
          <p:nvSpPr>
            <p:cNvPr id="43" name="Text Box 6"/>
            <p:cNvSpPr txBox="1">
              <a:spLocks noChangeArrowheads="1"/>
            </p:cNvSpPr>
            <p:nvPr/>
          </p:nvSpPr>
          <p:spPr bwMode="auto">
            <a:xfrm>
              <a:off x="1788" y="2446"/>
              <a:ext cx="7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600" b="0">
                  <a:latin typeface="宋体" panose="02010600030101010101" pitchFamily="2" charset="-122"/>
                </a:rPr>
                <a:t>超过</a:t>
              </a:r>
              <a:r>
                <a:rPr lang="zh-CN" altLang="en-US" sz="1600" b="0">
                  <a:latin typeface="幼圆" panose="02010509060101010101" pitchFamily="49" charset="-122"/>
                  <a:ea typeface="幼圆" panose="02010509060101010101" pitchFamily="49" charset="-122"/>
                </a:rPr>
                <a:t>极限值</a:t>
              </a:r>
            </a:p>
          </p:txBody>
        </p:sp>
        <p:sp>
          <p:nvSpPr>
            <p:cNvPr id="44" name="Text Box 7"/>
            <p:cNvSpPr txBox="1">
              <a:spLocks noChangeArrowheads="1"/>
            </p:cNvSpPr>
            <p:nvPr/>
          </p:nvSpPr>
          <p:spPr bwMode="auto">
            <a:xfrm>
              <a:off x="1164" y="3432"/>
              <a:ext cx="43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600" b="0"/>
                <a:t>报警</a:t>
              </a:r>
            </a:p>
          </p:txBody>
        </p:sp>
        <p:sp>
          <p:nvSpPr>
            <p:cNvPr id="45" name="Oval 8"/>
            <p:cNvSpPr>
              <a:spLocks noChangeArrowheads="1"/>
            </p:cNvSpPr>
            <p:nvPr/>
          </p:nvSpPr>
          <p:spPr bwMode="auto">
            <a:xfrm>
              <a:off x="1404" y="1032"/>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开解信号</a:t>
              </a:r>
              <a:endParaRPr lang="zh-CN" altLang="en-US" sz="2400" b="0"/>
            </a:p>
          </p:txBody>
        </p:sp>
        <p:sp>
          <p:nvSpPr>
            <p:cNvPr id="46" name="Oval 9"/>
            <p:cNvSpPr>
              <a:spLocks noChangeArrowheads="1"/>
            </p:cNvSpPr>
            <p:nvPr/>
          </p:nvSpPr>
          <p:spPr bwMode="auto">
            <a:xfrm>
              <a:off x="1356" y="2760"/>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产生</a:t>
              </a:r>
            </a:p>
            <a:p>
              <a:pPr eaLnBrk="1" hangingPunct="1">
                <a:lnSpc>
                  <a:spcPct val="80000"/>
                </a:lnSpc>
              </a:pPr>
              <a:r>
                <a:rPr lang="zh-CN" altLang="en-US"/>
                <a:t>报警信息</a:t>
              </a:r>
              <a:endParaRPr lang="zh-CN" altLang="en-US" sz="2400" b="0"/>
            </a:p>
          </p:txBody>
        </p:sp>
        <p:sp>
          <p:nvSpPr>
            <p:cNvPr id="47" name="Text Box 10"/>
            <p:cNvSpPr txBox="1">
              <a:spLocks noChangeArrowheads="1"/>
            </p:cNvSpPr>
            <p:nvPr/>
          </p:nvSpPr>
          <p:spPr bwMode="auto">
            <a:xfrm>
              <a:off x="3852" y="1032"/>
              <a:ext cx="89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2000">
                  <a:latin typeface="幼圆" panose="02010509060101010101" pitchFamily="49" charset="-122"/>
                  <a:ea typeface="幼圆" panose="02010509060101010101" pitchFamily="49" charset="-122"/>
                </a:rPr>
                <a:t>病员极限</a:t>
              </a:r>
            </a:p>
          </p:txBody>
        </p:sp>
        <p:sp>
          <p:nvSpPr>
            <p:cNvPr id="48" name="Line 11"/>
            <p:cNvSpPr>
              <a:spLocks noChangeShapeType="1"/>
            </p:cNvSpPr>
            <p:nvPr/>
          </p:nvSpPr>
          <p:spPr bwMode="auto">
            <a:xfrm flipV="1">
              <a:off x="3790" y="1320"/>
              <a:ext cx="926" cy="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2"/>
            <p:cNvSpPr>
              <a:spLocks noChangeShapeType="1"/>
            </p:cNvSpPr>
            <p:nvPr/>
          </p:nvSpPr>
          <p:spPr bwMode="auto">
            <a:xfrm flipH="1">
              <a:off x="3084" y="1320"/>
              <a:ext cx="960" cy="81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Oval 13"/>
            <p:cNvSpPr>
              <a:spLocks noChangeArrowheads="1"/>
            </p:cNvSpPr>
            <p:nvPr/>
          </p:nvSpPr>
          <p:spPr bwMode="auto">
            <a:xfrm>
              <a:off x="4092" y="2808"/>
              <a:ext cx="720" cy="72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2000">
                  <a:latin typeface="幼圆" panose="02010509060101010101" pitchFamily="49" charset="-122"/>
                  <a:ea typeface="幼圆" panose="02010509060101010101" pitchFamily="49" charset="-122"/>
                </a:rPr>
                <a:t>格式化</a:t>
              </a:r>
            </a:p>
            <a:p>
              <a:pPr eaLnBrk="1" hangingPunct="1">
                <a:lnSpc>
                  <a:spcPct val="70000"/>
                </a:lnSpc>
              </a:pPr>
              <a:r>
                <a:rPr lang="zh-CN" altLang="en-US" sz="2000">
                  <a:latin typeface="幼圆" panose="02010509060101010101" pitchFamily="49" charset="-122"/>
                  <a:ea typeface="幼圆" panose="02010509060101010101" pitchFamily="49" charset="-122"/>
                </a:rPr>
                <a:t>病员数据</a:t>
              </a:r>
            </a:p>
          </p:txBody>
        </p:sp>
        <p:sp>
          <p:nvSpPr>
            <p:cNvPr id="51" name="Line 14"/>
            <p:cNvSpPr>
              <a:spLocks noChangeShapeType="1"/>
            </p:cNvSpPr>
            <p:nvPr/>
          </p:nvSpPr>
          <p:spPr bwMode="auto">
            <a:xfrm flipV="1">
              <a:off x="3468" y="3288"/>
              <a:ext cx="624"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15"/>
            <p:cNvSpPr>
              <a:spLocks noChangeShapeType="1"/>
            </p:cNvSpPr>
            <p:nvPr/>
          </p:nvSpPr>
          <p:spPr bwMode="auto">
            <a:xfrm>
              <a:off x="3228" y="2520"/>
              <a:ext cx="864"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16"/>
            <p:cNvSpPr>
              <a:spLocks noChangeShapeType="1"/>
            </p:cNvSpPr>
            <p:nvPr/>
          </p:nvSpPr>
          <p:spPr bwMode="auto">
            <a:xfrm>
              <a:off x="2028" y="1656"/>
              <a:ext cx="528"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Text Box 17"/>
            <p:cNvSpPr txBox="1">
              <a:spLocks noChangeArrowheads="1"/>
            </p:cNvSpPr>
            <p:nvPr/>
          </p:nvSpPr>
          <p:spPr bwMode="auto">
            <a:xfrm>
              <a:off x="1884" y="180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600" b="0">
                  <a:latin typeface="宋体" panose="02010600030101010101" pitchFamily="2" charset="-122"/>
                </a:rPr>
                <a:t>体温</a:t>
              </a:r>
              <a:endParaRPr lang="zh-CN" altLang="en-US" sz="2000">
                <a:latin typeface="幼圆" panose="02010509060101010101" pitchFamily="49" charset="-122"/>
                <a:ea typeface="幼圆" panose="02010509060101010101" pitchFamily="49" charset="-122"/>
              </a:endParaRPr>
            </a:p>
          </p:txBody>
        </p:sp>
        <p:sp>
          <p:nvSpPr>
            <p:cNvPr id="55" name="Text Box 18"/>
            <p:cNvSpPr txBox="1">
              <a:spLocks noChangeArrowheads="1"/>
            </p:cNvSpPr>
            <p:nvPr/>
          </p:nvSpPr>
          <p:spPr bwMode="auto">
            <a:xfrm>
              <a:off x="3372" y="2376"/>
              <a:ext cx="76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pPr>
              <a:r>
                <a:rPr lang="zh-CN" altLang="en-US" sz="1600" b="0">
                  <a:latin typeface="宋体" panose="02010600030101010101" pitchFamily="2" charset="-122"/>
                </a:rPr>
                <a:t>血压、体温脉搏</a:t>
              </a:r>
            </a:p>
          </p:txBody>
        </p:sp>
        <p:sp>
          <p:nvSpPr>
            <p:cNvPr id="56" name="Text Box 19"/>
            <p:cNvSpPr txBox="1">
              <a:spLocks noChangeArrowheads="1"/>
            </p:cNvSpPr>
            <p:nvPr/>
          </p:nvSpPr>
          <p:spPr bwMode="auto">
            <a:xfrm>
              <a:off x="3612" y="1656"/>
              <a:ext cx="77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sz="1600" b="0"/>
                <a:t>生理信号</a:t>
              </a:r>
            </a:p>
            <a:p>
              <a:pPr eaLnBrk="1" hangingPunct="1">
                <a:lnSpc>
                  <a:spcPct val="75000"/>
                </a:lnSpc>
              </a:pPr>
              <a:r>
                <a:rPr lang="zh-CN" altLang="en-US" sz="1600" b="0">
                  <a:latin typeface="幼圆" panose="02010509060101010101" pitchFamily="49" charset="-122"/>
                  <a:ea typeface="幼圆" panose="02010509060101010101" pitchFamily="49" charset="-122"/>
                </a:rPr>
                <a:t>极限值</a:t>
              </a:r>
            </a:p>
          </p:txBody>
        </p:sp>
        <p:sp>
          <p:nvSpPr>
            <p:cNvPr id="57" name="Text Box 20"/>
            <p:cNvSpPr txBox="1">
              <a:spLocks noChangeArrowheads="1"/>
            </p:cNvSpPr>
            <p:nvPr/>
          </p:nvSpPr>
          <p:spPr bwMode="auto">
            <a:xfrm>
              <a:off x="3804" y="3432"/>
              <a:ext cx="372"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600" b="0"/>
                <a:t>时间</a:t>
              </a:r>
            </a:p>
          </p:txBody>
        </p:sp>
        <p:sp>
          <p:nvSpPr>
            <p:cNvPr id="58" name="Line 21"/>
            <p:cNvSpPr>
              <a:spLocks noChangeShapeType="1"/>
            </p:cNvSpPr>
            <p:nvPr/>
          </p:nvSpPr>
          <p:spPr bwMode="auto">
            <a:xfrm>
              <a:off x="780" y="1080"/>
              <a:ext cx="624"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2"/>
            <p:cNvSpPr>
              <a:spLocks noChangeShapeType="1"/>
            </p:cNvSpPr>
            <p:nvPr/>
          </p:nvSpPr>
          <p:spPr bwMode="auto">
            <a:xfrm>
              <a:off x="1692" y="348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23"/>
            <p:cNvSpPr>
              <a:spLocks noChangeShapeType="1"/>
            </p:cNvSpPr>
            <p:nvPr/>
          </p:nvSpPr>
          <p:spPr bwMode="auto">
            <a:xfrm flipH="1">
              <a:off x="2028" y="2664"/>
              <a:ext cx="576" cy="3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61" name="AutoShape 24"/>
            <p:cNvCxnSpPr>
              <a:cxnSpLocks noChangeShapeType="1"/>
              <a:stCxn id="45" idx="4"/>
              <a:endCxn id="41" idx="2"/>
            </p:cNvCxnSpPr>
            <p:nvPr/>
          </p:nvCxnSpPr>
          <p:spPr bwMode="auto">
            <a:xfrm rot="16200000" flipH="1">
              <a:off x="1812" y="1713"/>
              <a:ext cx="639" cy="735"/>
            </a:xfrm>
            <a:prstGeom prst="curvedConnector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2" name="AutoShape 25"/>
            <p:cNvCxnSpPr>
              <a:cxnSpLocks noChangeShapeType="1"/>
              <a:stCxn id="45" idx="6"/>
            </p:cNvCxnSpPr>
            <p:nvPr/>
          </p:nvCxnSpPr>
          <p:spPr bwMode="auto">
            <a:xfrm>
              <a:off x="2133" y="1392"/>
              <a:ext cx="567" cy="672"/>
            </a:xfrm>
            <a:prstGeom prst="curvedConnector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3" name="Text Box 26"/>
            <p:cNvSpPr txBox="1">
              <a:spLocks noChangeArrowheads="1"/>
            </p:cNvSpPr>
            <p:nvPr/>
          </p:nvSpPr>
          <p:spPr bwMode="auto">
            <a:xfrm>
              <a:off x="2402" y="1215"/>
              <a:ext cx="37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600" b="0"/>
                <a:t>脉搏</a:t>
              </a:r>
              <a:endParaRPr lang="zh-CN" altLang="en-US" sz="2400" b="0"/>
            </a:p>
          </p:txBody>
        </p:sp>
        <p:sp>
          <p:nvSpPr>
            <p:cNvPr id="64" name="Text Box 27"/>
            <p:cNvSpPr txBox="1">
              <a:spLocks noChangeArrowheads="1"/>
            </p:cNvSpPr>
            <p:nvPr/>
          </p:nvSpPr>
          <p:spPr bwMode="auto">
            <a:xfrm>
              <a:off x="1442" y="1839"/>
              <a:ext cx="372"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600" b="0"/>
                <a:t>血压</a:t>
              </a:r>
            </a:p>
          </p:txBody>
        </p:sp>
        <p:sp>
          <p:nvSpPr>
            <p:cNvPr id="65" name="Text Box 28"/>
            <p:cNvSpPr txBox="1">
              <a:spLocks noChangeArrowheads="1"/>
            </p:cNvSpPr>
            <p:nvPr/>
          </p:nvSpPr>
          <p:spPr bwMode="auto">
            <a:xfrm>
              <a:off x="3564" y="3144"/>
              <a:ext cx="3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0"/>
                <a:t>日期</a:t>
              </a:r>
            </a:p>
          </p:txBody>
        </p:sp>
        <p:sp>
          <p:nvSpPr>
            <p:cNvPr id="66" name="Rectangle 29"/>
            <p:cNvSpPr>
              <a:spLocks noChangeArrowheads="1"/>
            </p:cNvSpPr>
            <p:nvPr/>
          </p:nvSpPr>
          <p:spPr bwMode="auto">
            <a:xfrm>
              <a:off x="3036" y="3432"/>
              <a:ext cx="432"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时钟</a:t>
              </a:r>
            </a:p>
          </p:txBody>
        </p:sp>
        <p:sp>
          <p:nvSpPr>
            <p:cNvPr id="67" name="Line 30"/>
            <p:cNvSpPr>
              <a:spLocks noChangeShapeType="1"/>
            </p:cNvSpPr>
            <p:nvPr/>
          </p:nvSpPr>
          <p:spPr bwMode="auto">
            <a:xfrm>
              <a:off x="4572" y="3480"/>
              <a:ext cx="240"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Text Box 31"/>
            <p:cNvSpPr txBox="1">
              <a:spLocks noChangeArrowheads="1"/>
            </p:cNvSpPr>
            <p:nvPr/>
          </p:nvSpPr>
          <p:spPr bwMode="auto">
            <a:xfrm>
              <a:off x="4668" y="3432"/>
              <a:ext cx="62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1600" b="0">
                  <a:latin typeface="宋体" panose="02010600030101010101" pitchFamily="2" charset="-122"/>
                </a:rPr>
                <a:t>格式化</a:t>
              </a:r>
            </a:p>
            <a:p>
              <a:pPr eaLnBrk="1" hangingPunct="1">
                <a:lnSpc>
                  <a:spcPct val="70000"/>
                </a:lnSpc>
              </a:pPr>
              <a:r>
                <a:rPr lang="zh-CN" altLang="en-US" sz="1600" b="0">
                  <a:latin typeface="宋体" panose="02010600030101010101" pitchFamily="2" charset="-122"/>
                </a:rPr>
                <a:t>病员数据</a:t>
              </a:r>
            </a:p>
          </p:txBody>
        </p:sp>
        <p:sp>
          <p:nvSpPr>
            <p:cNvPr id="69" name="Text Box 32"/>
            <p:cNvSpPr txBox="1">
              <a:spLocks noChangeArrowheads="1"/>
            </p:cNvSpPr>
            <p:nvPr/>
          </p:nvSpPr>
          <p:spPr bwMode="auto">
            <a:xfrm>
              <a:off x="1644" y="1032"/>
              <a:ext cx="2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a:t>3.1</a:t>
              </a:r>
              <a:endParaRPr lang="en-US" altLang="zh-CN" sz="2400"/>
            </a:p>
          </p:txBody>
        </p:sp>
        <p:sp>
          <p:nvSpPr>
            <p:cNvPr id="70" name="Text Box 33"/>
            <p:cNvSpPr txBox="1">
              <a:spLocks noChangeArrowheads="1"/>
            </p:cNvSpPr>
            <p:nvPr/>
          </p:nvSpPr>
          <p:spPr bwMode="auto">
            <a:xfrm>
              <a:off x="2660" y="1976"/>
              <a:ext cx="42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a:latin typeface="宋体" panose="02010600030101010101" pitchFamily="2" charset="-122"/>
                </a:rPr>
                <a:t>3.2</a:t>
              </a:r>
            </a:p>
          </p:txBody>
        </p:sp>
        <p:sp>
          <p:nvSpPr>
            <p:cNvPr id="71" name="Text Box 34"/>
            <p:cNvSpPr txBox="1">
              <a:spLocks noChangeArrowheads="1"/>
            </p:cNvSpPr>
            <p:nvPr/>
          </p:nvSpPr>
          <p:spPr bwMode="auto">
            <a:xfrm>
              <a:off x="1548" y="2760"/>
              <a:ext cx="31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600">
                  <a:latin typeface="宋体" panose="02010600030101010101" pitchFamily="2" charset="-122"/>
                </a:rPr>
                <a:t>3.3</a:t>
              </a:r>
            </a:p>
          </p:txBody>
        </p:sp>
        <p:sp>
          <p:nvSpPr>
            <p:cNvPr id="72" name="Text Box 35"/>
            <p:cNvSpPr txBox="1">
              <a:spLocks noChangeArrowheads="1"/>
            </p:cNvSpPr>
            <p:nvPr/>
          </p:nvSpPr>
          <p:spPr bwMode="auto">
            <a:xfrm>
              <a:off x="4284" y="2760"/>
              <a:ext cx="31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600">
                  <a:latin typeface="宋体" panose="02010600030101010101" pitchFamily="2" charset="-122"/>
                </a:rPr>
                <a:t>3.4</a:t>
              </a:r>
            </a:p>
          </p:txBody>
        </p:sp>
      </p:grpSp>
    </p:spTree>
    <p:extLst>
      <p:ext uri="{BB962C8B-B14F-4D97-AF65-F5344CB8AC3E}">
        <p14:creationId xmlns:p14="http://schemas.microsoft.com/office/powerpoint/2010/main" val="3818871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1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24000" y="1695450"/>
            <a:ext cx="5972176" cy="4324350"/>
            <a:chOff x="0" y="1020"/>
            <a:chExt cx="3762" cy="2724"/>
          </a:xfrm>
        </p:grpSpPr>
        <p:sp>
          <p:nvSpPr>
            <p:cNvPr id="15412" name="Oval 3"/>
            <p:cNvSpPr>
              <a:spLocks noChangeArrowheads="1"/>
            </p:cNvSpPr>
            <p:nvPr/>
          </p:nvSpPr>
          <p:spPr bwMode="auto">
            <a:xfrm flipV="1">
              <a:off x="1461" y="2226"/>
              <a:ext cx="560" cy="5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1400">
                  <a:latin typeface="幼圆" panose="02010509060101010101" pitchFamily="49" charset="-122"/>
                  <a:ea typeface="幼圆" panose="02010509060101010101" pitchFamily="49" charset="-122"/>
                </a:rPr>
                <a:t>计算超过</a:t>
              </a:r>
            </a:p>
            <a:p>
              <a:pPr eaLnBrk="1" hangingPunct="1">
                <a:lnSpc>
                  <a:spcPct val="70000"/>
                </a:lnSpc>
              </a:pPr>
              <a:r>
                <a:rPr lang="zh-CN" altLang="en-US" sz="1400">
                  <a:latin typeface="幼圆" panose="02010509060101010101" pitchFamily="49" charset="-122"/>
                  <a:ea typeface="幼圆" panose="02010509060101010101" pitchFamily="49" charset="-122"/>
                </a:rPr>
                <a:t>极限值否</a:t>
              </a:r>
            </a:p>
          </p:txBody>
        </p:sp>
        <p:sp>
          <p:nvSpPr>
            <p:cNvPr id="15413" name="Text Box 4"/>
            <p:cNvSpPr txBox="1">
              <a:spLocks noChangeArrowheads="1"/>
            </p:cNvSpPr>
            <p:nvPr/>
          </p:nvSpPr>
          <p:spPr bwMode="auto">
            <a:xfrm>
              <a:off x="0" y="1661"/>
              <a:ext cx="7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400" b="0">
                  <a:latin typeface="幼圆" panose="02010509060101010101" pitchFamily="49" charset="-122"/>
                  <a:ea typeface="幼圆" panose="02010509060101010101" pitchFamily="49" charset="-122"/>
                </a:rPr>
                <a:t>病员</a:t>
              </a:r>
              <a:r>
                <a:rPr lang="zh-CN" altLang="en-US" sz="1400" b="0">
                  <a:latin typeface="宋体" panose="02010600030101010101" pitchFamily="2" charset="-122"/>
                </a:rPr>
                <a:t>数据</a:t>
              </a:r>
            </a:p>
          </p:txBody>
        </p:sp>
        <p:sp>
          <p:nvSpPr>
            <p:cNvPr id="15414" name="Text Box 5"/>
            <p:cNvSpPr txBox="1">
              <a:spLocks noChangeArrowheads="1"/>
            </p:cNvSpPr>
            <p:nvPr/>
          </p:nvSpPr>
          <p:spPr bwMode="auto">
            <a:xfrm>
              <a:off x="1063" y="2748"/>
              <a:ext cx="6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b="0">
                  <a:latin typeface="宋体" panose="02010600030101010101" pitchFamily="2" charset="-122"/>
                </a:rPr>
                <a:t>超过</a:t>
              </a:r>
              <a:r>
                <a:rPr lang="zh-CN" altLang="en-US" sz="1400" b="0">
                  <a:latin typeface="幼圆" panose="02010509060101010101" pitchFamily="49" charset="-122"/>
                  <a:ea typeface="幼圆" panose="02010509060101010101" pitchFamily="49" charset="-122"/>
                </a:rPr>
                <a:t>极限值</a:t>
              </a:r>
            </a:p>
          </p:txBody>
        </p:sp>
        <p:sp>
          <p:nvSpPr>
            <p:cNvPr id="15415" name="Text Box 6"/>
            <p:cNvSpPr txBox="1">
              <a:spLocks noChangeArrowheads="1"/>
            </p:cNvSpPr>
            <p:nvPr/>
          </p:nvSpPr>
          <p:spPr bwMode="auto">
            <a:xfrm>
              <a:off x="141" y="3085"/>
              <a:ext cx="4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b="0"/>
                <a:t>报警</a:t>
              </a:r>
            </a:p>
          </p:txBody>
        </p:sp>
        <p:sp>
          <p:nvSpPr>
            <p:cNvPr id="15416" name="Oval 7"/>
            <p:cNvSpPr>
              <a:spLocks noChangeArrowheads="1"/>
            </p:cNvSpPr>
            <p:nvPr/>
          </p:nvSpPr>
          <p:spPr bwMode="auto">
            <a:xfrm>
              <a:off x="603" y="1400"/>
              <a:ext cx="559" cy="58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t>开解信号</a:t>
              </a:r>
              <a:endParaRPr lang="zh-CN" altLang="en-US" sz="1400" b="0"/>
            </a:p>
          </p:txBody>
        </p:sp>
        <p:sp>
          <p:nvSpPr>
            <p:cNvPr id="15417" name="Oval 8"/>
            <p:cNvSpPr>
              <a:spLocks noChangeArrowheads="1"/>
            </p:cNvSpPr>
            <p:nvPr/>
          </p:nvSpPr>
          <p:spPr bwMode="auto">
            <a:xfrm>
              <a:off x="359" y="2644"/>
              <a:ext cx="560" cy="5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r>
                <a:rPr lang="zh-CN" altLang="en-US" sz="1400"/>
                <a:t>产生</a:t>
              </a:r>
            </a:p>
            <a:p>
              <a:pPr eaLnBrk="1" hangingPunct="1">
                <a:lnSpc>
                  <a:spcPct val="100000"/>
                </a:lnSpc>
                <a:spcBef>
                  <a:spcPct val="0"/>
                </a:spcBef>
              </a:pPr>
              <a:r>
                <a:rPr lang="zh-CN" altLang="en-US" sz="1400"/>
                <a:t>报警信息</a:t>
              </a:r>
              <a:endParaRPr lang="zh-CN" altLang="en-US" sz="1400" b="0"/>
            </a:p>
          </p:txBody>
        </p:sp>
        <p:sp>
          <p:nvSpPr>
            <p:cNvPr id="15418" name="Text Box 9"/>
            <p:cNvSpPr txBox="1">
              <a:spLocks noChangeArrowheads="1"/>
            </p:cNvSpPr>
            <p:nvPr/>
          </p:nvSpPr>
          <p:spPr bwMode="auto">
            <a:xfrm>
              <a:off x="2044" y="1491"/>
              <a:ext cx="6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400">
                  <a:latin typeface="幼圆" panose="02010509060101010101" pitchFamily="49" charset="-122"/>
                  <a:ea typeface="幼圆" panose="02010509060101010101" pitchFamily="49" charset="-122"/>
                </a:rPr>
                <a:t>病员极限</a:t>
              </a:r>
            </a:p>
          </p:txBody>
        </p:sp>
        <p:sp>
          <p:nvSpPr>
            <p:cNvPr id="15419" name="Line 10"/>
            <p:cNvSpPr>
              <a:spLocks noChangeShapeType="1"/>
            </p:cNvSpPr>
            <p:nvPr/>
          </p:nvSpPr>
          <p:spPr bwMode="auto">
            <a:xfrm>
              <a:off x="1954" y="1738"/>
              <a:ext cx="720" cy="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0" name="Line 11"/>
            <p:cNvSpPr>
              <a:spLocks noChangeShapeType="1"/>
            </p:cNvSpPr>
            <p:nvPr/>
          </p:nvSpPr>
          <p:spPr bwMode="auto">
            <a:xfrm flipH="1">
              <a:off x="1932" y="1750"/>
              <a:ext cx="396" cy="54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1" name="Oval 12"/>
            <p:cNvSpPr>
              <a:spLocks noChangeArrowheads="1"/>
            </p:cNvSpPr>
            <p:nvPr/>
          </p:nvSpPr>
          <p:spPr bwMode="auto">
            <a:xfrm>
              <a:off x="2692" y="2854"/>
              <a:ext cx="560" cy="5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endParaRPr lang="en-US" altLang="zh-CN" sz="1400">
                <a:latin typeface="幼圆" panose="02010509060101010101" pitchFamily="49" charset="-122"/>
                <a:ea typeface="幼圆" panose="02010509060101010101" pitchFamily="49" charset="-122"/>
              </a:endParaRPr>
            </a:p>
            <a:p>
              <a:pPr eaLnBrk="1" hangingPunct="1">
                <a:lnSpc>
                  <a:spcPct val="70000"/>
                </a:lnSpc>
              </a:pPr>
              <a:r>
                <a:rPr lang="zh-CN" altLang="en-US" sz="1400">
                  <a:latin typeface="幼圆" panose="02010509060101010101" pitchFamily="49" charset="-122"/>
                  <a:ea typeface="幼圆" panose="02010509060101010101" pitchFamily="49" charset="-122"/>
                </a:rPr>
                <a:t>格式化</a:t>
              </a:r>
            </a:p>
            <a:p>
              <a:pPr eaLnBrk="1" hangingPunct="1">
                <a:lnSpc>
                  <a:spcPct val="70000"/>
                </a:lnSpc>
              </a:pPr>
              <a:r>
                <a:rPr lang="zh-CN" altLang="en-US" sz="1400">
                  <a:latin typeface="幼圆" panose="02010509060101010101" pitchFamily="49" charset="-122"/>
                  <a:ea typeface="幼圆" panose="02010509060101010101" pitchFamily="49" charset="-122"/>
                </a:rPr>
                <a:t>病员数据</a:t>
              </a:r>
            </a:p>
          </p:txBody>
        </p:sp>
        <p:sp>
          <p:nvSpPr>
            <p:cNvPr id="15422" name="Line 13"/>
            <p:cNvSpPr>
              <a:spLocks noChangeShapeType="1"/>
            </p:cNvSpPr>
            <p:nvPr/>
          </p:nvSpPr>
          <p:spPr bwMode="auto">
            <a:xfrm flipV="1">
              <a:off x="2207" y="3248"/>
              <a:ext cx="485" cy="2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3" name="Line 14"/>
            <p:cNvSpPr>
              <a:spLocks noChangeShapeType="1"/>
            </p:cNvSpPr>
            <p:nvPr/>
          </p:nvSpPr>
          <p:spPr bwMode="auto">
            <a:xfrm>
              <a:off x="2021" y="2618"/>
              <a:ext cx="671" cy="4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4" name="Line 15"/>
            <p:cNvSpPr>
              <a:spLocks noChangeShapeType="1"/>
            </p:cNvSpPr>
            <p:nvPr/>
          </p:nvSpPr>
          <p:spPr bwMode="auto">
            <a:xfrm>
              <a:off x="1088" y="1910"/>
              <a:ext cx="410" cy="47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5" name="Text Box 16"/>
            <p:cNvSpPr txBox="1">
              <a:spLocks noChangeArrowheads="1"/>
            </p:cNvSpPr>
            <p:nvPr/>
          </p:nvSpPr>
          <p:spPr bwMode="auto">
            <a:xfrm>
              <a:off x="919" y="1984"/>
              <a:ext cx="4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b="0">
                  <a:latin typeface="宋体" panose="02010600030101010101" pitchFamily="2" charset="-122"/>
                </a:rPr>
                <a:t>体温</a:t>
              </a:r>
              <a:endParaRPr lang="zh-CN" altLang="en-US" sz="1400">
                <a:latin typeface="幼圆" panose="02010509060101010101" pitchFamily="49" charset="-122"/>
                <a:ea typeface="幼圆" panose="02010509060101010101" pitchFamily="49" charset="-122"/>
              </a:endParaRPr>
            </a:p>
          </p:txBody>
        </p:sp>
        <p:sp>
          <p:nvSpPr>
            <p:cNvPr id="15426" name="Text Box 17"/>
            <p:cNvSpPr txBox="1">
              <a:spLocks noChangeArrowheads="1"/>
            </p:cNvSpPr>
            <p:nvPr/>
          </p:nvSpPr>
          <p:spPr bwMode="auto">
            <a:xfrm rot="44200">
              <a:off x="1968" y="2494"/>
              <a:ext cx="105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
                </a:spcBef>
              </a:pPr>
              <a:r>
                <a:rPr lang="zh-CN" altLang="en-US" sz="1400" b="0">
                  <a:latin typeface="宋体" panose="02010600030101010101" pitchFamily="2" charset="-122"/>
                </a:rPr>
                <a:t>血压、体温、</a:t>
              </a:r>
            </a:p>
            <a:p>
              <a:pPr eaLnBrk="1" hangingPunct="1">
                <a:lnSpc>
                  <a:spcPct val="120000"/>
                </a:lnSpc>
                <a:spcBef>
                  <a:spcPct val="5000"/>
                </a:spcBef>
              </a:pPr>
              <a:r>
                <a:rPr lang="zh-CN" altLang="en-US" sz="1400" b="0">
                  <a:latin typeface="宋体" panose="02010600030101010101" pitchFamily="2" charset="-122"/>
                </a:rPr>
                <a:t>脉搏</a:t>
              </a:r>
            </a:p>
          </p:txBody>
        </p:sp>
        <p:sp>
          <p:nvSpPr>
            <p:cNvPr id="15427" name="Text Box 18"/>
            <p:cNvSpPr txBox="1">
              <a:spLocks noChangeArrowheads="1"/>
            </p:cNvSpPr>
            <p:nvPr/>
          </p:nvSpPr>
          <p:spPr bwMode="auto">
            <a:xfrm>
              <a:off x="2014" y="1892"/>
              <a:ext cx="85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sz="1400" b="0"/>
                <a:t>生理信号</a:t>
              </a:r>
            </a:p>
            <a:p>
              <a:pPr eaLnBrk="1" hangingPunct="1">
                <a:lnSpc>
                  <a:spcPct val="75000"/>
                </a:lnSpc>
              </a:pPr>
              <a:r>
                <a:rPr lang="zh-CN" altLang="en-US" sz="1400" b="0">
                  <a:latin typeface="幼圆" panose="02010509060101010101" pitchFamily="49" charset="-122"/>
                  <a:ea typeface="幼圆" panose="02010509060101010101" pitchFamily="49" charset="-122"/>
                </a:rPr>
                <a:t>极限值</a:t>
              </a:r>
            </a:p>
          </p:txBody>
        </p:sp>
        <p:sp>
          <p:nvSpPr>
            <p:cNvPr id="15428" name="Text Box 19"/>
            <p:cNvSpPr txBox="1">
              <a:spLocks noChangeArrowheads="1"/>
            </p:cNvSpPr>
            <p:nvPr/>
          </p:nvSpPr>
          <p:spPr bwMode="auto">
            <a:xfrm>
              <a:off x="2353" y="3364"/>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b="0"/>
                <a:t>时间</a:t>
              </a:r>
            </a:p>
          </p:txBody>
        </p:sp>
        <p:sp>
          <p:nvSpPr>
            <p:cNvPr id="15429" name="Line 20"/>
            <p:cNvSpPr>
              <a:spLocks noChangeShapeType="1"/>
            </p:cNvSpPr>
            <p:nvPr/>
          </p:nvSpPr>
          <p:spPr bwMode="auto">
            <a:xfrm>
              <a:off x="55" y="1641"/>
              <a:ext cx="54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0" name="Line 21"/>
            <p:cNvSpPr>
              <a:spLocks noChangeShapeType="1"/>
            </p:cNvSpPr>
            <p:nvPr/>
          </p:nvSpPr>
          <p:spPr bwMode="auto">
            <a:xfrm>
              <a:off x="609" y="3251"/>
              <a:ext cx="0" cy="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1" name="Line 22"/>
            <p:cNvSpPr>
              <a:spLocks noChangeShapeType="1"/>
            </p:cNvSpPr>
            <p:nvPr/>
          </p:nvSpPr>
          <p:spPr bwMode="auto">
            <a:xfrm flipH="1">
              <a:off x="904" y="2681"/>
              <a:ext cx="611" cy="23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5432" name="AutoShape 23"/>
            <p:cNvCxnSpPr>
              <a:cxnSpLocks noChangeShapeType="1"/>
              <a:stCxn id="15416" idx="4"/>
              <a:endCxn id="15412" idx="2"/>
            </p:cNvCxnSpPr>
            <p:nvPr/>
          </p:nvCxnSpPr>
          <p:spPr bwMode="auto">
            <a:xfrm rot="16200000" flipH="1">
              <a:off x="906" y="1973"/>
              <a:ext cx="524" cy="572"/>
            </a:xfrm>
            <a:prstGeom prst="curvedConnector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33" name="AutoShape 24"/>
            <p:cNvCxnSpPr>
              <a:cxnSpLocks noChangeShapeType="1"/>
              <a:stCxn id="15416" idx="6"/>
            </p:cNvCxnSpPr>
            <p:nvPr/>
          </p:nvCxnSpPr>
          <p:spPr bwMode="auto">
            <a:xfrm>
              <a:off x="1171" y="1694"/>
              <a:ext cx="441" cy="551"/>
            </a:xfrm>
            <a:prstGeom prst="curvedConnector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34" name="Text Box 25"/>
            <p:cNvSpPr txBox="1">
              <a:spLocks noChangeArrowheads="1"/>
            </p:cNvSpPr>
            <p:nvPr/>
          </p:nvSpPr>
          <p:spPr bwMode="auto">
            <a:xfrm>
              <a:off x="1379" y="1569"/>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b="0"/>
                <a:t>脉搏</a:t>
              </a:r>
            </a:p>
          </p:txBody>
        </p:sp>
        <p:sp>
          <p:nvSpPr>
            <p:cNvPr id="15435" name="Text Box 26"/>
            <p:cNvSpPr txBox="1">
              <a:spLocks noChangeArrowheads="1"/>
            </p:cNvSpPr>
            <p:nvPr/>
          </p:nvSpPr>
          <p:spPr bwMode="auto">
            <a:xfrm>
              <a:off x="633" y="2079"/>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b="0"/>
                <a:t>血压</a:t>
              </a:r>
            </a:p>
          </p:txBody>
        </p:sp>
        <p:sp>
          <p:nvSpPr>
            <p:cNvPr id="15436" name="Text Box 27"/>
            <p:cNvSpPr txBox="1">
              <a:spLocks noChangeArrowheads="1"/>
            </p:cNvSpPr>
            <p:nvPr/>
          </p:nvSpPr>
          <p:spPr bwMode="auto">
            <a:xfrm>
              <a:off x="2183" y="3068"/>
              <a:ext cx="5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400" b="0"/>
                <a:t>日期</a:t>
              </a:r>
            </a:p>
          </p:txBody>
        </p:sp>
        <p:sp>
          <p:nvSpPr>
            <p:cNvPr id="15437" name="Rectangle 28"/>
            <p:cNvSpPr>
              <a:spLocks noChangeArrowheads="1"/>
            </p:cNvSpPr>
            <p:nvPr/>
          </p:nvSpPr>
          <p:spPr bwMode="auto">
            <a:xfrm>
              <a:off x="1872" y="3342"/>
              <a:ext cx="335" cy="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t>时钟</a:t>
              </a:r>
            </a:p>
          </p:txBody>
        </p:sp>
        <p:sp>
          <p:nvSpPr>
            <p:cNvPr id="15438" name="Line 29"/>
            <p:cNvSpPr>
              <a:spLocks noChangeShapeType="1"/>
            </p:cNvSpPr>
            <p:nvPr/>
          </p:nvSpPr>
          <p:spPr bwMode="auto">
            <a:xfrm>
              <a:off x="3119" y="3431"/>
              <a:ext cx="164" cy="3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9" name="Text Box 30"/>
            <p:cNvSpPr txBox="1">
              <a:spLocks noChangeArrowheads="1"/>
            </p:cNvSpPr>
            <p:nvPr/>
          </p:nvSpPr>
          <p:spPr bwMode="auto">
            <a:xfrm>
              <a:off x="3193" y="3293"/>
              <a:ext cx="56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1400" b="0">
                  <a:latin typeface="宋体" panose="02010600030101010101" pitchFamily="2" charset="-122"/>
                </a:rPr>
                <a:t>格式化</a:t>
              </a:r>
            </a:p>
            <a:p>
              <a:pPr eaLnBrk="1" hangingPunct="1">
                <a:lnSpc>
                  <a:spcPct val="70000"/>
                </a:lnSpc>
              </a:pPr>
              <a:r>
                <a:rPr lang="zh-CN" altLang="en-US" sz="1400" b="0">
                  <a:latin typeface="宋体" panose="02010600030101010101" pitchFamily="2" charset="-122"/>
                </a:rPr>
                <a:t>病员数据</a:t>
              </a:r>
            </a:p>
          </p:txBody>
        </p:sp>
        <p:sp>
          <p:nvSpPr>
            <p:cNvPr id="15440" name="Text Box 31"/>
            <p:cNvSpPr txBox="1">
              <a:spLocks noChangeArrowheads="1"/>
            </p:cNvSpPr>
            <p:nvPr/>
          </p:nvSpPr>
          <p:spPr bwMode="auto">
            <a:xfrm>
              <a:off x="746" y="1417"/>
              <a:ext cx="2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t>3.1</a:t>
              </a:r>
            </a:p>
          </p:txBody>
        </p:sp>
        <p:sp>
          <p:nvSpPr>
            <p:cNvPr id="15441" name="Text Box 32"/>
            <p:cNvSpPr txBox="1">
              <a:spLocks noChangeArrowheads="1"/>
            </p:cNvSpPr>
            <p:nvPr/>
          </p:nvSpPr>
          <p:spPr bwMode="auto">
            <a:xfrm>
              <a:off x="1577" y="2178"/>
              <a:ext cx="4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latin typeface="宋体" panose="02010600030101010101" pitchFamily="2" charset="-122"/>
                </a:rPr>
                <a:t>3.2</a:t>
              </a:r>
            </a:p>
          </p:txBody>
        </p:sp>
        <p:sp>
          <p:nvSpPr>
            <p:cNvPr id="15442" name="Text Box 33"/>
            <p:cNvSpPr txBox="1">
              <a:spLocks noChangeArrowheads="1"/>
            </p:cNvSpPr>
            <p:nvPr/>
          </p:nvSpPr>
          <p:spPr bwMode="auto">
            <a:xfrm>
              <a:off x="495" y="2601"/>
              <a:ext cx="2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latin typeface="宋体" panose="02010600030101010101" pitchFamily="2" charset="-122"/>
                </a:rPr>
                <a:t>3.3</a:t>
              </a:r>
            </a:p>
          </p:txBody>
        </p:sp>
        <p:sp>
          <p:nvSpPr>
            <p:cNvPr id="15443" name="Text Box 34"/>
            <p:cNvSpPr txBox="1">
              <a:spLocks noChangeArrowheads="1"/>
            </p:cNvSpPr>
            <p:nvPr/>
          </p:nvSpPr>
          <p:spPr bwMode="auto">
            <a:xfrm>
              <a:off x="2842" y="2833"/>
              <a:ext cx="2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latin typeface="宋体" panose="02010600030101010101" pitchFamily="2" charset="-122"/>
                </a:rPr>
                <a:t>3.4</a:t>
              </a:r>
            </a:p>
          </p:txBody>
        </p:sp>
        <p:sp>
          <p:nvSpPr>
            <p:cNvPr id="15444" name="Text Box 35"/>
            <p:cNvSpPr txBox="1">
              <a:spLocks noChangeArrowheads="1"/>
            </p:cNvSpPr>
            <p:nvPr/>
          </p:nvSpPr>
          <p:spPr bwMode="auto">
            <a:xfrm>
              <a:off x="382" y="1020"/>
              <a:ext cx="2398" cy="213"/>
            </a:xfrm>
            <a:prstGeom prst="rect">
              <a:avLst/>
            </a:prstGeom>
            <a:gradFill rotWithShape="0">
              <a:gsLst>
                <a:gs pos="0">
                  <a:srgbClr val="767600"/>
                </a:gs>
                <a:gs pos="50000">
                  <a:srgbClr val="FFFF00"/>
                </a:gs>
                <a:gs pos="100000">
                  <a:srgbClr val="76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dirty="0"/>
                <a:t>第二层：加工“</a:t>
              </a:r>
              <a:r>
                <a:rPr lang="zh-CN" altLang="en-US" sz="1600" dirty="0">
                  <a:latin typeface="幼圆" panose="02010509060101010101" pitchFamily="49" charset="-122"/>
                </a:rPr>
                <a:t>中央监视”分解</a:t>
              </a:r>
            </a:p>
          </p:txBody>
        </p:sp>
      </p:grpSp>
      <p:sp>
        <p:nvSpPr>
          <p:cNvPr id="142372" name="Text Box 36"/>
          <p:cNvSpPr txBox="1">
            <a:spLocks noChangeArrowheads="1"/>
          </p:cNvSpPr>
          <p:nvPr/>
        </p:nvSpPr>
        <p:spPr bwMode="auto">
          <a:xfrm>
            <a:off x="2133600" y="438150"/>
            <a:ext cx="3581400" cy="400110"/>
          </a:xfrm>
          <a:prstGeom prst="rect">
            <a:avLst/>
          </a:prstGeom>
          <a:noFill/>
          <a:ln w="9525">
            <a:noFill/>
            <a:miter lim="800000"/>
            <a:headEnd/>
            <a:tailEnd/>
          </a:ln>
          <a:effectLst/>
        </p:spPr>
        <p:txBody>
          <a:bodyPr>
            <a:spAutoFit/>
          </a:bodyPr>
          <a:lstStyle/>
          <a:p>
            <a:pPr>
              <a:spcBef>
                <a:spcPct val="50000"/>
              </a:spcBef>
              <a:defRPr/>
            </a:pPr>
            <a:r>
              <a:rPr lang="zh-CN" altLang="en-US" sz="2000">
                <a:solidFill>
                  <a:schemeClr val="tx2"/>
                </a:solidFill>
                <a:effectLst>
                  <a:outerShdw blurRad="38100" dist="38100" dir="2700000" algn="tl">
                    <a:srgbClr val="000000"/>
                  </a:outerShdw>
                </a:effectLst>
                <a:latin typeface="宋体" pitchFamily="2" charset="-122"/>
              </a:rPr>
              <a:t>医院病房监护系统分层</a:t>
            </a:r>
            <a:r>
              <a:rPr lang="en-US" altLang="zh-CN" sz="2000">
                <a:solidFill>
                  <a:schemeClr val="tx2"/>
                </a:solidFill>
                <a:effectLst>
                  <a:outerShdw blurRad="38100" dist="38100" dir="2700000" algn="tl">
                    <a:srgbClr val="000000"/>
                  </a:outerShdw>
                </a:effectLst>
                <a:latin typeface="宋体" pitchFamily="2" charset="-122"/>
              </a:rPr>
              <a:t>DFD</a:t>
            </a:r>
            <a:r>
              <a:rPr lang="zh-CN" altLang="en-US" sz="2000">
                <a:solidFill>
                  <a:schemeClr val="tx2"/>
                </a:solidFill>
                <a:effectLst>
                  <a:outerShdw blurRad="38100" dist="38100" dir="2700000" algn="tl">
                    <a:srgbClr val="000000"/>
                  </a:outerShdw>
                </a:effectLst>
                <a:latin typeface="宋体" pitchFamily="2" charset="-122"/>
              </a:rPr>
              <a:t>图</a:t>
            </a:r>
          </a:p>
        </p:txBody>
      </p:sp>
      <p:grpSp>
        <p:nvGrpSpPr>
          <p:cNvPr id="3" name="Group 38"/>
          <p:cNvGrpSpPr>
            <a:grpSpLocks/>
          </p:cNvGrpSpPr>
          <p:nvPr/>
        </p:nvGrpSpPr>
        <p:grpSpPr bwMode="auto">
          <a:xfrm>
            <a:off x="6149976" y="622300"/>
            <a:ext cx="4518025" cy="4170404"/>
            <a:chOff x="2832" y="612"/>
            <a:chExt cx="2928" cy="2698"/>
          </a:xfrm>
        </p:grpSpPr>
        <p:sp>
          <p:nvSpPr>
            <p:cNvPr id="15379" name="Text Box 39"/>
            <p:cNvSpPr txBox="1">
              <a:spLocks noChangeArrowheads="1"/>
            </p:cNvSpPr>
            <p:nvPr/>
          </p:nvSpPr>
          <p:spPr bwMode="auto">
            <a:xfrm>
              <a:off x="2832" y="612"/>
              <a:ext cx="818" cy="219"/>
            </a:xfrm>
            <a:prstGeom prst="rect">
              <a:avLst/>
            </a:prstGeom>
            <a:gradFill rotWithShape="0">
              <a:gsLst>
                <a:gs pos="0">
                  <a:srgbClr val="76762F"/>
                </a:gs>
                <a:gs pos="50000">
                  <a:srgbClr val="FFFF66"/>
                </a:gs>
                <a:gs pos="100000">
                  <a:srgbClr val="76762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dirty="0"/>
                <a:t>第一层</a:t>
              </a:r>
              <a:endParaRPr lang="zh-CN" altLang="en-US" sz="1600" b="0" dirty="0"/>
            </a:p>
          </p:txBody>
        </p:sp>
        <p:sp>
          <p:nvSpPr>
            <p:cNvPr id="15380" name="Text Box 40"/>
            <p:cNvSpPr txBox="1">
              <a:spLocks noChangeArrowheads="1"/>
            </p:cNvSpPr>
            <p:nvPr/>
          </p:nvSpPr>
          <p:spPr bwMode="auto">
            <a:xfrm>
              <a:off x="4790" y="1944"/>
              <a:ext cx="81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zh-CN" altLang="en-US" sz="1400">
                  <a:latin typeface="幼圆" panose="02010509060101010101" pitchFamily="49" charset="-122"/>
                  <a:ea typeface="幼圆" panose="02010509060101010101" pitchFamily="49" charset="-122"/>
                </a:rPr>
                <a:t>格式化</a:t>
              </a:r>
            </a:p>
            <a:p>
              <a:pPr eaLnBrk="1" hangingPunct="1">
                <a:lnSpc>
                  <a:spcPct val="70000"/>
                </a:lnSpc>
              </a:pPr>
              <a:r>
                <a:rPr lang="zh-CN" altLang="en-US" sz="1400">
                  <a:latin typeface="幼圆" panose="02010509060101010101" pitchFamily="49" charset="-122"/>
                  <a:ea typeface="幼圆" panose="02010509060101010101" pitchFamily="49" charset="-122"/>
                </a:rPr>
                <a:t>病员数据</a:t>
              </a:r>
            </a:p>
          </p:txBody>
        </p:sp>
        <p:sp>
          <p:nvSpPr>
            <p:cNvPr id="15381" name="Text Box 41"/>
            <p:cNvSpPr txBox="1">
              <a:spLocks noChangeArrowheads="1"/>
            </p:cNvSpPr>
            <p:nvPr/>
          </p:nvSpPr>
          <p:spPr bwMode="auto">
            <a:xfrm>
              <a:off x="5040" y="1283"/>
              <a:ext cx="72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sz="1400"/>
                <a:t>生理信号</a:t>
              </a:r>
            </a:p>
            <a:p>
              <a:pPr eaLnBrk="1" hangingPunct="1">
                <a:lnSpc>
                  <a:spcPct val="75000"/>
                </a:lnSpc>
              </a:pPr>
              <a:r>
                <a:rPr lang="zh-CN" altLang="en-US" sz="1400">
                  <a:latin typeface="幼圆" panose="02010509060101010101" pitchFamily="49" charset="-122"/>
                  <a:ea typeface="幼圆" panose="02010509060101010101" pitchFamily="49" charset="-122"/>
                </a:rPr>
                <a:t>极限值</a:t>
              </a:r>
            </a:p>
          </p:txBody>
        </p:sp>
        <p:sp>
          <p:nvSpPr>
            <p:cNvPr id="15382" name="Rectangle 42"/>
            <p:cNvSpPr>
              <a:spLocks noChangeArrowheads="1"/>
            </p:cNvSpPr>
            <p:nvPr/>
          </p:nvSpPr>
          <p:spPr bwMode="auto">
            <a:xfrm>
              <a:off x="2962" y="1297"/>
              <a:ext cx="314" cy="2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latin typeface="幼圆" panose="02010509060101010101" pitchFamily="49" charset="-122"/>
                  <a:ea typeface="幼圆" panose="02010509060101010101" pitchFamily="49" charset="-122"/>
                </a:rPr>
                <a:t>病员</a:t>
              </a:r>
            </a:p>
          </p:txBody>
        </p:sp>
        <p:sp>
          <p:nvSpPr>
            <p:cNvPr id="15383" name="Rectangle 43"/>
            <p:cNvSpPr>
              <a:spLocks noChangeArrowheads="1"/>
            </p:cNvSpPr>
            <p:nvPr/>
          </p:nvSpPr>
          <p:spPr bwMode="auto">
            <a:xfrm>
              <a:off x="2975" y="1798"/>
              <a:ext cx="314" cy="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t>护士</a:t>
              </a:r>
              <a:endParaRPr lang="zh-CN" altLang="en-US" sz="1400" b="0"/>
            </a:p>
          </p:txBody>
        </p:sp>
        <p:sp>
          <p:nvSpPr>
            <p:cNvPr id="15384" name="Rectangle 44"/>
            <p:cNvSpPr>
              <a:spLocks noChangeArrowheads="1"/>
            </p:cNvSpPr>
            <p:nvPr/>
          </p:nvSpPr>
          <p:spPr bwMode="auto">
            <a:xfrm>
              <a:off x="2962" y="2611"/>
              <a:ext cx="313" cy="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t>护士</a:t>
              </a:r>
              <a:endParaRPr lang="zh-CN" altLang="en-US" sz="1400" b="0"/>
            </a:p>
          </p:txBody>
        </p:sp>
        <p:sp>
          <p:nvSpPr>
            <p:cNvPr id="15385" name="Oval 45"/>
            <p:cNvSpPr>
              <a:spLocks noChangeArrowheads="1"/>
            </p:cNvSpPr>
            <p:nvPr/>
          </p:nvSpPr>
          <p:spPr bwMode="auto">
            <a:xfrm flipV="1">
              <a:off x="4302" y="1648"/>
              <a:ext cx="510" cy="56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solidFill>
                    <a:schemeClr val="tx2"/>
                  </a:solidFill>
                  <a:latin typeface="幼圆" panose="02010509060101010101" pitchFamily="49" charset="-122"/>
                  <a:ea typeface="幼圆" panose="02010509060101010101" pitchFamily="49" charset="-122"/>
                </a:rPr>
                <a:t>中央监视</a:t>
              </a:r>
            </a:p>
          </p:txBody>
        </p:sp>
        <p:sp>
          <p:nvSpPr>
            <p:cNvPr id="15386" name="Line 46"/>
            <p:cNvSpPr>
              <a:spLocks noChangeShapeType="1"/>
            </p:cNvSpPr>
            <p:nvPr/>
          </p:nvSpPr>
          <p:spPr bwMode="auto">
            <a:xfrm flipV="1">
              <a:off x="3284" y="1197"/>
              <a:ext cx="799" cy="1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Text Box 47"/>
            <p:cNvSpPr txBox="1">
              <a:spLocks noChangeArrowheads="1"/>
            </p:cNvSpPr>
            <p:nvPr/>
          </p:nvSpPr>
          <p:spPr bwMode="auto">
            <a:xfrm>
              <a:off x="4439" y="3111"/>
              <a:ext cx="73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400">
                  <a:latin typeface="幼圆" panose="02010509060101010101" pitchFamily="49" charset="-122"/>
                  <a:ea typeface="幼圆" panose="02010509060101010101" pitchFamily="49" charset="-122"/>
                </a:rPr>
                <a:t>病员</a:t>
              </a:r>
              <a:r>
                <a:rPr lang="zh-CN" altLang="en-US" sz="1400"/>
                <a:t>日志</a:t>
              </a:r>
            </a:p>
          </p:txBody>
        </p:sp>
        <p:sp>
          <p:nvSpPr>
            <p:cNvPr id="15388" name="Line 48"/>
            <p:cNvSpPr>
              <a:spLocks noChangeShapeType="1"/>
            </p:cNvSpPr>
            <p:nvPr/>
          </p:nvSpPr>
          <p:spPr bwMode="auto">
            <a:xfrm>
              <a:off x="4464" y="3150"/>
              <a:ext cx="5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Text Box 49"/>
            <p:cNvSpPr txBox="1">
              <a:spLocks noChangeArrowheads="1"/>
            </p:cNvSpPr>
            <p:nvPr/>
          </p:nvSpPr>
          <p:spPr bwMode="auto">
            <a:xfrm rot="21107615">
              <a:off x="3342" y="992"/>
              <a:ext cx="63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400">
                  <a:latin typeface="宋体" panose="02010600030101010101" pitchFamily="2" charset="-122"/>
                </a:rPr>
                <a:t>病症信号</a:t>
              </a:r>
              <a:endParaRPr lang="zh-CN" altLang="en-US" sz="1400">
                <a:latin typeface="幼圆" panose="02010509060101010101" pitchFamily="49" charset="-122"/>
                <a:ea typeface="幼圆" panose="02010509060101010101" pitchFamily="49" charset="-122"/>
              </a:endParaRPr>
            </a:p>
          </p:txBody>
        </p:sp>
        <p:sp>
          <p:nvSpPr>
            <p:cNvPr id="15390" name="Text Box 50"/>
            <p:cNvSpPr txBox="1">
              <a:spLocks noChangeArrowheads="1"/>
            </p:cNvSpPr>
            <p:nvPr/>
          </p:nvSpPr>
          <p:spPr bwMode="auto">
            <a:xfrm rot="54946">
              <a:off x="3299" y="2693"/>
              <a:ext cx="73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a:t>要求报告</a:t>
              </a:r>
            </a:p>
          </p:txBody>
        </p:sp>
        <p:sp>
          <p:nvSpPr>
            <p:cNvPr id="15391" name="Text Box 51"/>
            <p:cNvSpPr txBox="1">
              <a:spLocks noChangeArrowheads="1"/>
            </p:cNvSpPr>
            <p:nvPr/>
          </p:nvSpPr>
          <p:spPr bwMode="auto">
            <a:xfrm>
              <a:off x="3553" y="1986"/>
              <a:ext cx="58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a:latin typeface="宋体" panose="02010600030101010101" pitchFamily="2" charset="-122"/>
                </a:rPr>
                <a:t>病症</a:t>
              </a:r>
              <a:r>
                <a:rPr lang="zh-CN" altLang="en-US" sz="1400"/>
                <a:t>报告</a:t>
              </a:r>
            </a:p>
          </p:txBody>
        </p:sp>
        <p:sp>
          <p:nvSpPr>
            <p:cNvPr id="15392" name="Text Box 52"/>
            <p:cNvSpPr txBox="1">
              <a:spLocks noChangeArrowheads="1"/>
            </p:cNvSpPr>
            <p:nvPr/>
          </p:nvSpPr>
          <p:spPr bwMode="auto">
            <a:xfrm rot="48112">
              <a:off x="3621" y="1649"/>
              <a:ext cx="54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a:t>报警</a:t>
              </a:r>
            </a:p>
          </p:txBody>
        </p:sp>
        <p:sp>
          <p:nvSpPr>
            <p:cNvPr id="15393" name="Oval 53"/>
            <p:cNvSpPr>
              <a:spLocks noChangeArrowheads="1"/>
            </p:cNvSpPr>
            <p:nvPr/>
          </p:nvSpPr>
          <p:spPr bwMode="auto">
            <a:xfrm>
              <a:off x="4053" y="783"/>
              <a:ext cx="509" cy="56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t>局部监视</a:t>
              </a:r>
              <a:endParaRPr lang="zh-CN" altLang="en-US" sz="1400" b="0"/>
            </a:p>
          </p:txBody>
        </p:sp>
        <p:sp>
          <p:nvSpPr>
            <p:cNvPr id="15394" name="Oval 54"/>
            <p:cNvSpPr>
              <a:spLocks noChangeArrowheads="1"/>
            </p:cNvSpPr>
            <p:nvPr/>
          </p:nvSpPr>
          <p:spPr bwMode="auto">
            <a:xfrm>
              <a:off x="3887" y="2404"/>
              <a:ext cx="536" cy="59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t>生成报告</a:t>
              </a:r>
              <a:endParaRPr lang="zh-CN" altLang="en-US" sz="1400" b="0"/>
            </a:p>
          </p:txBody>
        </p:sp>
        <p:sp>
          <p:nvSpPr>
            <p:cNvPr id="15395" name="Line 55"/>
            <p:cNvSpPr>
              <a:spLocks noChangeShapeType="1"/>
            </p:cNvSpPr>
            <p:nvPr/>
          </p:nvSpPr>
          <p:spPr bwMode="auto">
            <a:xfrm flipH="1">
              <a:off x="3284" y="1922"/>
              <a:ext cx="102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6" name="Line 56"/>
            <p:cNvSpPr>
              <a:spLocks noChangeShapeType="1"/>
            </p:cNvSpPr>
            <p:nvPr/>
          </p:nvSpPr>
          <p:spPr bwMode="auto">
            <a:xfrm flipH="1" flipV="1">
              <a:off x="3284" y="1986"/>
              <a:ext cx="646" cy="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7" name="Text Box 57"/>
            <p:cNvSpPr txBox="1">
              <a:spLocks noChangeArrowheads="1"/>
            </p:cNvSpPr>
            <p:nvPr/>
          </p:nvSpPr>
          <p:spPr bwMode="auto">
            <a:xfrm>
              <a:off x="5015" y="849"/>
              <a:ext cx="63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400">
                  <a:latin typeface="幼圆" panose="02010509060101010101" pitchFamily="49" charset="-122"/>
                  <a:ea typeface="幼圆" panose="02010509060101010101" pitchFamily="49" charset="-122"/>
                </a:rPr>
                <a:t>病员极限</a:t>
              </a:r>
            </a:p>
          </p:txBody>
        </p:sp>
        <p:sp>
          <p:nvSpPr>
            <p:cNvPr id="15398" name="Line 58"/>
            <p:cNvSpPr>
              <a:spLocks noChangeShapeType="1"/>
            </p:cNvSpPr>
            <p:nvPr/>
          </p:nvSpPr>
          <p:spPr bwMode="auto">
            <a:xfrm flipV="1">
              <a:off x="5041" y="1107"/>
              <a:ext cx="5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9" name="Line 59"/>
            <p:cNvSpPr>
              <a:spLocks noChangeShapeType="1"/>
            </p:cNvSpPr>
            <p:nvPr/>
          </p:nvSpPr>
          <p:spPr bwMode="auto">
            <a:xfrm flipH="1">
              <a:off x="4705" y="1107"/>
              <a:ext cx="614" cy="6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0" name="Oval 60"/>
            <p:cNvSpPr>
              <a:spLocks noChangeArrowheads="1"/>
            </p:cNvSpPr>
            <p:nvPr/>
          </p:nvSpPr>
          <p:spPr bwMode="auto">
            <a:xfrm>
              <a:off x="5114" y="2425"/>
              <a:ext cx="485" cy="56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ea typeface="幼圆" panose="02010509060101010101" pitchFamily="49" charset="-122"/>
                </a:rPr>
                <a:t>更新日志</a:t>
              </a:r>
              <a:endParaRPr lang="zh-CN" altLang="en-US" sz="1400"/>
            </a:p>
          </p:txBody>
        </p:sp>
        <p:sp>
          <p:nvSpPr>
            <p:cNvPr id="15401" name="Line 61"/>
            <p:cNvSpPr>
              <a:spLocks noChangeShapeType="1"/>
            </p:cNvSpPr>
            <p:nvPr/>
          </p:nvSpPr>
          <p:spPr bwMode="auto">
            <a:xfrm flipH="1" flipV="1">
              <a:off x="4365" y="2865"/>
              <a:ext cx="322" cy="2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2" name="Line 62"/>
            <p:cNvSpPr>
              <a:spLocks noChangeShapeType="1"/>
            </p:cNvSpPr>
            <p:nvPr/>
          </p:nvSpPr>
          <p:spPr bwMode="auto">
            <a:xfrm flipV="1">
              <a:off x="4858" y="2860"/>
              <a:ext cx="294" cy="2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63"/>
            <p:cNvSpPr>
              <a:spLocks noChangeShapeType="1"/>
            </p:cNvSpPr>
            <p:nvPr/>
          </p:nvSpPr>
          <p:spPr bwMode="auto">
            <a:xfrm>
              <a:off x="4747" y="2108"/>
              <a:ext cx="475" cy="35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4" name="Line 64"/>
            <p:cNvSpPr>
              <a:spLocks noChangeShapeType="1"/>
            </p:cNvSpPr>
            <p:nvPr/>
          </p:nvSpPr>
          <p:spPr bwMode="auto">
            <a:xfrm>
              <a:off x="4396" y="1322"/>
              <a:ext cx="95" cy="3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5" name="Text Box 65"/>
            <p:cNvSpPr txBox="1">
              <a:spLocks noChangeArrowheads="1"/>
            </p:cNvSpPr>
            <p:nvPr/>
          </p:nvSpPr>
          <p:spPr bwMode="auto">
            <a:xfrm>
              <a:off x="4026" y="1326"/>
              <a:ext cx="38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lnSpc>
                  <a:spcPct val="100000"/>
                </a:lnSpc>
              </a:pPr>
              <a:r>
                <a:rPr lang="zh-CN" altLang="en-US" sz="1400">
                  <a:latin typeface="幼圆" panose="02010509060101010101" pitchFamily="49" charset="-122"/>
                  <a:ea typeface="幼圆" panose="02010509060101010101" pitchFamily="49" charset="-122"/>
                </a:rPr>
                <a:t>病员数据</a:t>
              </a:r>
            </a:p>
          </p:txBody>
        </p:sp>
        <p:sp>
          <p:nvSpPr>
            <p:cNvPr id="15406" name="Text Box 66"/>
            <p:cNvSpPr txBox="1">
              <a:spLocks noChangeArrowheads="1"/>
            </p:cNvSpPr>
            <p:nvPr/>
          </p:nvSpPr>
          <p:spPr bwMode="auto">
            <a:xfrm>
              <a:off x="4215" y="758"/>
              <a:ext cx="25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1400"/>
                <a:t>1</a:t>
              </a:r>
            </a:p>
          </p:txBody>
        </p:sp>
        <p:sp>
          <p:nvSpPr>
            <p:cNvPr id="15407" name="Text Box 67"/>
            <p:cNvSpPr txBox="1">
              <a:spLocks noChangeArrowheads="1"/>
            </p:cNvSpPr>
            <p:nvPr/>
          </p:nvSpPr>
          <p:spPr bwMode="auto">
            <a:xfrm>
              <a:off x="4483" y="1653"/>
              <a:ext cx="17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t>3</a:t>
              </a:r>
            </a:p>
          </p:txBody>
        </p:sp>
        <p:sp>
          <p:nvSpPr>
            <p:cNvPr id="15408" name="Text Box 68"/>
            <p:cNvSpPr txBox="1">
              <a:spLocks noChangeArrowheads="1"/>
            </p:cNvSpPr>
            <p:nvPr/>
          </p:nvSpPr>
          <p:spPr bwMode="auto">
            <a:xfrm>
              <a:off x="4067" y="2392"/>
              <a:ext cx="17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t>2</a:t>
              </a:r>
            </a:p>
          </p:txBody>
        </p:sp>
        <p:sp>
          <p:nvSpPr>
            <p:cNvPr id="15409" name="Text Box 69"/>
            <p:cNvSpPr txBox="1">
              <a:spLocks noChangeArrowheads="1"/>
            </p:cNvSpPr>
            <p:nvPr/>
          </p:nvSpPr>
          <p:spPr bwMode="auto">
            <a:xfrm>
              <a:off x="5281" y="2405"/>
              <a:ext cx="17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400"/>
                <a:t>4</a:t>
              </a:r>
            </a:p>
          </p:txBody>
        </p:sp>
        <p:sp>
          <p:nvSpPr>
            <p:cNvPr id="15410" name="Text Box 70"/>
            <p:cNvSpPr txBox="1">
              <a:spLocks noChangeArrowheads="1"/>
            </p:cNvSpPr>
            <p:nvPr/>
          </p:nvSpPr>
          <p:spPr bwMode="auto">
            <a:xfrm>
              <a:off x="4443" y="2620"/>
              <a:ext cx="58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1400"/>
                <a:t>日志数据</a:t>
              </a:r>
            </a:p>
          </p:txBody>
        </p:sp>
        <p:sp>
          <p:nvSpPr>
            <p:cNvPr id="15411" name="Line 71"/>
            <p:cNvSpPr>
              <a:spLocks noChangeShapeType="1"/>
            </p:cNvSpPr>
            <p:nvPr/>
          </p:nvSpPr>
          <p:spPr bwMode="auto">
            <a:xfrm>
              <a:off x="3285" y="2682"/>
              <a:ext cx="5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366" name="Oval 72">
            <a:hlinkClick r:id="" action="ppaction://hlinkshowjump?jump=previousslide"/>
          </p:cNvPr>
          <p:cNvSpPr>
            <a:spLocks noChangeArrowheads="1"/>
          </p:cNvSpPr>
          <p:nvPr/>
        </p:nvSpPr>
        <p:spPr bwMode="auto">
          <a:xfrm>
            <a:off x="7894638" y="6383338"/>
            <a:ext cx="754062" cy="3349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67" name="Oval 73">
            <a:hlinkClick r:id="" action="ppaction://hlinkshowjump?jump=nextslide"/>
          </p:cNvPr>
          <p:cNvSpPr>
            <a:spLocks noChangeArrowheads="1"/>
          </p:cNvSpPr>
          <p:nvPr/>
        </p:nvSpPr>
        <p:spPr bwMode="auto">
          <a:xfrm>
            <a:off x="8761413" y="6388101"/>
            <a:ext cx="754062" cy="33496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68" name="Oval 74">
            <a:hlinkClick r:id="rId2" action="ppaction://hlinksldjump"/>
          </p:cNvPr>
          <p:cNvSpPr>
            <a:spLocks noChangeArrowheads="1"/>
          </p:cNvSpPr>
          <p:nvPr/>
        </p:nvSpPr>
        <p:spPr bwMode="auto">
          <a:xfrm>
            <a:off x="9671051" y="6388101"/>
            <a:ext cx="754063" cy="33496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2412" name="Oval 76"/>
          <p:cNvSpPr>
            <a:spLocks noChangeArrowheads="1"/>
          </p:cNvSpPr>
          <p:nvPr/>
        </p:nvSpPr>
        <p:spPr bwMode="auto">
          <a:xfrm>
            <a:off x="8418514" y="2244726"/>
            <a:ext cx="803275" cy="862013"/>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30000"/>
              </a:lnSpc>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2413" name="Line 77"/>
          <p:cNvSpPr>
            <a:spLocks noChangeShapeType="1"/>
          </p:cNvSpPr>
          <p:nvPr/>
        </p:nvSpPr>
        <p:spPr bwMode="auto">
          <a:xfrm>
            <a:off x="8572500" y="1752600"/>
            <a:ext cx="152400" cy="457200"/>
          </a:xfrm>
          <a:prstGeom prst="line">
            <a:avLst/>
          </a:prstGeom>
          <a:noFill/>
          <a:ln w="38100">
            <a:solidFill>
              <a:schemeClr val="hlink"/>
            </a:solidFill>
            <a:round/>
            <a:headEnd/>
            <a:tailEnd type="triangle" w="med" len="med"/>
          </a:ln>
          <a:effectLst>
            <a:outerShdw dist="35921" dir="2700000" algn="ctr" rotWithShape="0">
              <a:schemeClr val="tx2"/>
            </a:outerShdw>
          </a:effectLst>
        </p:spPr>
        <p:txBody>
          <a:bodyPr/>
          <a:lstStyle/>
          <a:p>
            <a:pPr>
              <a:defRPr/>
            </a:pPr>
            <a:endParaRPr lang="zh-CN" altLang="en-US"/>
          </a:p>
        </p:txBody>
      </p:sp>
      <p:sp>
        <p:nvSpPr>
          <p:cNvPr id="142414" name="Line 78"/>
          <p:cNvSpPr>
            <a:spLocks noChangeShapeType="1"/>
          </p:cNvSpPr>
          <p:nvPr/>
        </p:nvSpPr>
        <p:spPr bwMode="auto">
          <a:xfrm>
            <a:off x="1581150" y="2686050"/>
            <a:ext cx="895350" cy="0"/>
          </a:xfrm>
          <a:prstGeom prst="line">
            <a:avLst/>
          </a:prstGeom>
          <a:noFill/>
          <a:ln w="38100">
            <a:solidFill>
              <a:schemeClr val="hlink"/>
            </a:solidFill>
            <a:round/>
            <a:headEnd/>
            <a:tailEnd type="triangle" w="med" len="med"/>
          </a:ln>
          <a:effectLst>
            <a:outerShdw dist="17961" dir="2700000" algn="ctr" rotWithShape="0">
              <a:schemeClr val="tx2"/>
            </a:outerShdw>
          </a:effectLst>
        </p:spPr>
        <p:txBody>
          <a:bodyPr/>
          <a:lstStyle/>
          <a:p>
            <a:pPr>
              <a:defRPr/>
            </a:pPr>
            <a:endParaRPr lang="zh-CN" altLang="en-US"/>
          </a:p>
        </p:txBody>
      </p:sp>
      <p:sp>
        <p:nvSpPr>
          <p:cNvPr id="142415" name="Line 79"/>
          <p:cNvSpPr>
            <a:spLocks noChangeShapeType="1"/>
          </p:cNvSpPr>
          <p:nvPr/>
        </p:nvSpPr>
        <p:spPr bwMode="auto">
          <a:xfrm flipH="1">
            <a:off x="9029700" y="1390650"/>
            <a:ext cx="933450" cy="933450"/>
          </a:xfrm>
          <a:prstGeom prst="line">
            <a:avLst/>
          </a:prstGeom>
          <a:noFill/>
          <a:ln w="38100">
            <a:solidFill>
              <a:schemeClr val="hlink"/>
            </a:solidFill>
            <a:round/>
            <a:headEnd/>
            <a:tailEnd type="triangle" w="med" len="med"/>
          </a:ln>
          <a:effectLst>
            <a:outerShdw dist="12700" algn="ctr" rotWithShape="0">
              <a:schemeClr val="tx2"/>
            </a:outerShdw>
          </a:effectLst>
        </p:spPr>
        <p:txBody>
          <a:bodyPr/>
          <a:lstStyle/>
          <a:p>
            <a:pPr>
              <a:defRPr/>
            </a:pPr>
            <a:endParaRPr lang="zh-CN" altLang="en-US"/>
          </a:p>
        </p:txBody>
      </p:sp>
      <p:sp>
        <p:nvSpPr>
          <p:cNvPr id="142416" name="Line 80"/>
          <p:cNvSpPr>
            <a:spLocks noChangeShapeType="1"/>
          </p:cNvSpPr>
          <p:nvPr/>
        </p:nvSpPr>
        <p:spPr bwMode="auto">
          <a:xfrm flipH="1">
            <a:off x="4572000" y="2857500"/>
            <a:ext cx="647700" cy="838200"/>
          </a:xfrm>
          <a:prstGeom prst="line">
            <a:avLst/>
          </a:prstGeom>
          <a:noFill/>
          <a:ln w="38100">
            <a:solidFill>
              <a:schemeClr val="hlink"/>
            </a:solidFill>
            <a:round/>
            <a:headEnd/>
            <a:tailEnd type="triangle" w="med" len="med"/>
          </a:ln>
          <a:effectLst>
            <a:outerShdw dist="28398" dir="3806097" algn="ctr" rotWithShape="0">
              <a:schemeClr val="tx2"/>
            </a:outerShdw>
          </a:effectLst>
        </p:spPr>
        <p:txBody>
          <a:bodyPr/>
          <a:lstStyle/>
          <a:p>
            <a:pPr>
              <a:defRPr/>
            </a:pPr>
            <a:endParaRPr lang="zh-CN" altLang="en-US"/>
          </a:p>
        </p:txBody>
      </p:sp>
      <p:sp>
        <p:nvSpPr>
          <p:cNvPr id="142417" name="Line 81"/>
          <p:cNvSpPr>
            <a:spLocks noChangeShapeType="1"/>
          </p:cNvSpPr>
          <p:nvPr/>
        </p:nvSpPr>
        <p:spPr bwMode="auto">
          <a:xfrm flipH="1">
            <a:off x="6877050" y="2667000"/>
            <a:ext cx="1543050" cy="0"/>
          </a:xfrm>
          <a:prstGeom prst="line">
            <a:avLst/>
          </a:prstGeom>
          <a:noFill/>
          <a:ln w="38100">
            <a:solidFill>
              <a:schemeClr val="hlink"/>
            </a:solidFill>
            <a:round/>
            <a:headEnd/>
            <a:tailEnd type="triangle" w="med" len="med"/>
          </a:ln>
          <a:effectLst>
            <a:outerShdw dist="17961" dir="2700000" algn="ctr" rotWithShape="0">
              <a:schemeClr val="tx2"/>
            </a:outerShdw>
          </a:effectLst>
        </p:spPr>
        <p:txBody>
          <a:bodyPr/>
          <a:lstStyle/>
          <a:p>
            <a:pPr>
              <a:defRPr/>
            </a:pPr>
            <a:endParaRPr lang="zh-CN" altLang="en-US"/>
          </a:p>
        </p:txBody>
      </p:sp>
      <p:sp>
        <p:nvSpPr>
          <p:cNvPr id="142418" name="Line 82"/>
          <p:cNvSpPr>
            <a:spLocks noChangeShapeType="1"/>
          </p:cNvSpPr>
          <p:nvPr/>
        </p:nvSpPr>
        <p:spPr bwMode="auto">
          <a:xfrm>
            <a:off x="2495550" y="5200650"/>
            <a:ext cx="0" cy="419100"/>
          </a:xfrm>
          <a:prstGeom prst="line">
            <a:avLst/>
          </a:prstGeom>
          <a:noFill/>
          <a:ln w="38100">
            <a:solidFill>
              <a:schemeClr val="hlink"/>
            </a:solidFill>
            <a:round/>
            <a:headEnd/>
            <a:tailEnd type="triangle" w="med" len="med"/>
          </a:ln>
          <a:effectLst>
            <a:outerShdw dist="35921" dir="2700000" algn="ctr" rotWithShape="0">
              <a:schemeClr val="tx2"/>
            </a:outerShdw>
          </a:effectLst>
        </p:spPr>
        <p:txBody>
          <a:bodyPr/>
          <a:lstStyle/>
          <a:p>
            <a:pPr>
              <a:defRPr/>
            </a:pPr>
            <a:endParaRPr lang="zh-CN" altLang="en-US"/>
          </a:p>
        </p:txBody>
      </p:sp>
      <p:sp>
        <p:nvSpPr>
          <p:cNvPr id="142419" name="Line 83"/>
          <p:cNvSpPr>
            <a:spLocks noChangeShapeType="1"/>
          </p:cNvSpPr>
          <p:nvPr/>
        </p:nvSpPr>
        <p:spPr bwMode="auto">
          <a:xfrm>
            <a:off x="9124950" y="2971800"/>
            <a:ext cx="685800" cy="533400"/>
          </a:xfrm>
          <a:prstGeom prst="line">
            <a:avLst/>
          </a:prstGeom>
          <a:noFill/>
          <a:ln w="38100">
            <a:solidFill>
              <a:schemeClr val="hlink"/>
            </a:solidFill>
            <a:round/>
            <a:headEnd/>
            <a:tailEnd type="triangle" w="med" len="med"/>
          </a:ln>
          <a:effectLst>
            <a:outerShdw dist="35921" dir="2700000" algn="ctr" rotWithShape="0">
              <a:schemeClr val="tx2"/>
            </a:outerShdw>
          </a:effectLst>
        </p:spPr>
        <p:txBody>
          <a:bodyPr/>
          <a:lstStyle/>
          <a:p>
            <a:pPr>
              <a:defRPr/>
            </a:pPr>
            <a:endParaRPr lang="zh-CN" altLang="en-US"/>
          </a:p>
        </p:txBody>
      </p:sp>
      <p:sp>
        <p:nvSpPr>
          <p:cNvPr id="142420" name="Line 84"/>
          <p:cNvSpPr>
            <a:spLocks noChangeShapeType="1"/>
          </p:cNvSpPr>
          <p:nvPr/>
        </p:nvSpPr>
        <p:spPr bwMode="auto">
          <a:xfrm>
            <a:off x="6457950" y="5486400"/>
            <a:ext cx="247650" cy="495300"/>
          </a:xfrm>
          <a:prstGeom prst="line">
            <a:avLst/>
          </a:prstGeom>
          <a:noFill/>
          <a:ln w="38100">
            <a:solidFill>
              <a:schemeClr val="hlink"/>
            </a:solidFill>
            <a:round/>
            <a:headEnd/>
            <a:tailEnd type="triangle" w="med" len="med"/>
          </a:ln>
          <a:effectLst>
            <a:outerShdw dist="35921" dir="2700000" algn="ctr" rotWithShape="0">
              <a:schemeClr val="tx2"/>
            </a:outerShdw>
          </a:effectLst>
        </p:spPr>
        <p:txBody>
          <a:bodyPr/>
          <a:lstStyle/>
          <a:p>
            <a:pPr>
              <a:defRPr/>
            </a:pPr>
            <a:endParaRPr lang="zh-CN" altLang="en-US"/>
          </a:p>
        </p:txBody>
      </p:sp>
    </p:spTree>
    <p:extLst>
      <p:ext uri="{BB962C8B-B14F-4D97-AF65-F5344CB8AC3E}">
        <p14:creationId xmlns:p14="http://schemas.microsoft.com/office/powerpoint/2010/main" val="1377046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142412"/>
                                        </p:tgtEl>
                                        <p:attrNameLst>
                                          <p:attrName>style.visibility</p:attrName>
                                        </p:attrNameLst>
                                      </p:cBhvr>
                                      <p:to>
                                        <p:strVal val="visible"/>
                                      </p:to>
                                    </p:set>
                                    <p:anim calcmode="lin" valueType="num">
                                      <p:cBhvr>
                                        <p:cTn id="12" dur="500" fill="hold"/>
                                        <p:tgtEl>
                                          <p:spTgt spid="142412"/>
                                        </p:tgtEl>
                                        <p:attrNameLst>
                                          <p:attrName>ppt_w</p:attrName>
                                        </p:attrNameLst>
                                      </p:cBhvr>
                                      <p:tavLst>
                                        <p:tav tm="0">
                                          <p:val>
                                            <p:strVal val="4*#ppt_w"/>
                                          </p:val>
                                        </p:tav>
                                        <p:tav tm="100000">
                                          <p:val>
                                            <p:strVal val="#ppt_w"/>
                                          </p:val>
                                        </p:tav>
                                      </p:tavLst>
                                    </p:anim>
                                    <p:anim calcmode="lin" valueType="num">
                                      <p:cBhvr>
                                        <p:cTn id="13" dur="500" fill="hold"/>
                                        <p:tgtEl>
                                          <p:spTgt spid="142412"/>
                                        </p:tgtEl>
                                        <p:attrNameLst>
                                          <p:attrName>ppt_h</p:attrName>
                                        </p:attrNameLst>
                                      </p:cBhvr>
                                      <p:tavLst>
                                        <p:tav tm="0">
                                          <p:val>
                                            <p:strVal val="4*#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out)">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42413"/>
                                        </p:tgtEl>
                                        <p:attrNameLst>
                                          <p:attrName>style.visibility</p:attrName>
                                        </p:attrNameLst>
                                      </p:cBhvr>
                                      <p:to>
                                        <p:strVal val="visible"/>
                                      </p:to>
                                    </p:set>
                                    <p:animEffect transition="in" filter="wipe(up)">
                                      <p:cBhvr>
                                        <p:cTn id="23" dur="500"/>
                                        <p:tgtEl>
                                          <p:spTgt spid="142413"/>
                                        </p:tgtEl>
                                      </p:cBhvr>
                                    </p:animEffect>
                                  </p:childTnLst>
                                </p:cTn>
                              </p:par>
                            </p:childTnLst>
                          </p:cTn>
                        </p:par>
                        <p:par>
                          <p:cTn id="24" fill="hold" nodeType="afterGroup">
                            <p:stCondLst>
                              <p:cond delay="500"/>
                            </p:stCondLst>
                            <p:childTnLst>
                              <p:par>
                                <p:cTn id="25" presetID="22" presetClass="entr" presetSubtype="8" fill="hold" nodeType="afterEffect">
                                  <p:stCondLst>
                                    <p:cond delay="2000"/>
                                  </p:stCondLst>
                                  <p:childTnLst>
                                    <p:set>
                                      <p:cBhvr>
                                        <p:cTn id="26" dur="1" fill="hold">
                                          <p:stCondLst>
                                            <p:cond delay="0"/>
                                          </p:stCondLst>
                                        </p:cTn>
                                        <p:tgtEl>
                                          <p:spTgt spid="142414"/>
                                        </p:tgtEl>
                                        <p:attrNameLst>
                                          <p:attrName>style.visibility</p:attrName>
                                        </p:attrNameLst>
                                      </p:cBhvr>
                                      <p:to>
                                        <p:strVal val="visible"/>
                                      </p:to>
                                    </p:set>
                                    <p:animEffect transition="in" filter="wipe(left)">
                                      <p:cBhvr>
                                        <p:cTn id="27" dur="500"/>
                                        <p:tgtEl>
                                          <p:spTgt spid="142414"/>
                                        </p:tgtEl>
                                      </p:cBhvr>
                                    </p:animEffect>
                                  </p:childTnLst>
                                </p:cTn>
                              </p:par>
                            </p:childTnLst>
                          </p:cTn>
                        </p:par>
                        <p:par>
                          <p:cTn id="28" fill="hold" nodeType="afterGroup">
                            <p:stCondLst>
                              <p:cond delay="3000"/>
                            </p:stCondLst>
                            <p:childTnLst>
                              <p:par>
                                <p:cTn id="29" presetID="22" presetClass="entr" presetSubtype="1" fill="hold" nodeType="afterEffect">
                                  <p:stCondLst>
                                    <p:cond delay="1000"/>
                                  </p:stCondLst>
                                  <p:childTnLst>
                                    <p:set>
                                      <p:cBhvr>
                                        <p:cTn id="30" dur="1" fill="hold">
                                          <p:stCondLst>
                                            <p:cond delay="0"/>
                                          </p:stCondLst>
                                        </p:cTn>
                                        <p:tgtEl>
                                          <p:spTgt spid="142415"/>
                                        </p:tgtEl>
                                        <p:attrNameLst>
                                          <p:attrName>style.visibility</p:attrName>
                                        </p:attrNameLst>
                                      </p:cBhvr>
                                      <p:to>
                                        <p:strVal val="visible"/>
                                      </p:to>
                                    </p:set>
                                    <p:animEffect transition="in" filter="wipe(up)">
                                      <p:cBhvr>
                                        <p:cTn id="31" dur="500"/>
                                        <p:tgtEl>
                                          <p:spTgt spid="142415"/>
                                        </p:tgtEl>
                                      </p:cBhvr>
                                    </p:animEffect>
                                  </p:childTnLst>
                                </p:cTn>
                              </p:par>
                            </p:childTnLst>
                          </p:cTn>
                        </p:par>
                        <p:par>
                          <p:cTn id="32" fill="hold" nodeType="afterGroup">
                            <p:stCondLst>
                              <p:cond delay="4500"/>
                            </p:stCondLst>
                            <p:childTnLst>
                              <p:par>
                                <p:cTn id="33" presetID="22" presetClass="entr" presetSubtype="1" fill="hold" nodeType="afterEffect">
                                  <p:stCondLst>
                                    <p:cond delay="1000"/>
                                  </p:stCondLst>
                                  <p:childTnLst>
                                    <p:set>
                                      <p:cBhvr>
                                        <p:cTn id="34" dur="1" fill="hold">
                                          <p:stCondLst>
                                            <p:cond delay="0"/>
                                          </p:stCondLst>
                                        </p:cTn>
                                        <p:tgtEl>
                                          <p:spTgt spid="142416"/>
                                        </p:tgtEl>
                                        <p:attrNameLst>
                                          <p:attrName>style.visibility</p:attrName>
                                        </p:attrNameLst>
                                      </p:cBhvr>
                                      <p:to>
                                        <p:strVal val="visible"/>
                                      </p:to>
                                    </p:set>
                                    <p:animEffect transition="in" filter="wipe(up)">
                                      <p:cBhvr>
                                        <p:cTn id="35" dur="500"/>
                                        <p:tgtEl>
                                          <p:spTgt spid="14241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nodeType="clickEffect">
                                  <p:stCondLst>
                                    <p:cond delay="0"/>
                                  </p:stCondLst>
                                  <p:childTnLst>
                                    <p:set>
                                      <p:cBhvr>
                                        <p:cTn id="39" dur="1" fill="hold">
                                          <p:stCondLst>
                                            <p:cond delay="0"/>
                                          </p:stCondLst>
                                        </p:cTn>
                                        <p:tgtEl>
                                          <p:spTgt spid="142417"/>
                                        </p:tgtEl>
                                        <p:attrNameLst>
                                          <p:attrName>style.visibility</p:attrName>
                                        </p:attrNameLst>
                                      </p:cBhvr>
                                      <p:to>
                                        <p:strVal val="visible"/>
                                      </p:to>
                                    </p:set>
                                    <p:animEffect transition="in" filter="wipe(right)">
                                      <p:cBhvr>
                                        <p:cTn id="40" dur="500"/>
                                        <p:tgtEl>
                                          <p:spTgt spid="142417"/>
                                        </p:tgtEl>
                                      </p:cBhvr>
                                    </p:animEffect>
                                  </p:childTnLst>
                                </p:cTn>
                              </p:par>
                            </p:childTnLst>
                          </p:cTn>
                        </p:par>
                        <p:par>
                          <p:cTn id="41" fill="hold" nodeType="afterGroup">
                            <p:stCondLst>
                              <p:cond delay="500"/>
                            </p:stCondLst>
                            <p:childTnLst>
                              <p:par>
                                <p:cTn id="42" presetID="22" presetClass="entr" presetSubtype="1" fill="hold" nodeType="afterEffect">
                                  <p:stCondLst>
                                    <p:cond delay="1000"/>
                                  </p:stCondLst>
                                  <p:childTnLst>
                                    <p:set>
                                      <p:cBhvr>
                                        <p:cTn id="43" dur="1" fill="hold">
                                          <p:stCondLst>
                                            <p:cond delay="0"/>
                                          </p:stCondLst>
                                        </p:cTn>
                                        <p:tgtEl>
                                          <p:spTgt spid="142418"/>
                                        </p:tgtEl>
                                        <p:attrNameLst>
                                          <p:attrName>style.visibility</p:attrName>
                                        </p:attrNameLst>
                                      </p:cBhvr>
                                      <p:to>
                                        <p:strVal val="visible"/>
                                      </p:to>
                                    </p:set>
                                    <p:animEffect transition="in" filter="wipe(up)">
                                      <p:cBhvr>
                                        <p:cTn id="44" dur="500"/>
                                        <p:tgtEl>
                                          <p:spTgt spid="14241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142419"/>
                                        </p:tgtEl>
                                        <p:attrNameLst>
                                          <p:attrName>style.visibility</p:attrName>
                                        </p:attrNameLst>
                                      </p:cBhvr>
                                      <p:to>
                                        <p:strVal val="visible"/>
                                      </p:to>
                                    </p:set>
                                    <p:animEffect transition="in" filter="wipe(up)">
                                      <p:cBhvr>
                                        <p:cTn id="49" dur="500"/>
                                        <p:tgtEl>
                                          <p:spTgt spid="142419"/>
                                        </p:tgtEl>
                                      </p:cBhvr>
                                    </p:animEffect>
                                  </p:childTnLst>
                                </p:cTn>
                              </p:par>
                            </p:childTnLst>
                          </p:cTn>
                        </p:par>
                        <p:par>
                          <p:cTn id="50" fill="hold" nodeType="afterGroup">
                            <p:stCondLst>
                              <p:cond delay="500"/>
                            </p:stCondLst>
                            <p:childTnLst>
                              <p:par>
                                <p:cTn id="51" presetID="22" presetClass="entr" presetSubtype="1" fill="hold" nodeType="afterEffect">
                                  <p:stCondLst>
                                    <p:cond delay="1000"/>
                                  </p:stCondLst>
                                  <p:childTnLst>
                                    <p:set>
                                      <p:cBhvr>
                                        <p:cTn id="52" dur="1" fill="hold">
                                          <p:stCondLst>
                                            <p:cond delay="0"/>
                                          </p:stCondLst>
                                        </p:cTn>
                                        <p:tgtEl>
                                          <p:spTgt spid="142420"/>
                                        </p:tgtEl>
                                        <p:attrNameLst>
                                          <p:attrName>style.visibility</p:attrName>
                                        </p:attrNameLst>
                                      </p:cBhvr>
                                      <p:to>
                                        <p:strVal val="visible"/>
                                      </p:to>
                                    </p:set>
                                    <p:animEffect transition="in" filter="wipe(up)">
                                      <p:cBhvr>
                                        <p:cTn id="53" dur="500"/>
                                        <p:tgtEl>
                                          <p:spTgt spid="142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412"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38538" y="463033"/>
            <a:ext cx="11094098" cy="6240430"/>
          </a:xfrm>
          <a:prstGeom prst="rect">
            <a:avLst/>
          </a:prstGeom>
        </p:spPr>
      </p:pic>
    </p:spTree>
    <p:extLst>
      <p:ext uri="{BB962C8B-B14F-4D97-AF65-F5344CB8AC3E}">
        <p14:creationId xmlns:p14="http://schemas.microsoft.com/office/powerpoint/2010/main" val="9265035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2"/>
          <p:cNvSpPr txBox="1">
            <a:spLocks noChangeArrowheads="1"/>
          </p:cNvSpPr>
          <p:nvPr/>
        </p:nvSpPr>
        <p:spPr bwMode="auto">
          <a:xfrm>
            <a:off x="1103870" y="1371601"/>
            <a:ext cx="10470292" cy="473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ct val="20000"/>
              </a:spcBef>
            </a:pPr>
            <a:r>
              <a:rPr lang="zh-CN" altLang="en-US" sz="2800" b="1">
                <a:latin typeface="+mj-ea"/>
                <a:ea typeface="+mj-ea"/>
              </a:rPr>
              <a:t>二、简单的需求分析说明</a:t>
            </a:r>
          </a:p>
          <a:p>
            <a:pPr algn="just">
              <a:spcBef>
                <a:spcPct val="20000"/>
              </a:spcBef>
            </a:pPr>
            <a:r>
              <a:rPr lang="zh-CN" altLang="en-US" sz="2800" b="1">
                <a:latin typeface="+mj-ea"/>
                <a:ea typeface="+mj-ea"/>
              </a:rPr>
              <a:t>        系统名称：医院病房监护系统</a:t>
            </a:r>
          </a:p>
          <a:p>
            <a:pPr algn="just">
              <a:spcBef>
                <a:spcPct val="20000"/>
              </a:spcBef>
            </a:pPr>
            <a:r>
              <a:rPr lang="zh-CN" altLang="en-US" sz="2800" b="1">
                <a:latin typeface="+mj-ea"/>
                <a:ea typeface="+mj-ea"/>
              </a:rPr>
              <a:t>        根据分析系统主要实现以下功能：</a:t>
            </a:r>
          </a:p>
          <a:p>
            <a:pPr algn="just">
              <a:spcBef>
                <a:spcPct val="20000"/>
              </a:spcBef>
            </a:pPr>
            <a:r>
              <a:rPr lang="zh-CN" altLang="en-US" sz="2800" b="1">
                <a:latin typeface="+mj-ea"/>
                <a:ea typeface="+mj-ea"/>
              </a:rPr>
              <a:t>　　</a:t>
            </a:r>
            <a:r>
              <a:rPr lang="en-US" altLang="zh-CN" sz="2800" b="1">
                <a:latin typeface="+mj-ea"/>
                <a:ea typeface="+mj-ea"/>
              </a:rPr>
              <a:t>1</a:t>
            </a:r>
            <a:r>
              <a:rPr lang="zh-CN" altLang="en-US" sz="2800" b="1">
                <a:latin typeface="+mj-ea"/>
                <a:ea typeface="+mj-ea"/>
              </a:rPr>
              <a:t>、病症监视器可以将采集到的病症信号（组合），格式化后实时的传送到中央监护系统。</a:t>
            </a:r>
          </a:p>
          <a:p>
            <a:pPr algn="just">
              <a:spcBef>
                <a:spcPct val="20000"/>
              </a:spcBef>
            </a:pPr>
            <a:r>
              <a:rPr lang="zh-CN" altLang="en-US" sz="2800" b="1">
                <a:latin typeface="+mj-ea"/>
                <a:ea typeface="+mj-ea"/>
              </a:rPr>
              <a:t>　　</a:t>
            </a:r>
            <a:r>
              <a:rPr lang="en-US" altLang="zh-CN" sz="2800" b="1">
                <a:latin typeface="+mj-ea"/>
                <a:ea typeface="+mj-ea"/>
              </a:rPr>
              <a:t>2</a:t>
            </a:r>
            <a:r>
              <a:rPr lang="zh-CN" altLang="en-US" sz="2800" b="1">
                <a:latin typeface="+mj-ea"/>
                <a:ea typeface="+mj-ea"/>
              </a:rPr>
              <a:t>、中央监护系统将病人的病症信号开解后与标准的病症信号库里的病症信号的正常值进行比较，当病症出现异常时系统自动报警。</a:t>
            </a:r>
          </a:p>
          <a:p>
            <a:pPr algn="just">
              <a:spcBef>
                <a:spcPct val="20000"/>
              </a:spcBef>
            </a:pPr>
            <a:r>
              <a:rPr lang="zh-CN" altLang="en-US" sz="2800" b="1">
                <a:latin typeface="+mj-ea"/>
                <a:ea typeface="+mj-ea"/>
              </a:rPr>
              <a:t>　　</a:t>
            </a:r>
            <a:r>
              <a:rPr lang="en-US" altLang="zh-CN" sz="2800" b="1">
                <a:latin typeface="+mj-ea"/>
                <a:ea typeface="+mj-ea"/>
              </a:rPr>
              <a:t>3</a:t>
            </a:r>
            <a:r>
              <a:rPr lang="zh-CN" altLang="en-US" sz="2800" b="1">
                <a:latin typeface="+mj-ea"/>
                <a:ea typeface="+mj-ea"/>
              </a:rPr>
              <a:t>、当病症信号异常时，系统自动更新病历并打印病情报告。</a:t>
            </a:r>
          </a:p>
          <a:p>
            <a:pPr algn="just">
              <a:spcBef>
                <a:spcPct val="20000"/>
              </a:spcBef>
            </a:pPr>
            <a:r>
              <a:rPr kumimoji="1" lang="zh-CN" altLang="en-US" b="1">
                <a:solidFill>
                  <a:srgbClr val="181A36"/>
                </a:solidFill>
                <a:latin typeface="+mj-ea"/>
                <a:ea typeface="+mj-ea"/>
              </a:rPr>
              <a:t>　</a:t>
            </a:r>
          </a:p>
        </p:txBody>
      </p:sp>
    </p:spTree>
    <p:extLst>
      <p:ext uri="{BB962C8B-B14F-4D97-AF65-F5344CB8AC3E}">
        <p14:creationId xmlns:p14="http://schemas.microsoft.com/office/powerpoint/2010/main" val="364420384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endParaRPr lang="zh-CN" altLang="en-US" smtClean="0"/>
          </a:p>
        </p:txBody>
      </p:sp>
      <p:sp>
        <p:nvSpPr>
          <p:cNvPr id="19461" name="Rectangle 3"/>
          <p:cNvSpPr>
            <a:spLocks noGrp="1" noChangeArrowheads="1"/>
          </p:cNvSpPr>
          <p:nvPr>
            <p:ph type="body" idx="1"/>
          </p:nvPr>
        </p:nvSpPr>
        <p:spPr/>
        <p:txBody>
          <a:bodyPr/>
          <a:lstStyle/>
          <a:p>
            <a:pPr marL="0" indent="0" algn="just">
              <a:buNone/>
            </a:pPr>
            <a:r>
              <a:rPr lang="zh-CN" altLang="en-US" b="1" dirty="0">
                <a:latin typeface="+mj-ea"/>
                <a:ea typeface="+mj-ea"/>
              </a:rPr>
              <a:t>　</a:t>
            </a:r>
            <a:r>
              <a:rPr lang="en-US" altLang="zh-CN" b="1" dirty="0">
                <a:latin typeface="+mj-ea"/>
                <a:ea typeface="+mj-ea"/>
              </a:rPr>
              <a:t>4</a:t>
            </a:r>
            <a:r>
              <a:rPr lang="zh-CN" altLang="en-US" b="1" dirty="0">
                <a:latin typeface="+mj-ea"/>
                <a:ea typeface="+mj-ea"/>
              </a:rPr>
              <a:t>、值班护士可以查看病情报告并进行打印。</a:t>
            </a:r>
          </a:p>
          <a:p>
            <a:pPr marL="0" indent="0" algn="just">
              <a:buNone/>
            </a:pPr>
            <a:r>
              <a:rPr lang="zh-CN" altLang="en-US" b="1" dirty="0">
                <a:latin typeface="+mj-ea"/>
                <a:ea typeface="+mj-ea"/>
              </a:rPr>
              <a:t>　</a:t>
            </a:r>
            <a:r>
              <a:rPr lang="en-US" altLang="zh-CN" b="1" dirty="0">
                <a:latin typeface="+mj-ea"/>
                <a:ea typeface="+mj-ea"/>
              </a:rPr>
              <a:t>5</a:t>
            </a:r>
            <a:r>
              <a:rPr lang="zh-CN" altLang="en-US" b="1" dirty="0">
                <a:latin typeface="+mj-ea"/>
                <a:ea typeface="+mj-ea"/>
              </a:rPr>
              <a:t>、医生可以查看病情报告，要求打印病情报告，也可以查看或要求打印病历。</a:t>
            </a:r>
          </a:p>
          <a:p>
            <a:pPr marL="0" indent="0" algn="just">
              <a:buNone/>
            </a:pPr>
            <a:r>
              <a:rPr lang="zh-CN" altLang="en-US" b="1" dirty="0">
                <a:latin typeface="+mj-ea"/>
                <a:ea typeface="+mj-ea"/>
              </a:rPr>
              <a:t>　</a:t>
            </a:r>
            <a:r>
              <a:rPr lang="en-US" altLang="zh-CN" b="1" dirty="0">
                <a:latin typeface="+mj-ea"/>
                <a:ea typeface="+mj-ea"/>
              </a:rPr>
              <a:t>6</a:t>
            </a:r>
            <a:r>
              <a:rPr lang="zh-CN" altLang="en-US" b="1" dirty="0">
                <a:latin typeface="+mj-ea"/>
                <a:ea typeface="+mj-ea"/>
              </a:rPr>
              <a:t>、系统定期自动更新病历。</a:t>
            </a:r>
          </a:p>
          <a:p>
            <a:pPr marL="0" indent="0" algn="just">
              <a:buNone/>
            </a:pPr>
            <a:endParaRPr lang="zh-CN" altLang="en-US" b="1" dirty="0">
              <a:latin typeface="+mj-ea"/>
              <a:ea typeface="+mj-ea"/>
            </a:endParaRPr>
          </a:p>
        </p:txBody>
      </p:sp>
    </p:spTree>
    <p:extLst>
      <p:ext uri="{BB962C8B-B14F-4D97-AF65-F5344CB8AC3E}">
        <p14:creationId xmlns:p14="http://schemas.microsoft.com/office/powerpoint/2010/main" val="113388987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3215680" y="4581128"/>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模型</a:t>
            </a:r>
          </a:p>
        </p:txBody>
      </p:sp>
      <p:sp>
        <p:nvSpPr>
          <p:cNvPr id="7" name="圆角矩形 6"/>
          <p:cNvSpPr/>
          <p:nvPr/>
        </p:nvSpPr>
        <p:spPr bwMode="auto">
          <a:xfrm>
            <a:off x="7752184" y="4575230"/>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数据</a:t>
            </a:r>
          </a:p>
        </p:txBody>
      </p:sp>
      <p:cxnSp>
        <p:nvCxnSpPr>
          <p:cNvPr id="8" name="直接连接符 7"/>
          <p:cNvCxnSpPr>
            <a:cxnSpLocks noChangeShapeType="1"/>
          </p:cNvCxnSpPr>
          <p:nvPr/>
        </p:nvCxnSpPr>
        <p:spPr bwMode="auto">
          <a:xfrm>
            <a:off x="4440239" y="4941888"/>
            <a:ext cx="3311525" cy="0"/>
          </a:xfrm>
          <a:prstGeom prst="line">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TextBox 8"/>
          <p:cNvSpPr txBox="1">
            <a:spLocks noChangeArrowheads="1"/>
          </p:cNvSpPr>
          <p:nvPr/>
        </p:nvSpPr>
        <p:spPr bwMode="auto">
          <a:xfrm>
            <a:off x="4511676" y="4437063"/>
            <a:ext cx="3097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拟合</a:t>
            </a:r>
          </a:p>
        </p:txBody>
      </p:sp>
      <p:cxnSp>
        <p:nvCxnSpPr>
          <p:cNvPr id="10" name="直接箭头连接符 9"/>
          <p:cNvCxnSpPr>
            <a:cxnSpLocks noChangeShapeType="1"/>
          </p:cNvCxnSpPr>
          <p:nvPr/>
        </p:nvCxnSpPr>
        <p:spPr bwMode="auto">
          <a:xfrm>
            <a:off x="4440239" y="5732463"/>
            <a:ext cx="3311525" cy="0"/>
          </a:xfrm>
          <a:prstGeom prst="straightConnector1">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Box 10"/>
          <p:cNvSpPr txBox="1">
            <a:spLocks noChangeArrowheads="1"/>
          </p:cNvSpPr>
          <p:nvPr/>
        </p:nvSpPr>
        <p:spPr bwMode="auto">
          <a:xfrm>
            <a:off x="4548189" y="5272089"/>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解释</a:t>
            </a:r>
          </a:p>
        </p:txBody>
      </p:sp>
      <p:sp>
        <p:nvSpPr>
          <p:cNvPr id="214018" name="Rectangle 2"/>
          <p:cNvSpPr>
            <a:spLocks noGrp="1" noChangeArrowheads="1"/>
          </p:cNvSpPr>
          <p:nvPr>
            <p:ph type="title"/>
          </p:nvPr>
        </p:nvSpPr>
        <p:spPr>
          <a:xfrm>
            <a:off x="2590800" y="498475"/>
            <a:ext cx="7086600" cy="914400"/>
          </a:xfrm>
        </p:spPr>
        <p:txBody>
          <a:bodyPr/>
          <a:lstStyle/>
          <a:p>
            <a:pPr eaLnBrk="1" hangingPunct="1">
              <a:defRPr/>
            </a:pPr>
            <a:r>
              <a:rPr lang="zh-CN" altLang="en-US" dirty="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吻合性</a:t>
            </a:r>
            <a:endParaRPr lang="zh-CN" altLang="en-US"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99364" name="Rectangle 4"/>
          <p:cNvSpPr>
            <a:spLocks noChangeArrowheads="1"/>
          </p:cNvSpPr>
          <p:nvPr/>
        </p:nvSpPr>
        <p:spPr bwMode="auto">
          <a:xfrm>
            <a:off x="1981200" y="1765300"/>
            <a:ext cx="8153400"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spcBef>
                <a:spcPts val="2400"/>
              </a:spcBef>
            </a:pPr>
            <a:r>
              <a:rPr lang="zh-CN" altLang="en-US" sz="2400" b="1" dirty="0">
                <a:latin typeface="仿宋" panose="02010609060101010101" pitchFamily="49" charset="-122"/>
                <a:ea typeface="仿宋" panose="02010609060101010101" pitchFamily="49" charset="-122"/>
                <a:cs typeface="Times New Roman" pitchFamily="18" charset="0"/>
              </a:rPr>
              <a:t>以数据为中心，模型逼近数据。</a:t>
            </a:r>
          </a:p>
          <a:p>
            <a:pPr lvl="1" algn="just" eaLnBrk="0" hangingPunct="0">
              <a:spcBef>
                <a:spcPts val="2400"/>
              </a:spcBef>
              <a:buClr>
                <a:srgbClr val="FFFFFF"/>
              </a:buClr>
              <a:buFont typeface="Times New Roman" pitchFamily="18" charset="0"/>
              <a:buChar char="─"/>
            </a:pPr>
            <a:r>
              <a:rPr lang="zh-CN" altLang="en-US" sz="2400" b="1" dirty="0">
                <a:latin typeface="仿宋" panose="02010609060101010101" pitchFamily="49" charset="-122"/>
                <a:ea typeface="仿宋" panose="02010609060101010101" pitchFamily="49" charset="-122"/>
                <a:cs typeface="Times New Roman" pitchFamily="18" charset="0"/>
              </a:rPr>
              <a:t> 模型结构的选择，应尽可能对可利用的数据作合理的描述</a:t>
            </a:r>
            <a:endParaRPr lang="zh-CN" altLang="en-US" sz="2400" dirty="0">
              <a:latin typeface="仿宋" panose="02010609060101010101" pitchFamily="49" charset="-122"/>
              <a:ea typeface="仿宋" panose="02010609060101010101" pitchFamily="49" charset="-122"/>
              <a:cs typeface="Times New Roman" pitchFamily="18" charset="0"/>
            </a:endParaRPr>
          </a:p>
          <a:p>
            <a:pPr lvl="1" algn="just" eaLnBrk="0" hangingPunct="0">
              <a:spcBef>
                <a:spcPts val="24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cs typeface="Times New Roman" pitchFamily="18" charset="0"/>
              </a:rPr>
              <a:t> 通常，其实验数据应尽可能由模型来解释</a:t>
            </a:r>
            <a:endParaRPr lang="zh-CN" altLang="en-US" sz="2400" b="1" dirty="0">
              <a:latin typeface="仿宋" panose="02010609060101010101" pitchFamily="49" charset="-122"/>
              <a:ea typeface="仿宋" panose="02010609060101010101" pitchFamily="49" charset="-122"/>
              <a:cs typeface="Times New Roman" pitchFamily="18" charset="0"/>
            </a:endParaRPr>
          </a:p>
        </p:txBody>
      </p:sp>
    </p:spTree>
    <p:extLst>
      <p:ext uri="{BB962C8B-B14F-4D97-AF65-F5344CB8AC3E}">
        <p14:creationId xmlns:p14="http://schemas.microsoft.com/office/powerpoint/2010/main" val="2895062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2"/>
          <p:cNvSpPr>
            <a:spLocks noGrp="1"/>
          </p:cNvSpPr>
          <p:nvPr>
            <p:ph type="ftr" sz="quarter" idx="11"/>
          </p:nvPr>
        </p:nvSpPr>
        <p:spPr>
          <a:xfrm>
            <a:off x="7391400" y="6477001"/>
            <a:ext cx="2895600" cy="320675"/>
          </a:xfrm>
        </p:spPr>
        <p:txBody>
          <a:bodyPr/>
          <a:lstStyle/>
          <a:p>
            <a:pPr>
              <a:defRPr/>
            </a:pPr>
            <a:endParaRPr lang="zh-CN" altLang="en-US" dirty="0"/>
          </a:p>
        </p:txBody>
      </p:sp>
      <p:sp>
        <p:nvSpPr>
          <p:cNvPr id="5" name="灯片编号占位符 3"/>
          <p:cNvSpPr>
            <a:spLocks noGrp="1"/>
          </p:cNvSpPr>
          <p:nvPr>
            <p:ph type="sldNum" sz="quarter" idx="12"/>
          </p:nvPr>
        </p:nvSpPr>
        <p:spPr>
          <a:xfrm>
            <a:off x="4648200" y="6477001"/>
            <a:ext cx="2133600" cy="320675"/>
          </a:xfr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D379B30-E63D-4633-ACCF-D95EED53F112}" type="slidenum">
              <a:rPr lang="zh-CN" altLang="en-US">
                <a:solidFill>
                  <a:srgbClr val="898989"/>
                </a:solidFill>
              </a:rPr>
              <a:pPr/>
              <a:t>230</a:t>
            </a:fld>
            <a:endParaRPr lang="en-US" altLang="zh-CN">
              <a:solidFill>
                <a:srgbClr val="898989"/>
              </a:solidFill>
            </a:endParaRPr>
          </a:p>
        </p:txBody>
      </p:sp>
      <p:sp>
        <p:nvSpPr>
          <p:cNvPr id="20484" name="Text Box 2"/>
          <p:cNvSpPr txBox="1">
            <a:spLocks noChangeArrowheads="1"/>
          </p:cNvSpPr>
          <p:nvPr/>
        </p:nvSpPr>
        <p:spPr bwMode="auto">
          <a:xfrm>
            <a:off x="1169773" y="1447800"/>
            <a:ext cx="9117227" cy="414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ct val="20000"/>
              </a:spcBef>
            </a:pPr>
            <a:r>
              <a:rPr lang="zh-CN" altLang="en-US" sz="2800" b="1" dirty="0">
                <a:latin typeface="+mj-ea"/>
                <a:ea typeface="+mj-ea"/>
              </a:rPr>
              <a:t>三、建立系统的用例图</a:t>
            </a:r>
          </a:p>
          <a:p>
            <a:pPr algn="just">
              <a:spcBef>
                <a:spcPct val="20000"/>
              </a:spcBef>
            </a:pPr>
            <a:r>
              <a:rPr lang="zh-CN" altLang="en-US" sz="2800" b="1" dirty="0">
                <a:latin typeface="+mj-ea"/>
                <a:ea typeface="+mj-ea"/>
              </a:rPr>
              <a:t>　</a:t>
            </a:r>
            <a:r>
              <a:rPr lang="en-US" altLang="zh-CN" sz="2800" b="1" dirty="0">
                <a:latin typeface="+mj-ea"/>
                <a:ea typeface="+mj-ea"/>
              </a:rPr>
              <a:t>1</a:t>
            </a:r>
            <a:r>
              <a:rPr lang="zh-CN" altLang="en-US" sz="2800" b="1" dirty="0">
                <a:latin typeface="+mj-ea"/>
                <a:ea typeface="+mj-ea"/>
              </a:rPr>
              <a:t>、通过以下六个问题识别角色</a:t>
            </a:r>
          </a:p>
          <a:p>
            <a:pPr algn="just">
              <a:spcBef>
                <a:spcPct val="20000"/>
              </a:spcBef>
            </a:pPr>
            <a:r>
              <a:rPr lang="zh-CN" altLang="en-US" sz="2800" b="1" dirty="0">
                <a:latin typeface="+mj-ea"/>
                <a:ea typeface="+mj-ea"/>
              </a:rPr>
              <a:t>　</a:t>
            </a:r>
            <a:r>
              <a:rPr lang="en-US" altLang="zh-CN" sz="2800" b="1" dirty="0">
                <a:latin typeface="+mj-ea"/>
                <a:ea typeface="+mj-ea"/>
              </a:rPr>
              <a:t>(1)</a:t>
            </a:r>
            <a:r>
              <a:rPr lang="zh-CN" altLang="en-US" sz="2800" b="1" dirty="0">
                <a:latin typeface="+mj-ea"/>
                <a:ea typeface="+mj-ea"/>
              </a:rPr>
              <a:t>谁使用系统的主要功能？</a:t>
            </a:r>
          </a:p>
          <a:p>
            <a:pPr algn="just">
              <a:spcBef>
                <a:spcPct val="20000"/>
              </a:spcBef>
            </a:pPr>
            <a:r>
              <a:rPr lang="zh-CN" altLang="en-US" sz="2800" b="1" dirty="0">
                <a:latin typeface="+mj-ea"/>
                <a:ea typeface="+mj-ea"/>
              </a:rPr>
              <a:t>　</a:t>
            </a:r>
            <a:r>
              <a:rPr lang="en-US" altLang="zh-CN" sz="2800" b="1" dirty="0">
                <a:latin typeface="+mj-ea"/>
                <a:ea typeface="+mj-ea"/>
              </a:rPr>
              <a:t>(2)</a:t>
            </a:r>
            <a:r>
              <a:rPr lang="zh-CN" altLang="en-US" sz="2800" b="1" dirty="0">
                <a:latin typeface="+mj-ea"/>
                <a:ea typeface="+mj-ea"/>
              </a:rPr>
              <a:t>谁需要系统的支持以完成日常工作任务？</a:t>
            </a:r>
          </a:p>
          <a:p>
            <a:pPr algn="just">
              <a:spcBef>
                <a:spcPct val="20000"/>
              </a:spcBef>
            </a:pPr>
            <a:r>
              <a:rPr lang="zh-CN" altLang="en-US" sz="2800" b="1" dirty="0">
                <a:latin typeface="+mj-ea"/>
                <a:ea typeface="+mj-ea"/>
              </a:rPr>
              <a:t>　</a:t>
            </a:r>
            <a:r>
              <a:rPr lang="en-US" altLang="zh-CN" sz="2800" b="1" dirty="0">
                <a:latin typeface="+mj-ea"/>
                <a:ea typeface="+mj-ea"/>
              </a:rPr>
              <a:t>(3)</a:t>
            </a:r>
            <a:r>
              <a:rPr lang="zh-CN" altLang="en-US" sz="2800" b="1" dirty="0">
                <a:latin typeface="+mj-ea"/>
                <a:ea typeface="+mj-ea"/>
              </a:rPr>
              <a:t>谁负责维护，管理并保持系统正常运行？</a:t>
            </a:r>
          </a:p>
          <a:p>
            <a:pPr algn="just">
              <a:spcBef>
                <a:spcPct val="20000"/>
              </a:spcBef>
            </a:pPr>
            <a:r>
              <a:rPr lang="zh-CN" altLang="en-US" sz="2800" b="1" dirty="0">
                <a:latin typeface="+mj-ea"/>
                <a:ea typeface="+mj-ea"/>
              </a:rPr>
              <a:t>　</a:t>
            </a:r>
            <a:r>
              <a:rPr lang="en-US" altLang="zh-CN" sz="2800" b="1" dirty="0">
                <a:latin typeface="+mj-ea"/>
                <a:ea typeface="+mj-ea"/>
              </a:rPr>
              <a:t>(4)</a:t>
            </a:r>
            <a:r>
              <a:rPr lang="zh-CN" altLang="en-US" sz="2800" b="1" dirty="0">
                <a:latin typeface="+mj-ea"/>
                <a:ea typeface="+mj-ea"/>
              </a:rPr>
              <a:t>系统需要应付（或处理）哪些硬设备？</a:t>
            </a:r>
          </a:p>
          <a:p>
            <a:pPr algn="just">
              <a:spcBef>
                <a:spcPct val="20000"/>
              </a:spcBef>
            </a:pPr>
            <a:r>
              <a:rPr lang="zh-CN" altLang="en-US" sz="2800" b="1" dirty="0">
                <a:latin typeface="+mj-ea"/>
                <a:ea typeface="+mj-ea"/>
              </a:rPr>
              <a:t>　</a:t>
            </a:r>
            <a:r>
              <a:rPr lang="en-US" altLang="zh-CN" sz="2800" b="1" dirty="0">
                <a:latin typeface="+mj-ea"/>
                <a:ea typeface="+mj-ea"/>
              </a:rPr>
              <a:t>(5)</a:t>
            </a:r>
            <a:r>
              <a:rPr lang="zh-CN" altLang="en-US" sz="2800" b="1" dirty="0">
                <a:latin typeface="+mj-ea"/>
                <a:ea typeface="+mj-ea"/>
              </a:rPr>
              <a:t>系统需要和哪些外部系统交互？</a:t>
            </a:r>
          </a:p>
          <a:p>
            <a:pPr algn="just">
              <a:spcBef>
                <a:spcPct val="20000"/>
              </a:spcBef>
            </a:pPr>
            <a:r>
              <a:rPr lang="zh-CN" altLang="en-US" sz="2800" b="1" dirty="0">
                <a:latin typeface="+mj-ea"/>
                <a:ea typeface="+mj-ea"/>
              </a:rPr>
              <a:t>　</a:t>
            </a:r>
            <a:r>
              <a:rPr lang="en-US" altLang="zh-CN" sz="2800" b="1" dirty="0">
                <a:latin typeface="+mj-ea"/>
                <a:ea typeface="+mj-ea"/>
              </a:rPr>
              <a:t>(6)</a:t>
            </a:r>
            <a:r>
              <a:rPr lang="zh-CN" altLang="en-US" sz="2800" b="1" dirty="0">
                <a:latin typeface="+mj-ea"/>
                <a:ea typeface="+mj-ea"/>
              </a:rPr>
              <a:t>谁（或什么）对系统运行产生的结果（值）感兴趣？</a:t>
            </a:r>
          </a:p>
        </p:txBody>
      </p:sp>
    </p:spTree>
    <p:extLst>
      <p:ext uri="{BB962C8B-B14F-4D97-AF65-F5344CB8AC3E}">
        <p14:creationId xmlns:p14="http://schemas.microsoft.com/office/powerpoint/2010/main" val="279097502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2"/>
          <p:cNvSpPr txBox="1">
            <a:spLocks noChangeArrowheads="1"/>
          </p:cNvSpPr>
          <p:nvPr/>
        </p:nvSpPr>
        <p:spPr bwMode="auto">
          <a:xfrm>
            <a:off x="1524001" y="1196976"/>
            <a:ext cx="84994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kumimoji="1" lang="zh-CN" altLang="en-US" sz="2000" b="1" dirty="0">
                <a:solidFill>
                  <a:srgbClr val="000000"/>
                </a:solidFill>
                <a:latin typeface="Tahoma" panose="020B0604030504040204" pitchFamily="34" charset="0"/>
                <a:ea typeface="楷体_GB2312" pitchFamily="49" charset="-122"/>
              </a:rPr>
              <a:t>　　通过回答这六个问题以后，再进一步分析可以识别出本系统的四个角色：值班护士，医生，病人，标准病症信号库。</a:t>
            </a:r>
          </a:p>
          <a:p>
            <a:pPr algn="just"/>
            <a:r>
              <a:rPr kumimoji="1" lang="zh-CN" altLang="en-US" sz="2000" b="1" dirty="0">
                <a:solidFill>
                  <a:srgbClr val="000000"/>
                </a:solidFill>
                <a:latin typeface="Tahoma" panose="020B0604030504040204" pitchFamily="34" charset="0"/>
                <a:ea typeface="楷体_GB2312" pitchFamily="49" charset="-122"/>
              </a:rPr>
              <a:t>　角色描述模板</a:t>
            </a:r>
          </a:p>
        </p:txBody>
      </p:sp>
      <p:grpSp>
        <p:nvGrpSpPr>
          <p:cNvPr id="21509" name="Group 3"/>
          <p:cNvGrpSpPr>
            <a:grpSpLocks/>
          </p:cNvGrpSpPr>
          <p:nvPr/>
        </p:nvGrpSpPr>
        <p:grpSpPr bwMode="auto">
          <a:xfrm>
            <a:off x="1524001" y="2219325"/>
            <a:ext cx="2259013" cy="2763838"/>
            <a:chOff x="1056" y="480"/>
            <a:chExt cx="1248" cy="1488"/>
          </a:xfrm>
        </p:grpSpPr>
        <p:sp>
          <p:nvSpPr>
            <p:cNvPr id="21520" name="Rectangle 4"/>
            <p:cNvSpPr>
              <a:spLocks noChangeArrowheads="1"/>
            </p:cNvSpPr>
            <p:nvPr/>
          </p:nvSpPr>
          <p:spPr bwMode="auto">
            <a:xfrm>
              <a:off x="1110" y="531"/>
              <a:ext cx="1152" cy="1394"/>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359E">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95000"/>
                </a:lnSpc>
              </a:pPr>
              <a:r>
                <a:rPr kumimoji="1" lang="zh-CN" altLang="en-US" sz="1600" b="1">
                  <a:solidFill>
                    <a:srgbClr val="000000"/>
                  </a:solidFill>
                  <a:latin typeface="Times New Roman" panose="02020603050405020304" pitchFamily="18" charset="0"/>
                </a:rPr>
                <a:t>角色：</a:t>
              </a:r>
              <a:r>
                <a:rPr kumimoji="1" lang="zh-CN" altLang="en-US" sz="1600" b="1">
                  <a:solidFill>
                    <a:srgbClr val="FF3300"/>
                  </a:solidFill>
                  <a:latin typeface="Times New Roman" panose="02020603050405020304" pitchFamily="18" charset="0"/>
                </a:rPr>
                <a:t>病    人</a:t>
              </a:r>
            </a:p>
            <a:p>
              <a:pPr algn="just">
                <a:lnSpc>
                  <a:spcPct val="95000"/>
                </a:lnSpc>
              </a:pPr>
              <a:endParaRPr kumimoji="1" lang="zh-CN" altLang="en-US" sz="16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角色职责：</a:t>
              </a:r>
            </a:p>
            <a:p>
              <a:pPr algn="just"/>
              <a:r>
                <a:rPr kumimoji="1" lang="zh-CN" altLang="en-US" sz="1600" b="1">
                  <a:solidFill>
                    <a:srgbClr val="000000"/>
                  </a:solidFill>
                  <a:latin typeface="Times New Roman" panose="02020603050405020304" pitchFamily="18" charset="0"/>
                </a:rPr>
                <a:t>提供病症信号</a:t>
              </a:r>
            </a:p>
            <a:p>
              <a:pPr algn="just"/>
              <a:endParaRPr kumimoji="1" lang="zh-CN" altLang="en-US" sz="16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角色职责识别：</a:t>
              </a:r>
            </a:p>
            <a:p>
              <a:pPr algn="just"/>
              <a:endParaRPr kumimoji="1" lang="zh-CN" altLang="en-US" sz="16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负责生成、实时提供</a:t>
              </a:r>
            </a:p>
            <a:p>
              <a:pPr algn="just">
                <a:lnSpc>
                  <a:spcPct val="95000"/>
                </a:lnSpc>
              </a:pPr>
              <a:r>
                <a:rPr kumimoji="1" lang="zh-CN" altLang="en-US" sz="1600" b="1">
                  <a:solidFill>
                    <a:srgbClr val="000000"/>
                  </a:solidFill>
                  <a:latin typeface="Times New Roman" panose="02020603050405020304" pitchFamily="18" charset="0"/>
                </a:rPr>
                <a:t>各种病症信号。</a:t>
              </a:r>
            </a:p>
          </p:txBody>
        </p:sp>
        <p:sp>
          <p:nvSpPr>
            <p:cNvPr id="21521" name="Rectangle 5"/>
            <p:cNvSpPr>
              <a:spLocks noChangeArrowheads="1"/>
            </p:cNvSpPr>
            <p:nvPr/>
          </p:nvSpPr>
          <p:spPr bwMode="auto">
            <a:xfrm>
              <a:off x="1056" y="480"/>
              <a:ext cx="1248" cy="148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21510" name="Group 6"/>
          <p:cNvGrpSpPr>
            <a:grpSpLocks/>
          </p:cNvGrpSpPr>
          <p:nvPr/>
        </p:nvGrpSpPr>
        <p:grpSpPr bwMode="auto">
          <a:xfrm>
            <a:off x="6116639" y="2217738"/>
            <a:ext cx="2225675" cy="2749550"/>
            <a:chOff x="3360" y="480"/>
            <a:chExt cx="1248" cy="1488"/>
          </a:xfrm>
        </p:grpSpPr>
        <p:sp>
          <p:nvSpPr>
            <p:cNvPr id="21518" name="Rectangle 7"/>
            <p:cNvSpPr>
              <a:spLocks noChangeArrowheads="1"/>
            </p:cNvSpPr>
            <p:nvPr/>
          </p:nvSpPr>
          <p:spPr bwMode="auto">
            <a:xfrm>
              <a:off x="3414" y="531"/>
              <a:ext cx="1152" cy="1394"/>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359E">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endParaRPr kumimoji="1" lang="zh-CN" altLang="en-US" sz="10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a:t>
              </a:r>
              <a:r>
                <a:rPr kumimoji="1" lang="zh-CN" altLang="en-US" sz="1600" b="1">
                  <a:solidFill>
                    <a:srgbClr val="FF3300"/>
                  </a:solidFill>
                  <a:latin typeface="Times New Roman" panose="02020603050405020304" pitchFamily="18" charset="0"/>
                </a:rPr>
                <a:t>值班护士</a:t>
              </a:r>
            </a:p>
            <a:p>
              <a:pPr algn="just"/>
              <a:endParaRPr kumimoji="1" lang="zh-CN" altLang="en-US" sz="16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角色职责：</a:t>
              </a:r>
            </a:p>
            <a:p>
              <a:pPr algn="just"/>
              <a:r>
                <a:rPr kumimoji="1" lang="zh-CN" altLang="en-US" sz="1600" b="1">
                  <a:solidFill>
                    <a:srgbClr val="000000"/>
                  </a:solidFill>
                  <a:latin typeface="Times New Roman" panose="02020603050405020304" pitchFamily="18" charset="0"/>
                </a:rPr>
                <a:t>负责监视病人的病</a:t>
              </a:r>
            </a:p>
            <a:p>
              <a:pPr algn="just"/>
              <a:r>
                <a:rPr kumimoji="1" lang="zh-CN" altLang="en-US" sz="1600" b="1">
                  <a:solidFill>
                    <a:srgbClr val="000000"/>
                  </a:solidFill>
                  <a:latin typeface="Times New Roman" panose="02020603050405020304" pitchFamily="18" charset="0"/>
                </a:rPr>
                <a:t>情变化</a:t>
              </a:r>
            </a:p>
            <a:p>
              <a:pPr algn="just"/>
              <a:r>
                <a:rPr kumimoji="1" lang="zh-CN" altLang="en-US" sz="1600" b="1">
                  <a:solidFill>
                    <a:srgbClr val="000000"/>
                  </a:solidFill>
                  <a:latin typeface="Times New Roman" panose="02020603050405020304" pitchFamily="18" charset="0"/>
                </a:rPr>
                <a:t>角色职责识别：</a:t>
              </a:r>
            </a:p>
            <a:p>
              <a:pPr algn="just"/>
              <a:r>
                <a:rPr kumimoji="1" lang="zh-CN" altLang="en-US" b="1">
                  <a:solidFill>
                    <a:srgbClr val="000000"/>
                  </a:solidFill>
                  <a:latin typeface="Times New Roman" panose="02020603050405020304" pitchFamily="18" charset="0"/>
                </a:rPr>
                <a:t> </a:t>
              </a:r>
              <a:r>
                <a:rPr kumimoji="1" lang="en-US" altLang="zh-CN" sz="1600" b="1">
                  <a:solidFill>
                    <a:srgbClr val="000000"/>
                  </a:solidFill>
                  <a:latin typeface="Times New Roman" panose="02020603050405020304" pitchFamily="18" charset="0"/>
                </a:rPr>
                <a:t>(1)</a:t>
              </a:r>
              <a:r>
                <a:rPr kumimoji="1" lang="zh-CN" altLang="en-US" sz="1600" b="1">
                  <a:solidFill>
                    <a:srgbClr val="000000"/>
                  </a:solidFill>
                  <a:latin typeface="Times New Roman" panose="02020603050405020304" pitchFamily="18" charset="0"/>
                </a:rPr>
                <a:t>使用系统主要功能</a:t>
              </a:r>
            </a:p>
            <a:p>
              <a:pPr algn="just">
                <a:spcBef>
                  <a:spcPct val="15000"/>
                </a:spcBef>
              </a:pPr>
              <a:r>
                <a:rPr kumimoji="1" lang="zh-CN" altLang="en-US" sz="1600" b="1">
                  <a:solidFill>
                    <a:srgbClr val="000000"/>
                  </a:solidFill>
                  <a:latin typeface="Times New Roman" panose="02020603050405020304" pitchFamily="18" charset="0"/>
                </a:rPr>
                <a:t> </a:t>
              </a:r>
              <a:r>
                <a:rPr kumimoji="1" lang="en-US" altLang="zh-CN" sz="1600" b="1">
                  <a:solidFill>
                    <a:srgbClr val="000000"/>
                  </a:solidFill>
                  <a:latin typeface="Times New Roman" panose="02020603050405020304" pitchFamily="18" charset="0"/>
                </a:rPr>
                <a:t>(2)</a:t>
              </a:r>
              <a:r>
                <a:rPr kumimoji="1" lang="zh-CN" altLang="en-US" sz="1600" b="1">
                  <a:solidFill>
                    <a:srgbClr val="000000"/>
                  </a:solidFill>
                  <a:latin typeface="Times New Roman" panose="02020603050405020304" pitchFamily="18" charset="0"/>
                </a:rPr>
                <a:t>对系统运行结果感</a:t>
              </a:r>
            </a:p>
            <a:p>
              <a:pPr algn="just"/>
              <a:r>
                <a:rPr kumimoji="1" lang="zh-CN" altLang="en-US" sz="1600" b="1">
                  <a:solidFill>
                    <a:srgbClr val="000000"/>
                  </a:solidFill>
                  <a:latin typeface="Times New Roman" panose="02020603050405020304" pitchFamily="18" charset="0"/>
                </a:rPr>
                <a:t>兴趣</a:t>
              </a:r>
            </a:p>
            <a:p>
              <a:pPr algn="just"/>
              <a:endParaRPr kumimoji="1" lang="zh-CN" altLang="en-US" sz="1600" b="1">
                <a:solidFill>
                  <a:srgbClr val="000000"/>
                </a:solidFill>
                <a:latin typeface="Times New Roman" panose="02020603050405020304" pitchFamily="18" charset="0"/>
              </a:endParaRPr>
            </a:p>
          </p:txBody>
        </p:sp>
        <p:sp>
          <p:nvSpPr>
            <p:cNvPr id="21519" name="Rectangle 8"/>
            <p:cNvSpPr>
              <a:spLocks noChangeArrowheads="1"/>
            </p:cNvSpPr>
            <p:nvPr/>
          </p:nvSpPr>
          <p:spPr bwMode="auto">
            <a:xfrm>
              <a:off x="3360" y="480"/>
              <a:ext cx="1248" cy="148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21511" name="Group 9"/>
          <p:cNvGrpSpPr>
            <a:grpSpLocks/>
          </p:cNvGrpSpPr>
          <p:nvPr/>
        </p:nvGrpSpPr>
        <p:grpSpPr bwMode="auto">
          <a:xfrm>
            <a:off x="8466138" y="2205038"/>
            <a:ext cx="2101850" cy="2762250"/>
            <a:chOff x="3408" y="2304"/>
            <a:chExt cx="1200" cy="1602"/>
          </a:xfrm>
        </p:grpSpPr>
        <p:sp>
          <p:nvSpPr>
            <p:cNvPr id="21516" name="Rectangle 10"/>
            <p:cNvSpPr>
              <a:spLocks noChangeArrowheads="1"/>
            </p:cNvSpPr>
            <p:nvPr/>
          </p:nvSpPr>
          <p:spPr bwMode="auto">
            <a:xfrm>
              <a:off x="3460" y="2359"/>
              <a:ext cx="1107" cy="150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359E">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endParaRPr kumimoji="1" lang="zh-CN" altLang="en-US" sz="10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a:t>
              </a:r>
              <a:r>
                <a:rPr kumimoji="1" lang="en-US" altLang="zh-CN" sz="1600" b="1">
                  <a:solidFill>
                    <a:srgbClr val="000000"/>
                  </a:solidFill>
                  <a:latin typeface="Times New Roman" panose="02020603050405020304" pitchFamily="18" charset="0"/>
                </a:rPr>
                <a:t>:</a:t>
              </a:r>
              <a:r>
                <a:rPr kumimoji="1" lang="zh-CN" altLang="en-US" sz="1600" b="1">
                  <a:solidFill>
                    <a:srgbClr val="FF3300"/>
                  </a:solidFill>
                  <a:latin typeface="Times New Roman" panose="02020603050405020304" pitchFamily="18" charset="0"/>
                </a:rPr>
                <a:t>标准病症信号库</a:t>
              </a:r>
            </a:p>
            <a:p>
              <a:pPr algn="just"/>
              <a:endParaRPr kumimoji="1" lang="zh-CN" altLang="en-US" sz="16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角色职责：</a:t>
              </a:r>
            </a:p>
            <a:p>
              <a:pPr algn="just"/>
              <a:r>
                <a:rPr kumimoji="1" lang="zh-CN" altLang="en-US" sz="1600" b="1">
                  <a:solidFill>
                    <a:srgbClr val="000000"/>
                  </a:solidFill>
                  <a:latin typeface="Times New Roman" panose="02020603050405020304" pitchFamily="18" charset="0"/>
                </a:rPr>
                <a:t>负责向系统提供病症</a:t>
              </a:r>
            </a:p>
            <a:p>
              <a:pPr algn="just"/>
              <a:r>
                <a:rPr kumimoji="1" lang="zh-CN" altLang="en-US" sz="1600" b="1">
                  <a:solidFill>
                    <a:srgbClr val="000000"/>
                  </a:solidFill>
                  <a:latin typeface="Times New Roman" panose="02020603050405020304" pitchFamily="18" charset="0"/>
                </a:rPr>
                <a:t>信号的正常值</a:t>
              </a:r>
            </a:p>
            <a:p>
              <a:pPr algn="just"/>
              <a:endParaRPr kumimoji="1" lang="zh-CN" altLang="en-US" sz="1600" b="1">
                <a:solidFill>
                  <a:srgbClr val="000000"/>
                </a:solidFill>
                <a:latin typeface="Times New Roman" panose="02020603050405020304" pitchFamily="18" charset="0"/>
              </a:endParaRPr>
            </a:p>
            <a:p>
              <a:pPr algn="just"/>
              <a:r>
                <a:rPr kumimoji="1" lang="zh-CN" altLang="en-US" sz="1600" b="1">
                  <a:solidFill>
                    <a:srgbClr val="000000"/>
                  </a:solidFill>
                  <a:latin typeface="Times New Roman" panose="02020603050405020304" pitchFamily="18" charset="0"/>
                </a:rPr>
                <a:t>角色职责识别：</a:t>
              </a:r>
            </a:p>
            <a:p>
              <a:pPr algn="just"/>
              <a:r>
                <a:rPr kumimoji="1" lang="zh-CN" altLang="en-US" sz="1600" b="1">
                  <a:solidFill>
                    <a:srgbClr val="000000"/>
                  </a:solidFill>
                  <a:latin typeface="Times New Roman" panose="02020603050405020304" pitchFamily="18" charset="0"/>
                </a:rPr>
                <a:t> </a:t>
              </a:r>
              <a:r>
                <a:rPr kumimoji="1" lang="en-US" altLang="zh-CN" sz="1600" b="1">
                  <a:solidFill>
                    <a:srgbClr val="000000"/>
                  </a:solidFill>
                  <a:latin typeface="Times New Roman" panose="02020603050405020304" pitchFamily="18" charset="0"/>
                </a:rPr>
                <a:t>(1)</a:t>
              </a:r>
              <a:r>
                <a:rPr kumimoji="1" lang="zh-CN" altLang="en-US" sz="1600" b="1">
                  <a:solidFill>
                    <a:srgbClr val="000000"/>
                  </a:solidFill>
                  <a:latin typeface="Times New Roman" panose="02020603050405020304" pitchFamily="18" charset="0"/>
                </a:rPr>
                <a:t>负责保持系统</a:t>
              </a:r>
            </a:p>
            <a:p>
              <a:pPr algn="just"/>
              <a:r>
                <a:rPr kumimoji="1" lang="zh-CN" altLang="en-US" sz="1600" b="1">
                  <a:solidFill>
                    <a:srgbClr val="000000"/>
                  </a:solidFill>
                  <a:latin typeface="Times New Roman" panose="02020603050405020304" pitchFamily="18" charset="0"/>
                </a:rPr>
                <a:t>正常运行</a:t>
              </a:r>
            </a:p>
            <a:p>
              <a:pPr algn="just"/>
              <a:r>
                <a:rPr kumimoji="1" lang="zh-CN" altLang="en-US" sz="1600" b="1">
                  <a:solidFill>
                    <a:srgbClr val="000000"/>
                  </a:solidFill>
                  <a:latin typeface="Times New Roman" panose="02020603050405020304" pitchFamily="18" charset="0"/>
                </a:rPr>
                <a:t> </a:t>
              </a:r>
              <a:r>
                <a:rPr kumimoji="1" lang="en-US" altLang="zh-CN" sz="1600" b="1">
                  <a:solidFill>
                    <a:srgbClr val="000000"/>
                  </a:solidFill>
                  <a:latin typeface="Times New Roman" panose="02020603050405020304" pitchFamily="18" charset="0"/>
                </a:rPr>
                <a:t>(2)</a:t>
              </a:r>
              <a:r>
                <a:rPr kumimoji="1" lang="zh-CN" altLang="en-US" sz="1600" b="1">
                  <a:solidFill>
                    <a:srgbClr val="000000"/>
                  </a:solidFill>
                  <a:latin typeface="Times New Roman" panose="02020603050405020304" pitchFamily="18" charset="0"/>
                </a:rPr>
                <a:t>与系统交互</a:t>
              </a:r>
            </a:p>
            <a:p>
              <a:pPr algn="just"/>
              <a:endParaRPr kumimoji="1" lang="zh-CN" altLang="en-US" b="1">
                <a:solidFill>
                  <a:srgbClr val="000000"/>
                </a:solidFill>
                <a:latin typeface="Times New Roman" panose="02020603050405020304" pitchFamily="18" charset="0"/>
              </a:endParaRPr>
            </a:p>
          </p:txBody>
        </p:sp>
        <p:sp>
          <p:nvSpPr>
            <p:cNvPr id="21517" name="Rectangle 11"/>
            <p:cNvSpPr>
              <a:spLocks noChangeArrowheads="1"/>
            </p:cNvSpPr>
            <p:nvPr/>
          </p:nvSpPr>
          <p:spPr bwMode="auto">
            <a:xfrm>
              <a:off x="3408" y="2304"/>
              <a:ext cx="1200" cy="1602"/>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21512" name="Group 12"/>
          <p:cNvGrpSpPr>
            <a:grpSpLocks/>
          </p:cNvGrpSpPr>
          <p:nvPr/>
        </p:nvGrpSpPr>
        <p:grpSpPr bwMode="auto">
          <a:xfrm>
            <a:off x="3844925" y="2219325"/>
            <a:ext cx="2192338" cy="2749550"/>
            <a:chOff x="1056" y="2400"/>
            <a:chExt cx="1248" cy="1506"/>
          </a:xfrm>
        </p:grpSpPr>
        <p:sp>
          <p:nvSpPr>
            <p:cNvPr id="21514" name="Rectangle 13"/>
            <p:cNvSpPr>
              <a:spLocks noChangeArrowheads="1"/>
            </p:cNvSpPr>
            <p:nvPr/>
          </p:nvSpPr>
          <p:spPr bwMode="auto">
            <a:xfrm>
              <a:off x="1110" y="2452"/>
              <a:ext cx="1152" cy="141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359E">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ct val="10000"/>
                </a:spcBef>
              </a:pPr>
              <a:r>
                <a:rPr kumimoji="1" lang="zh-CN" altLang="en-US" sz="1600" b="1">
                  <a:solidFill>
                    <a:srgbClr val="000000"/>
                  </a:solidFill>
                  <a:latin typeface="Times New Roman" panose="02020603050405020304" pitchFamily="18" charset="0"/>
                </a:rPr>
                <a:t>角色：</a:t>
              </a:r>
              <a:r>
                <a:rPr kumimoji="1" lang="zh-CN" altLang="en-US" sz="1600" b="1">
                  <a:solidFill>
                    <a:srgbClr val="FF3300"/>
                  </a:solidFill>
                  <a:latin typeface="Times New Roman" panose="02020603050405020304" pitchFamily="18" charset="0"/>
                </a:rPr>
                <a:t>医      生</a:t>
              </a:r>
            </a:p>
            <a:p>
              <a:pPr algn="just">
                <a:spcBef>
                  <a:spcPct val="10000"/>
                </a:spcBef>
              </a:pPr>
              <a:endParaRPr kumimoji="1" lang="zh-CN" altLang="en-US" sz="1600" b="1">
                <a:solidFill>
                  <a:srgbClr val="000000"/>
                </a:solidFill>
                <a:latin typeface="Times New Roman" panose="02020603050405020304" pitchFamily="18" charset="0"/>
              </a:endParaRPr>
            </a:p>
            <a:p>
              <a:pPr algn="just">
                <a:spcBef>
                  <a:spcPct val="10000"/>
                </a:spcBef>
              </a:pPr>
              <a:r>
                <a:rPr kumimoji="1" lang="zh-CN" altLang="en-US" sz="1600" b="1">
                  <a:solidFill>
                    <a:srgbClr val="000000"/>
                  </a:solidFill>
                  <a:latin typeface="Times New Roman" panose="02020603050405020304" pitchFamily="18" charset="0"/>
                </a:rPr>
                <a:t>角色职责：</a:t>
              </a:r>
            </a:p>
            <a:p>
              <a:pPr algn="just"/>
              <a:r>
                <a:rPr kumimoji="1" lang="zh-CN" altLang="en-US" sz="1600" b="1">
                  <a:solidFill>
                    <a:srgbClr val="000000"/>
                  </a:solidFill>
                  <a:latin typeface="Times New Roman" panose="02020603050405020304" pitchFamily="18" charset="0"/>
                </a:rPr>
                <a:t>对病人负责，负责</a:t>
              </a:r>
            </a:p>
            <a:p>
              <a:pPr algn="just"/>
              <a:r>
                <a:rPr kumimoji="1" lang="zh-CN" altLang="en-US" sz="1600" b="1">
                  <a:solidFill>
                    <a:srgbClr val="000000"/>
                  </a:solidFill>
                  <a:latin typeface="Times New Roman" panose="02020603050405020304" pitchFamily="18" charset="0"/>
                </a:rPr>
                <a:t>处理病情的变化</a:t>
              </a:r>
            </a:p>
            <a:p>
              <a:pPr algn="just"/>
              <a:r>
                <a:rPr kumimoji="1" lang="zh-CN" altLang="en-US" sz="1600" b="1">
                  <a:solidFill>
                    <a:srgbClr val="000000"/>
                  </a:solidFill>
                  <a:latin typeface="Times New Roman" panose="02020603050405020304" pitchFamily="18" charset="0"/>
                </a:rPr>
                <a:t>角色职责识别：</a:t>
              </a:r>
            </a:p>
            <a:p>
              <a:pPr algn="just"/>
              <a:r>
                <a:rPr kumimoji="1" lang="zh-CN" altLang="en-US" sz="1600" b="1">
                  <a:solidFill>
                    <a:srgbClr val="000000"/>
                  </a:solidFill>
                  <a:latin typeface="Times New Roman" panose="02020603050405020304" pitchFamily="18" charset="0"/>
                </a:rPr>
                <a:t> </a:t>
              </a:r>
              <a:r>
                <a:rPr kumimoji="1" lang="en-US" altLang="zh-CN" sz="1600" b="1">
                  <a:solidFill>
                    <a:srgbClr val="000000"/>
                  </a:solidFill>
                  <a:latin typeface="Times New Roman" panose="02020603050405020304" pitchFamily="18" charset="0"/>
                </a:rPr>
                <a:t>(1)</a:t>
              </a:r>
              <a:r>
                <a:rPr kumimoji="1" lang="zh-CN" altLang="en-US" sz="1600" b="1">
                  <a:solidFill>
                    <a:srgbClr val="000000"/>
                  </a:solidFill>
                  <a:latin typeface="Times New Roman" panose="02020603050405020304" pitchFamily="18" charset="0"/>
                </a:rPr>
                <a:t>需要系统支持以完</a:t>
              </a:r>
            </a:p>
            <a:p>
              <a:pPr algn="just"/>
              <a:r>
                <a:rPr kumimoji="1" lang="zh-CN" altLang="en-US" sz="1600" b="1">
                  <a:solidFill>
                    <a:srgbClr val="000000"/>
                  </a:solidFill>
                  <a:latin typeface="Times New Roman" panose="02020603050405020304" pitchFamily="18" charset="0"/>
                </a:rPr>
                <a:t>成其日常工作</a:t>
              </a:r>
            </a:p>
            <a:p>
              <a:pPr algn="just"/>
              <a:r>
                <a:rPr kumimoji="1" lang="zh-CN" altLang="en-US" sz="1600" b="1">
                  <a:solidFill>
                    <a:srgbClr val="000000"/>
                  </a:solidFill>
                  <a:latin typeface="Times New Roman" panose="02020603050405020304" pitchFamily="18" charset="0"/>
                </a:rPr>
                <a:t> </a:t>
              </a:r>
              <a:r>
                <a:rPr kumimoji="1" lang="en-US" altLang="zh-CN" sz="1600" b="1">
                  <a:solidFill>
                    <a:srgbClr val="000000"/>
                  </a:solidFill>
                  <a:latin typeface="Times New Roman" panose="02020603050405020304" pitchFamily="18" charset="0"/>
                </a:rPr>
                <a:t>(2)</a:t>
              </a:r>
              <a:r>
                <a:rPr kumimoji="1" lang="zh-CN" altLang="en-US" sz="1600" b="1">
                  <a:solidFill>
                    <a:srgbClr val="000000"/>
                  </a:solidFill>
                  <a:latin typeface="Times New Roman" panose="02020603050405020304" pitchFamily="18" charset="0"/>
                </a:rPr>
                <a:t>对系统运行结果感</a:t>
              </a:r>
            </a:p>
            <a:p>
              <a:pPr algn="just"/>
              <a:r>
                <a:rPr kumimoji="1" lang="zh-CN" altLang="en-US" sz="1600" b="1">
                  <a:solidFill>
                    <a:srgbClr val="000000"/>
                  </a:solidFill>
                  <a:latin typeface="Times New Roman" panose="02020603050405020304" pitchFamily="18" charset="0"/>
                </a:rPr>
                <a:t>兴趣</a:t>
              </a:r>
            </a:p>
          </p:txBody>
        </p:sp>
        <p:sp>
          <p:nvSpPr>
            <p:cNvPr id="21515" name="Rectangle 14"/>
            <p:cNvSpPr>
              <a:spLocks noChangeArrowheads="1"/>
            </p:cNvSpPr>
            <p:nvPr/>
          </p:nvSpPr>
          <p:spPr bwMode="auto">
            <a:xfrm>
              <a:off x="1056" y="2400"/>
              <a:ext cx="1248" cy="1506"/>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21513" name="Text Box 15"/>
          <p:cNvSpPr txBox="1">
            <a:spLocks noChangeArrowheads="1"/>
          </p:cNvSpPr>
          <p:nvPr/>
        </p:nvSpPr>
        <p:spPr bwMode="auto">
          <a:xfrm>
            <a:off x="1755776" y="5006976"/>
            <a:ext cx="85629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ct val="50000"/>
              </a:spcBef>
            </a:pPr>
            <a:r>
              <a:rPr kumimoji="1" lang="zh-CN" altLang="en-US" b="1">
                <a:solidFill>
                  <a:srgbClr val="181A36"/>
                </a:solidFill>
                <a:latin typeface="Tahoma" panose="020B0604030504040204" pitchFamily="34" charset="0"/>
                <a:ea typeface="楷体_GB2312" pitchFamily="49" charset="-122"/>
              </a:rPr>
              <a:t>　　通过分析可以初步识别出系统的用例为：中央监护，病症监护，提供标准病症信号，病历管理，病情报告管理。顶层用例图为：</a:t>
            </a:r>
          </a:p>
        </p:txBody>
      </p:sp>
    </p:spTree>
    <p:extLst>
      <p:ext uri="{BB962C8B-B14F-4D97-AF65-F5344CB8AC3E}">
        <p14:creationId xmlns:p14="http://schemas.microsoft.com/office/powerpoint/2010/main" val="268085512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2"/>
          <p:cNvSpPr txBox="1">
            <a:spLocks noChangeArrowheads="1"/>
          </p:cNvSpPr>
          <p:nvPr/>
        </p:nvSpPr>
        <p:spPr bwMode="auto">
          <a:xfrm>
            <a:off x="1992314" y="1341439"/>
            <a:ext cx="835183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ct val="50000"/>
              </a:spcBef>
            </a:pPr>
            <a:r>
              <a:rPr lang="zh-CN" altLang="en-US" sz="2800" b="1" dirty="0">
                <a:latin typeface="+mj-ea"/>
                <a:ea typeface="+mj-ea"/>
              </a:rPr>
              <a:t>通过分析可以初步识别出系统的用例为：中央监护，病症监护，提供标准病症信号，病历管理，病情报告管理。顶层用例图为：</a:t>
            </a:r>
          </a:p>
        </p:txBody>
      </p:sp>
      <p:sp>
        <p:nvSpPr>
          <p:cNvPr id="22533" name="Text Box 3"/>
          <p:cNvSpPr txBox="1">
            <a:spLocks noChangeArrowheads="1"/>
          </p:cNvSpPr>
          <p:nvPr/>
        </p:nvSpPr>
        <p:spPr bwMode="auto">
          <a:xfrm>
            <a:off x="8534400" y="5475288"/>
            <a:ext cx="1690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b="1">
                <a:solidFill>
                  <a:srgbClr val="000000"/>
                </a:solidFill>
                <a:latin typeface="Times New Roman" panose="02020603050405020304" pitchFamily="18" charset="0"/>
              </a:rPr>
              <a:t>标准病症</a:t>
            </a:r>
          </a:p>
          <a:p>
            <a:pPr algn="ctr"/>
            <a:r>
              <a:rPr kumimoji="1" lang="zh-CN" altLang="en-US" b="1">
                <a:solidFill>
                  <a:srgbClr val="000000"/>
                </a:solidFill>
                <a:latin typeface="Times New Roman" panose="02020603050405020304" pitchFamily="18" charset="0"/>
              </a:rPr>
              <a:t>信号库</a:t>
            </a:r>
          </a:p>
        </p:txBody>
      </p:sp>
      <p:sp>
        <p:nvSpPr>
          <p:cNvPr id="22534" name="Text Box 4"/>
          <p:cNvSpPr txBox="1">
            <a:spLocks noChangeArrowheads="1"/>
          </p:cNvSpPr>
          <p:nvPr/>
        </p:nvSpPr>
        <p:spPr bwMode="auto">
          <a:xfrm>
            <a:off x="1524001" y="36083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en-US">
              <a:solidFill>
                <a:srgbClr val="000000"/>
              </a:solidFill>
              <a:latin typeface="Times New Roman" panose="02020603050405020304" pitchFamily="18" charset="0"/>
            </a:endParaRPr>
          </a:p>
        </p:txBody>
      </p:sp>
      <p:grpSp>
        <p:nvGrpSpPr>
          <p:cNvPr id="22535" name="Group 5"/>
          <p:cNvGrpSpPr>
            <a:grpSpLocks/>
          </p:cNvGrpSpPr>
          <p:nvPr/>
        </p:nvGrpSpPr>
        <p:grpSpPr bwMode="auto">
          <a:xfrm>
            <a:off x="1916114" y="2708276"/>
            <a:ext cx="7824787" cy="3559175"/>
            <a:chOff x="247" y="1706"/>
            <a:chExt cx="4929" cy="2242"/>
          </a:xfrm>
        </p:grpSpPr>
        <p:sp>
          <p:nvSpPr>
            <p:cNvPr id="22537" name="Oval 6"/>
            <p:cNvSpPr>
              <a:spLocks noChangeArrowheads="1"/>
            </p:cNvSpPr>
            <p:nvPr/>
          </p:nvSpPr>
          <p:spPr bwMode="auto">
            <a:xfrm>
              <a:off x="2979" y="2938"/>
              <a:ext cx="973" cy="450"/>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b="1">
                  <a:solidFill>
                    <a:srgbClr val="000000"/>
                  </a:solidFill>
                  <a:latin typeface="Times New Roman" panose="02020603050405020304" pitchFamily="18" charset="0"/>
                </a:rPr>
                <a:t>提供标准</a:t>
              </a:r>
            </a:p>
            <a:p>
              <a:pPr algn="ctr"/>
              <a:r>
                <a:rPr kumimoji="1" lang="zh-CN" altLang="en-US" b="1">
                  <a:solidFill>
                    <a:srgbClr val="000000"/>
                  </a:solidFill>
                  <a:latin typeface="Times New Roman" panose="02020603050405020304" pitchFamily="18" charset="0"/>
                </a:rPr>
                <a:t>病症信号</a:t>
              </a:r>
            </a:p>
          </p:txBody>
        </p:sp>
        <p:grpSp>
          <p:nvGrpSpPr>
            <p:cNvPr id="22538" name="Group 7"/>
            <p:cNvGrpSpPr>
              <a:grpSpLocks/>
            </p:cNvGrpSpPr>
            <p:nvPr/>
          </p:nvGrpSpPr>
          <p:grpSpPr bwMode="auto">
            <a:xfrm>
              <a:off x="469" y="1874"/>
              <a:ext cx="169" cy="439"/>
              <a:chOff x="5280" y="1511"/>
              <a:chExt cx="218" cy="503"/>
            </a:xfrm>
          </p:grpSpPr>
          <p:sp>
            <p:nvSpPr>
              <p:cNvPr id="22580" name="Oval 8"/>
              <p:cNvSpPr>
                <a:spLocks noChangeArrowheads="1"/>
              </p:cNvSpPr>
              <p:nvPr/>
            </p:nvSpPr>
            <p:spPr bwMode="auto">
              <a:xfrm flipH="1">
                <a:off x="5304" y="1511"/>
                <a:ext cx="128" cy="119"/>
              </a:xfrm>
              <a:prstGeom prst="ellipse">
                <a:avLst/>
              </a:prstGeom>
              <a:noFill/>
              <a:ln w="31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81" name="Line 9"/>
              <p:cNvSpPr>
                <a:spLocks noChangeShapeType="1"/>
              </p:cNvSpPr>
              <p:nvPr/>
            </p:nvSpPr>
            <p:spPr bwMode="auto">
              <a:xfrm flipH="1">
                <a:off x="5376" y="1630"/>
                <a:ext cx="0" cy="23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82" name="Line 10"/>
              <p:cNvSpPr>
                <a:spLocks noChangeShapeType="1"/>
              </p:cNvSpPr>
              <p:nvPr/>
            </p:nvSpPr>
            <p:spPr bwMode="auto">
              <a:xfrm>
                <a:off x="5376" y="1867"/>
                <a:ext cx="92"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83" name="Line 11"/>
              <p:cNvSpPr>
                <a:spLocks noChangeShapeType="1"/>
              </p:cNvSpPr>
              <p:nvPr/>
            </p:nvSpPr>
            <p:spPr bwMode="auto">
              <a:xfrm flipH="1">
                <a:off x="5286" y="1867"/>
                <a:ext cx="90"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84" name="Line 12"/>
              <p:cNvSpPr>
                <a:spLocks noChangeShapeType="1"/>
              </p:cNvSpPr>
              <p:nvPr/>
            </p:nvSpPr>
            <p:spPr bwMode="auto">
              <a:xfrm flipH="1">
                <a:off x="5280" y="1680"/>
                <a:ext cx="218"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39" name="Oval 13"/>
            <p:cNvSpPr>
              <a:spLocks noChangeArrowheads="1"/>
            </p:cNvSpPr>
            <p:nvPr/>
          </p:nvSpPr>
          <p:spPr bwMode="auto">
            <a:xfrm>
              <a:off x="1552" y="3236"/>
              <a:ext cx="1048" cy="450"/>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b="1">
                  <a:solidFill>
                    <a:srgbClr val="000000"/>
                  </a:solidFill>
                  <a:latin typeface="Times New Roman" panose="02020603050405020304" pitchFamily="18" charset="0"/>
                </a:rPr>
                <a:t>病历管理</a:t>
              </a:r>
            </a:p>
          </p:txBody>
        </p:sp>
        <p:sp>
          <p:nvSpPr>
            <p:cNvPr id="22540" name="Text Box 14"/>
            <p:cNvSpPr txBox="1">
              <a:spLocks noChangeArrowheads="1"/>
            </p:cNvSpPr>
            <p:nvPr/>
          </p:nvSpPr>
          <p:spPr bwMode="auto">
            <a:xfrm>
              <a:off x="4548" y="2276"/>
              <a:ext cx="6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pPr>
              <a:r>
                <a:rPr kumimoji="1" lang="zh-CN" altLang="en-US" b="1">
                  <a:solidFill>
                    <a:srgbClr val="000000"/>
                  </a:solidFill>
                  <a:latin typeface="Times New Roman" panose="02020603050405020304" pitchFamily="18" charset="0"/>
                </a:rPr>
                <a:t>病人</a:t>
              </a:r>
            </a:p>
          </p:txBody>
        </p:sp>
        <p:sp>
          <p:nvSpPr>
            <p:cNvPr id="22541" name="Text Box 15"/>
            <p:cNvSpPr txBox="1">
              <a:spLocks noChangeArrowheads="1"/>
            </p:cNvSpPr>
            <p:nvPr/>
          </p:nvSpPr>
          <p:spPr bwMode="auto">
            <a:xfrm>
              <a:off x="247" y="3717"/>
              <a:ext cx="6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pPr>
              <a:r>
                <a:rPr kumimoji="1" lang="zh-CN" altLang="en-US">
                  <a:solidFill>
                    <a:srgbClr val="000000"/>
                  </a:solidFill>
                  <a:latin typeface="Times New Roman" panose="02020603050405020304" pitchFamily="18" charset="0"/>
                </a:rPr>
                <a:t> </a:t>
              </a:r>
              <a:r>
                <a:rPr kumimoji="1" lang="zh-CN" altLang="en-US" b="1">
                  <a:solidFill>
                    <a:srgbClr val="000000"/>
                  </a:solidFill>
                  <a:latin typeface="Times New Roman" panose="02020603050405020304" pitchFamily="18" charset="0"/>
                </a:rPr>
                <a:t>医生</a:t>
              </a:r>
            </a:p>
          </p:txBody>
        </p:sp>
        <p:sp>
          <p:nvSpPr>
            <p:cNvPr id="22542" name="Text Box 16"/>
            <p:cNvSpPr txBox="1">
              <a:spLocks noChangeArrowheads="1"/>
            </p:cNvSpPr>
            <p:nvPr/>
          </p:nvSpPr>
          <p:spPr bwMode="auto">
            <a:xfrm>
              <a:off x="249" y="2317"/>
              <a:ext cx="8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en-US" b="1">
                  <a:solidFill>
                    <a:srgbClr val="000000"/>
                  </a:solidFill>
                  <a:latin typeface="Times New Roman" panose="02020603050405020304" pitchFamily="18" charset="0"/>
                </a:rPr>
                <a:t>值班护士</a:t>
              </a:r>
            </a:p>
          </p:txBody>
        </p:sp>
        <p:sp>
          <p:nvSpPr>
            <p:cNvPr id="22543" name="Rectangle 17"/>
            <p:cNvSpPr>
              <a:spLocks noChangeArrowheads="1"/>
            </p:cNvSpPr>
            <p:nvPr/>
          </p:nvSpPr>
          <p:spPr bwMode="auto">
            <a:xfrm>
              <a:off x="1069" y="1706"/>
              <a:ext cx="3117" cy="2159"/>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44" name="Oval 18"/>
            <p:cNvSpPr>
              <a:spLocks noChangeArrowheads="1"/>
            </p:cNvSpPr>
            <p:nvPr/>
          </p:nvSpPr>
          <p:spPr bwMode="auto">
            <a:xfrm>
              <a:off x="2979" y="2082"/>
              <a:ext cx="973" cy="449"/>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b="1">
                  <a:solidFill>
                    <a:srgbClr val="000000"/>
                  </a:solidFill>
                  <a:latin typeface="Times New Roman" panose="02020603050405020304" pitchFamily="18" charset="0"/>
                </a:rPr>
                <a:t>病症监护</a:t>
              </a:r>
            </a:p>
          </p:txBody>
        </p:sp>
        <p:sp>
          <p:nvSpPr>
            <p:cNvPr id="22545" name="Oval 19"/>
            <p:cNvSpPr>
              <a:spLocks noChangeArrowheads="1"/>
            </p:cNvSpPr>
            <p:nvPr/>
          </p:nvSpPr>
          <p:spPr bwMode="auto">
            <a:xfrm>
              <a:off x="1481" y="2531"/>
              <a:ext cx="959" cy="450"/>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b="1">
                  <a:solidFill>
                    <a:srgbClr val="000000"/>
                  </a:solidFill>
                  <a:latin typeface="Times New Roman" panose="02020603050405020304" pitchFamily="18" charset="0"/>
                </a:rPr>
                <a:t>病情报</a:t>
              </a:r>
            </a:p>
            <a:p>
              <a:pPr algn="ctr"/>
              <a:r>
                <a:rPr kumimoji="1" lang="zh-CN" altLang="en-US" b="1">
                  <a:solidFill>
                    <a:srgbClr val="000000"/>
                  </a:solidFill>
                  <a:latin typeface="Times New Roman" panose="02020603050405020304" pitchFamily="18" charset="0"/>
                </a:rPr>
                <a:t>告管理</a:t>
              </a:r>
            </a:p>
          </p:txBody>
        </p:sp>
        <p:sp>
          <p:nvSpPr>
            <p:cNvPr id="22546" name="Oval 20"/>
            <p:cNvSpPr>
              <a:spLocks noChangeArrowheads="1"/>
            </p:cNvSpPr>
            <p:nvPr/>
          </p:nvSpPr>
          <p:spPr bwMode="auto">
            <a:xfrm>
              <a:off x="1421" y="1837"/>
              <a:ext cx="1005" cy="449"/>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b="1">
                  <a:solidFill>
                    <a:srgbClr val="000000"/>
                  </a:solidFill>
                  <a:latin typeface="Times New Roman" panose="02020603050405020304" pitchFamily="18" charset="0"/>
                </a:rPr>
                <a:t>中央监护</a:t>
              </a:r>
            </a:p>
          </p:txBody>
        </p:sp>
        <p:grpSp>
          <p:nvGrpSpPr>
            <p:cNvPr id="22547" name="Group 21"/>
            <p:cNvGrpSpPr>
              <a:grpSpLocks/>
            </p:cNvGrpSpPr>
            <p:nvPr/>
          </p:nvGrpSpPr>
          <p:grpSpPr bwMode="auto">
            <a:xfrm>
              <a:off x="4821" y="2994"/>
              <a:ext cx="168" cy="438"/>
              <a:chOff x="5280" y="1511"/>
              <a:chExt cx="218" cy="503"/>
            </a:xfrm>
          </p:grpSpPr>
          <p:sp>
            <p:nvSpPr>
              <p:cNvPr id="22575" name="Oval 22"/>
              <p:cNvSpPr>
                <a:spLocks noChangeArrowheads="1"/>
              </p:cNvSpPr>
              <p:nvPr/>
            </p:nvSpPr>
            <p:spPr bwMode="auto">
              <a:xfrm flipH="1">
                <a:off x="5304" y="1511"/>
                <a:ext cx="128" cy="119"/>
              </a:xfrm>
              <a:prstGeom prst="ellipse">
                <a:avLst/>
              </a:prstGeom>
              <a:noFill/>
              <a:ln w="31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76" name="Line 23"/>
              <p:cNvSpPr>
                <a:spLocks noChangeShapeType="1"/>
              </p:cNvSpPr>
              <p:nvPr/>
            </p:nvSpPr>
            <p:spPr bwMode="auto">
              <a:xfrm flipH="1">
                <a:off x="5376" y="1630"/>
                <a:ext cx="0" cy="23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7" name="Line 24"/>
              <p:cNvSpPr>
                <a:spLocks noChangeShapeType="1"/>
              </p:cNvSpPr>
              <p:nvPr/>
            </p:nvSpPr>
            <p:spPr bwMode="auto">
              <a:xfrm>
                <a:off x="5376" y="1867"/>
                <a:ext cx="92"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8" name="Line 25"/>
              <p:cNvSpPr>
                <a:spLocks noChangeShapeType="1"/>
              </p:cNvSpPr>
              <p:nvPr/>
            </p:nvSpPr>
            <p:spPr bwMode="auto">
              <a:xfrm flipH="1">
                <a:off x="5286" y="1867"/>
                <a:ext cx="90"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9" name="Line 26"/>
              <p:cNvSpPr>
                <a:spLocks noChangeShapeType="1"/>
              </p:cNvSpPr>
              <p:nvPr/>
            </p:nvSpPr>
            <p:spPr bwMode="auto">
              <a:xfrm flipH="1">
                <a:off x="5280" y="1680"/>
                <a:ext cx="218"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548" name="Group 27"/>
            <p:cNvGrpSpPr>
              <a:grpSpLocks/>
            </p:cNvGrpSpPr>
            <p:nvPr/>
          </p:nvGrpSpPr>
          <p:grpSpPr bwMode="auto">
            <a:xfrm>
              <a:off x="4793" y="1804"/>
              <a:ext cx="160" cy="463"/>
              <a:chOff x="5280" y="1511"/>
              <a:chExt cx="218" cy="503"/>
            </a:xfrm>
          </p:grpSpPr>
          <p:sp>
            <p:nvSpPr>
              <p:cNvPr id="22570" name="Oval 28"/>
              <p:cNvSpPr>
                <a:spLocks noChangeArrowheads="1"/>
              </p:cNvSpPr>
              <p:nvPr/>
            </p:nvSpPr>
            <p:spPr bwMode="auto">
              <a:xfrm flipH="1">
                <a:off x="5304" y="1511"/>
                <a:ext cx="128" cy="119"/>
              </a:xfrm>
              <a:prstGeom prst="ellipse">
                <a:avLst/>
              </a:prstGeom>
              <a:noFill/>
              <a:ln w="31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71" name="Line 29"/>
              <p:cNvSpPr>
                <a:spLocks noChangeShapeType="1"/>
              </p:cNvSpPr>
              <p:nvPr/>
            </p:nvSpPr>
            <p:spPr bwMode="auto">
              <a:xfrm flipH="1">
                <a:off x="5376" y="1630"/>
                <a:ext cx="0" cy="23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2" name="Line 30"/>
              <p:cNvSpPr>
                <a:spLocks noChangeShapeType="1"/>
              </p:cNvSpPr>
              <p:nvPr/>
            </p:nvSpPr>
            <p:spPr bwMode="auto">
              <a:xfrm>
                <a:off x="5376" y="1867"/>
                <a:ext cx="92"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3" name="Line 31"/>
              <p:cNvSpPr>
                <a:spLocks noChangeShapeType="1"/>
              </p:cNvSpPr>
              <p:nvPr/>
            </p:nvSpPr>
            <p:spPr bwMode="auto">
              <a:xfrm flipH="1">
                <a:off x="5286" y="1867"/>
                <a:ext cx="90"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4" name="Line 32"/>
              <p:cNvSpPr>
                <a:spLocks noChangeShapeType="1"/>
              </p:cNvSpPr>
              <p:nvPr/>
            </p:nvSpPr>
            <p:spPr bwMode="auto">
              <a:xfrm flipH="1">
                <a:off x="5280" y="1680"/>
                <a:ext cx="218"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549" name="Group 33"/>
            <p:cNvGrpSpPr>
              <a:grpSpLocks/>
            </p:cNvGrpSpPr>
            <p:nvPr/>
          </p:nvGrpSpPr>
          <p:grpSpPr bwMode="auto">
            <a:xfrm>
              <a:off x="501" y="3296"/>
              <a:ext cx="170" cy="398"/>
              <a:chOff x="5280" y="1511"/>
              <a:chExt cx="218" cy="503"/>
            </a:xfrm>
          </p:grpSpPr>
          <p:sp>
            <p:nvSpPr>
              <p:cNvPr id="22565" name="Oval 34"/>
              <p:cNvSpPr>
                <a:spLocks noChangeArrowheads="1"/>
              </p:cNvSpPr>
              <p:nvPr/>
            </p:nvSpPr>
            <p:spPr bwMode="auto">
              <a:xfrm flipH="1">
                <a:off x="5304" y="1511"/>
                <a:ext cx="128" cy="119"/>
              </a:xfrm>
              <a:prstGeom prst="ellipse">
                <a:avLst/>
              </a:prstGeom>
              <a:noFill/>
              <a:ln w="31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66" name="Line 35"/>
              <p:cNvSpPr>
                <a:spLocks noChangeShapeType="1"/>
              </p:cNvSpPr>
              <p:nvPr/>
            </p:nvSpPr>
            <p:spPr bwMode="auto">
              <a:xfrm flipH="1">
                <a:off x="5376" y="1630"/>
                <a:ext cx="0" cy="23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7" name="Line 36"/>
              <p:cNvSpPr>
                <a:spLocks noChangeShapeType="1"/>
              </p:cNvSpPr>
              <p:nvPr/>
            </p:nvSpPr>
            <p:spPr bwMode="auto">
              <a:xfrm>
                <a:off x="5376" y="1867"/>
                <a:ext cx="92"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8" name="Line 37"/>
              <p:cNvSpPr>
                <a:spLocks noChangeShapeType="1"/>
              </p:cNvSpPr>
              <p:nvPr/>
            </p:nvSpPr>
            <p:spPr bwMode="auto">
              <a:xfrm flipH="1">
                <a:off x="5286" y="1867"/>
                <a:ext cx="90" cy="147"/>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9" name="Line 38"/>
              <p:cNvSpPr>
                <a:spLocks noChangeShapeType="1"/>
              </p:cNvSpPr>
              <p:nvPr/>
            </p:nvSpPr>
            <p:spPr bwMode="auto">
              <a:xfrm flipH="1">
                <a:off x="5280" y="1680"/>
                <a:ext cx="218"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50" name="Line 39"/>
            <p:cNvSpPr>
              <a:spLocks noChangeShapeType="1"/>
            </p:cNvSpPr>
            <p:nvPr/>
          </p:nvSpPr>
          <p:spPr bwMode="auto">
            <a:xfrm>
              <a:off x="641" y="2024"/>
              <a:ext cx="780" cy="0"/>
            </a:xfrm>
            <a:prstGeom prst="line">
              <a:avLst/>
            </a:prstGeom>
            <a:noFill/>
            <a:ln w="63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1" name="Line 40"/>
            <p:cNvSpPr>
              <a:spLocks noChangeShapeType="1"/>
            </p:cNvSpPr>
            <p:nvPr/>
          </p:nvSpPr>
          <p:spPr bwMode="auto">
            <a:xfrm>
              <a:off x="641" y="2024"/>
              <a:ext cx="840" cy="693"/>
            </a:xfrm>
            <a:prstGeom prst="line">
              <a:avLst/>
            </a:prstGeom>
            <a:noFill/>
            <a:ln w="63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2" name="Line 41"/>
            <p:cNvSpPr>
              <a:spLocks noChangeShapeType="1"/>
            </p:cNvSpPr>
            <p:nvPr/>
          </p:nvSpPr>
          <p:spPr bwMode="auto">
            <a:xfrm flipV="1">
              <a:off x="641" y="2739"/>
              <a:ext cx="840" cy="693"/>
            </a:xfrm>
            <a:prstGeom prst="line">
              <a:avLst/>
            </a:prstGeom>
            <a:noFill/>
            <a:ln w="63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3" name="Line 42"/>
            <p:cNvSpPr>
              <a:spLocks noChangeShapeType="1"/>
            </p:cNvSpPr>
            <p:nvPr/>
          </p:nvSpPr>
          <p:spPr bwMode="auto">
            <a:xfrm>
              <a:off x="671" y="3432"/>
              <a:ext cx="885" cy="0"/>
            </a:xfrm>
            <a:prstGeom prst="line">
              <a:avLst/>
            </a:prstGeom>
            <a:noFill/>
            <a:ln w="63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4" name="Line 43"/>
            <p:cNvSpPr>
              <a:spLocks noChangeShapeType="1"/>
            </p:cNvSpPr>
            <p:nvPr/>
          </p:nvSpPr>
          <p:spPr bwMode="auto">
            <a:xfrm flipV="1">
              <a:off x="3938" y="1967"/>
              <a:ext cx="881" cy="289"/>
            </a:xfrm>
            <a:prstGeom prst="line">
              <a:avLst/>
            </a:prstGeom>
            <a:noFill/>
            <a:ln w="63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5" name="Line 44"/>
            <p:cNvSpPr>
              <a:spLocks noChangeShapeType="1"/>
            </p:cNvSpPr>
            <p:nvPr/>
          </p:nvSpPr>
          <p:spPr bwMode="auto">
            <a:xfrm>
              <a:off x="3958" y="3133"/>
              <a:ext cx="861" cy="2"/>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6" name="Line 45"/>
            <p:cNvSpPr>
              <a:spLocks noChangeShapeType="1"/>
            </p:cNvSpPr>
            <p:nvPr/>
          </p:nvSpPr>
          <p:spPr bwMode="auto">
            <a:xfrm>
              <a:off x="2238" y="2213"/>
              <a:ext cx="837"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7" name="Line 46"/>
            <p:cNvSpPr>
              <a:spLocks noChangeShapeType="1"/>
            </p:cNvSpPr>
            <p:nvPr/>
          </p:nvSpPr>
          <p:spPr bwMode="auto">
            <a:xfrm>
              <a:off x="2421" y="2046"/>
              <a:ext cx="489" cy="1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8" name="Text Box 47"/>
            <p:cNvSpPr txBox="1">
              <a:spLocks noChangeArrowheads="1"/>
            </p:cNvSpPr>
            <p:nvPr/>
          </p:nvSpPr>
          <p:spPr bwMode="auto">
            <a:xfrm>
              <a:off x="2534" y="1853"/>
              <a:ext cx="7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b="1">
                  <a:solidFill>
                    <a:srgbClr val="000000"/>
                  </a:solidFill>
                  <a:latin typeface="Times New Roman" panose="02020603050405020304" pitchFamily="18" charset="0"/>
                </a:rPr>
                <a:t>《</a:t>
              </a:r>
              <a:r>
                <a:rPr kumimoji="1" lang="zh-CN" altLang="en-US" b="1">
                  <a:solidFill>
                    <a:srgbClr val="000000"/>
                  </a:solidFill>
                  <a:latin typeface="Times New Roman" panose="02020603050405020304" pitchFamily="18" charset="0"/>
                </a:rPr>
                <a:t>使用</a:t>
              </a:r>
              <a:r>
                <a:rPr kumimoji="1" lang="en-US" altLang="zh-CN" b="1">
                  <a:solidFill>
                    <a:srgbClr val="000000"/>
                  </a:solidFill>
                  <a:latin typeface="Times New Roman" panose="02020603050405020304" pitchFamily="18" charset="0"/>
                </a:rPr>
                <a:t>》</a:t>
              </a:r>
            </a:p>
          </p:txBody>
        </p:sp>
        <p:sp>
          <p:nvSpPr>
            <p:cNvPr id="22559" name="Text Box 48"/>
            <p:cNvSpPr txBox="1">
              <a:spLocks noChangeArrowheads="1"/>
            </p:cNvSpPr>
            <p:nvPr/>
          </p:nvSpPr>
          <p:spPr bwMode="auto">
            <a:xfrm>
              <a:off x="2426" y="2719"/>
              <a:ext cx="7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b="1">
                  <a:solidFill>
                    <a:srgbClr val="000000"/>
                  </a:solidFill>
                  <a:latin typeface="Times New Roman" panose="02020603050405020304" pitchFamily="18" charset="0"/>
                </a:rPr>
                <a:t>《</a:t>
              </a:r>
              <a:r>
                <a:rPr kumimoji="1" lang="zh-CN" altLang="en-US" b="1">
                  <a:solidFill>
                    <a:srgbClr val="000000"/>
                  </a:solidFill>
                  <a:latin typeface="Times New Roman" panose="02020603050405020304" pitchFamily="18" charset="0"/>
                </a:rPr>
                <a:t>使用</a:t>
              </a:r>
              <a:r>
                <a:rPr kumimoji="1" lang="en-US" altLang="zh-CN" b="1">
                  <a:solidFill>
                    <a:srgbClr val="000000"/>
                  </a:solidFill>
                  <a:latin typeface="Times New Roman" panose="02020603050405020304" pitchFamily="18" charset="0"/>
                </a:rPr>
                <a:t>》</a:t>
              </a:r>
            </a:p>
          </p:txBody>
        </p:sp>
        <p:sp>
          <p:nvSpPr>
            <p:cNvPr id="22560" name="Line 49"/>
            <p:cNvSpPr>
              <a:spLocks noChangeShapeType="1"/>
            </p:cNvSpPr>
            <p:nvPr/>
          </p:nvSpPr>
          <p:spPr bwMode="auto">
            <a:xfrm>
              <a:off x="2007" y="2988"/>
              <a:ext cx="0"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1" name="Text Box 50"/>
            <p:cNvSpPr txBox="1">
              <a:spLocks noChangeArrowheads="1"/>
            </p:cNvSpPr>
            <p:nvPr/>
          </p:nvSpPr>
          <p:spPr bwMode="auto">
            <a:xfrm>
              <a:off x="1292" y="2965"/>
              <a:ext cx="73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b="1">
                  <a:solidFill>
                    <a:srgbClr val="000000"/>
                  </a:solidFill>
                  <a:latin typeface="Times New Roman" panose="02020603050405020304" pitchFamily="18" charset="0"/>
                </a:rPr>
                <a:t>《</a:t>
              </a:r>
              <a:r>
                <a:rPr kumimoji="1" lang="zh-CN" altLang="en-US" b="1">
                  <a:solidFill>
                    <a:srgbClr val="000000"/>
                  </a:solidFill>
                  <a:latin typeface="Times New Roman" panose="02020603050405020304" pitchFamily="18" charset="0"/>
                </a:rPr>
                <a:t>使用</a:t>
              </a:r>
              <a:r>
                <a:rPr kumimoji="1" lang="en-US" altLang="zh-CN" b="1">
                  <a:solidFill>
                    <a:srgbClr val="000000"/>
                  </a:solidFill>
                  <a:latin typeface="Times New Roman" panose="02020603050405020304" pitchFamily="18" charset="0"/>
                </a:rPr>
                <a:t>》</a:t>
              </a:r>
            </a:p>
          </p:txBody>
        </p:sp>
        <p:sp>
          <p:nvSpPr>
            <p:cNvPr id="22562" name="AutoShape 51"/>
            <p:cNvSpPr>
              <a:spLocks noChangeArrowheads="1"/>
            </p:cNvSpPr>
            <p:nvPr/>
          </p:nvSpPr>
          <p:spPr bwMode="auto">
            <a:xfrm flipV="1">
              <a:off x="1960" y="3068"/>
              <a:ext cx="96" cy="159"/>
            </a:xfrm>
            <a:prstGeom prst="triangle">
              <a:avLst>
                <a:gd name="adj" fmla="val 50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63" name="AutoShape 52"/>
            <p:cNvSpPr>
              <a:spLocks noChangeArrowheads="1"/>
            </p:cNvSpPr>
            <p:nvPr/>
          </p:nvSpPr>
          <p:spPr bwMode="auto">
            <a:xfrm rot="18180930" flipV="1">
              <a:off x="3050" y="2854"/>
              <a:ext cx="117" cy="132"/>
            </a:xfrm>
            <a:prstGeom prst="triangle">
              <a:avLst>
                <a:gd name="adj" fmla="val 50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564" name="AutoShape 53"/>
            <p:cNvSpPr>
              <a:spLocks noChangeArrowheads="1"/>
            </p:cNvSpPr>
            <p:nvPr/>
          </p:nvSpPr>
          <p:spPr bwMode="auto">
            <a:xfrm rot="17010365" flipV="1">
              <a:off x="2863" y="2147"/>
              <a:ext cx="116" cy="132"/>
            </a:xfrm>
            <a:prstGeom prst="triangle">
              <a:avLst>
                <a:gd name="adj" fmla="val 50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22536" name="Rectangle 54"/>
          <p:cNvSpPr>
            <a:spLocks noChangeArrowheads="1"/>
          </p:cNvSpPr>
          <p:nvPr/>
        </p:nvSpPr>
        <p:spPr bwMode="auto">
          <a:xfrm>
            <a:off x="2279650" y="836613"/>
            <a:ext cx="26260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solidFill>
                  <a:schemeClr val="bg1"/>
                </a:solidFill>
              </a:rPr>
              <a:t>2</a:t>
            </a:r>
            <a:r>
              <a:rPr kumimoji="1" lang="zh-CN" altLang="en-US" b="1">
                <a:solidFill>
                  <a:schemeClr val="bg1"/>
                </a:solidFill>
              </a:rPr>
              <a:t>、识别出系统的用例　</a:t>
            </a:r>
          </a:p>
        </p:txBody>
      </p:sp>
    </p:spTree>
    <p:extLst>
      <p:ext uri="{BB962C8B-B14F-4D97-AF65-F5344CB8AC3E}">
        <p14:creationId xmlns:p14="http://schemas.microsoft.com/office/powerpoint/2010/main" val="378930752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zh-CN" altLang="en-US" sz="2800"/>
              <a:t>会议管理实例分析－需求</a:t>
            </a:r>
          </a:p>
        </p:txBody>
      </p:sp>
      <p:sp>
        <p:nvSpPr>
          <p:cNvPr id="23557" name="Rectangle 3"/>
          <p:cNvSpPr>
            <a:spLocks noGrp="1" noChangeArrowheads="1"/>
          </p:cNvSpPr>
          <p:nvPr>
            <p:ph type="body" idx="1"/>
          </p:nvPr>
        </p:nvSpPr>
        <p:spPr/>
        <p:txBody>
          <a:bodyPr/>
          <a:lstStyle/>
          <a:p>
            <a:pPr>
              <a:lnSpc>
                <a:spcPct val="90000"/>
              </a:lnSpc>
            </a:pPr>
            <a:r>
              <a:rPr lang="zh-CN" altLang="en-US" sz="2400" b="1" dirty="0">
                <a:latin typeface="华文楷体" panose="02010600040101010101" pitchFamily="2" charset="-122"/>
                <a:ea typeface="华文楷体" panose="02010600040101010101" pitchFamily="2" charset="-122"/>
              </a:rPr>
              <a:t>会议是保证行政管理实施的手段，会议管理包括会议类别设置、会议室设置、会议申请、会议审核、会议通知、会议纪要、会议查询、会议归档。</a:t>
            </a:r>
          </a:p>
          <a:p>
            <a:pPr>
              <a:lnSpc>
                <a:spcPct val="90000"/>
              </a:lnSpc>
            </a:pPr>
            <a:r>
              <a:rPr lang="zh-CN" altLang="en-US" sz="2400" b="1" dirty="0">
                <a:latin typeface="华文楷体" panose="02010600040101010101" pitchFamily="2" charset="-122"/>
                <a:ea typeface="华文楷体" panose="02010600040101010101" pitchFamily="2" charset="-122"/>
              </a:rPr>
              <a:t>会议类型设置是进行会议管理的基础，需要保存的信息包括：会议性质名称、备注，并可对会议类型设置进行修改和删除。会议室设置需要保存的信息包括：会议室名称、容纳人数、会议室资源、使用情况、说明，并可对会议室设置进行修改、删除以及查看使用情况。会议申请是由会议申请人草拟的会议安排，输入信息包括：会议性质、会议议题、预算、会议附件（有附件上传功能）、主持人、记录人员、参加人员、会议地点、会议室、会议开始时间、会议结束时间、会议内容、审批人。可以将会议申请暂存、也可发给审批人或者放弃该申请。</a:t>
            </a:r>
          </a:p>
        </p:txBody>
      </p:sp>
    </p:spTree>
    <p:extLst>
      <p:ext uri="{BB962C8B-B14F-4D97-AF65-F5344CB8AC3E}">
        <p14:creationId xmlns:p14="http://schemas.microsoft.com/office/powerpoint/2010/main" val="105416830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endParaRPr lang="zh-CN" altLang="en-US" smtClean="0"/>
          </a:p>
        </p:txBody>
      </p:sp>
      <p:sp>
        <p:nvSpPr>
          <p:cNvPr id="24581" name="Rectangle 3"/>
          <p:cNvSpPr>
            <a:spLocks noGrp="1" noChangeArrowheads="1"/>
          </p:cNvSpPr>
          <p:nvPr>
            <p:ph type="body" idx="1"/>
          </p:nvPr>
        </p:nvSpPr>
        <p:spPr/>
        <p:txBody>
          <a:bodyPr/>
          <a:lstStyle/>
          <a:p>
            <a:pPr>
              <a:lnSpc>
                <a:spcPct val="90000"/>
              </a:lnSpc>
            </a:pPr>
            <a:r>
              <a:rPr lang="zh-CN" altLang="en-US" sz="2400" b="1" dirty="0">
                <a:latin typeface="华文楷体" panose="02010600040101010101" pitchFamily="2" charset="-122"/>
                <a:ea typeface="华文楷体" panose="02010600040101010101" pitchFamily="2" charset="-122"/>
              </a:rPr>
              <a:t>会议审核是办公室领导在阅读完申请后签署的修改意见，审核后可以发给办理人，让其发会议通知，或退回给会议申请人，由其发通知，接着由会议起草人起草会议纪要，内容包括：会议名称、纪要内容、附件（有附件上传功能）、记录员、管理员。会议纪要可以提交给会议申请人，由申请人归档或者直接保存。</a:t>
            </a:r>
          </a:p>
          <a:p>
            <a:pPr>
              <a:lnSpc>
                <a:spcPct val="90000"/>
              </a:lnSpc>
            </a:pPr>
            <a:r>
              <a:rPr lang="zh-CN" altLang="en-US" sz="2400" b="1" dirty="0">
                <a:latin typeface="华文楷体" panose="02010600040101010101" pitchFamily="2" charset="-122"/>
                <a:ea typeface="华文楷体" panose="02010600040101010101" pitchFamily="2" charset="-122"/>
              </a:rPr>
              <a:t>会议查询包括：已开会仪查询、待开会议查询、会议纪要查询。待开会议查询显示信息包括：会议议题、主持人、地点、时间、与会人员，并可实现分页显示、删除、修改和结束会议。已开会议查询的显示信息和待开会议显示信息相同，可以对其进行删除。会议要的查询信息包括：会议名称、会议议题、主持人、开会时间、开会地点、与会人员，可以对会议纪要进行删除和修改和归档。</a:t>
            </a:r>
          </a:p>
          <a:p>
            <a:pPr>
              <a:lnSpc>
                <a:spcPct val="90000"/>
              </a:lnSpc>
            </a:pPr>
            <a:endParaRPr lang="zh-CN" altLang="en-US"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0534610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zh-CN" altLang="en-US" sz="2800"/>
              <a:t>步骤</a:t>
            </a:r>
            <a:r>
              <a:rPr lang="en-US" altLang="zh-CN" sz="2800"/>
              <a:t>1</a:t>
            </a:r>
            <a:r>
              <a:rPr lang="zh-CN" altLang="en-US" sz="2800"/>
              <a:t>－识别参与者</a:t>
            </a:r>
          </a:p>
        </p:txBody>
      </p:sp>
      <p:sp>
        <p:nvSpPr>
          <p:cNvPr id="25605" name="Rectangle 3"/>
          <p:cNvSpPr>
            <a:spLocks noGrp="1" noChangeArrowheads="1"/>
          </p:cNvSpPr>
          <p:nvPr>
            <p:ph type="body" idx="1"/>
          </p:nvPr>
        </p:nvSpPr>
        <p:spPr/>
        <p:txBody>
          <a:bodyPr/>
          <a:lstStyle/>
          <a:p>
            <a:r>
              <a:rPr lang="en-US" altLang="zh-CN" b="1" smtClean="0">
                <a:solidFill>
                  <a:srgbClr val="CC0000"/>
                </a:solidFill>
                <a:latin typeface="华文楷体" panose="02010600040101010101" pitchFamily="2" charset="-122"/>
                <a:ea typeface="华文楷体" panose="02010600040101010101" pitchFamily="2" charset="-122"/>
              </a:rPr>
              <a:t>1.</a:t>
            </a:r>
            <a:r>
              <a:rPr lang="zh-CN" altLang="en-US" b="1" smtClean="0">
                <a:solidFill>
                  <a:srgbClr val="CC0000"/>
                </a:solidFill>
                <a:latin typeface="华文楷体" panose="02010600040101010101" pitchFamily="2" charset="-122"/>
                <a:ea typeface="华文楷体" panose="02010600040101010101" pitchFamily="2" charset="-122"/>
              </a:rPr>
              <a:t>角色识别</a:t>
            </a:r>
            <a:r>
              <a:rPr lang="en-US" altLang="zh-CN" b="1" smtClean="0">
                <a:solidFill>
                  <a:srgbClr val="CC0000"/>
                </a:solidFill>
                <a:latin typeface="华文楷体" panose="02010600040101010101" pitchFamily="2" charset="-122"/>
                <a:ea typeface="华文楷体" panose="02010600040101010101" pitchFamily="2" charset="-122"/>
              </a:rPr>
              <a:t>:</a:t>
            </a:r>
            <a:r>
              <a:rPr lang="zh-CN" altLang="en-US" b="1" smtClean="0">
                <a:latin typeface="华文楷体" panose="02010600040101010101" pitchFamily="2" charset="-122"/>
                <a:ea typeface="华文楷体" panose="02010600040101010101" pitchFamily="2" charset="-122"/>
              </a:rPr>
              <a:t>这是整个用例建模的第一步，那些人和事物能成为角色，首先要它是否要使用未来的系统，和系统发生交互行为，再者要看它使用未来的统是否对它来说具有经济价值，最后还要确定未来的系统是否要实现此需求特性。经过识别，确定一下系统角色：</a:t>
            </a:r>
            <a:r>
              <a:rPr lang="zh-CN" altLang="en-US" b="1" smtClean="0">
                <a:solidFill>
                  <a:srgbClr val="990033"/>
                </a:solidFill>
                <a:latin typeface="华文楷体" panose="02010600040101010101" pitchFamily="2" charset="-122"/>
                <a:ea typeface="华文楷体" panose="02010600040101010101" pitchFamily="2" charset="-122"/>
              </a:rPr>
              <a:t>会议申请者，办公室主任，会议办理者，纪要起草人，参会者。</a:t>
            </a:r>
          </a:p>
        </p:txBody>
      </p:sp>
    </p:spTree>
    <p:extLst>
      <p:ext uri="{BB962C8B-B14F-4D97-AF65-F5344CB8AC3E}">
        <p14:creationId xmlns:p14="http://schemas.microsoft.com/office/powerpoint/2010/main" val="214062800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zh-CN" altLang="en-US" sz="2800"/>
              <a:t>步骤</a:t>
            </a:r>
            <a:r>
              <a:rPr lang="en-US" altLang="zh-CN" sz="2800"/>
              <a:t>2</a:t>
            </a:r>
            <a:r>
              <a:rPr lang="zh-CN" altLang="en-US" sz="2800"/>
              <a:t>－识别用例</a:t>
            </a:r>
          </a:p>
        </p:txBody>
      </p:sp>
      <p:sp>
        <p:nvSpPr>
          <p:cNvPr id="26629" name="Rectangle 3"/>
          <p:cNvSpPr>
            <a:spLocks noGrp="1" noChangeArrowheads="1"/>
          </p:cNvSpPr>
          <p:nvPr>
            <p:ph type="body" idx="1"/>
          </p:nvPr>
        </p:nvSpPr>
        <p:spPr/>
        <p:txBody>
          <a:bodyPr/>
          <a:lstStyle/>
          <a:p>
            <a:r>
              <a:rPr lang="en-US" altLang="zh-CN" b="1" smtClean="0">
                <a:solidFill>
                  <a:srgbClr val="CC0000"/>
                </a:solidFill>
                <a:latin typeface="华文楷体" panose="02010600040101010101" pitchFamily="2" charset="-122"/>
                <a:ea typeface="华文楷体" panose="02010600040101010101" pitchFamily="2" charset="-122"/>
              </a:rPr>
              <a:t>2.</a:t>
            </a:r>
            <a:r>
              <a:rPr lang="zh-CN" altLang="en-US" b="1" smtClean="0">
                <a:solidFill>
                  <a:srgbClr val="CC0000"/>
                </a:solidFill>
                <a:latin typeface="华文楷体" panose="02010600040101010101" pitchFamily="2" charset="-122"/>
                <a:ea typeface="华文楷体" panose="02010600040101010101" pitchFamily="2" charset="-122"/>
              </a:rPr>
              <a:t>用例：</a:t>
            </a:r>
            <a:r>
              <a:rPr lang="zh-CN" altLang="en-US" b="1" smtClean="0">
                <a:latin typeface="华文楷体" panose="02010600040101010101" pitchFamily="2" charset="-122"/>
                <a:ea typeface="华文楷体" panose="02010600040101010101" pitchFamily="2" charset="-122"/>
              </a:rPr>
              <a:t>在确定了系统角色以后，每一角色使用系统完成什么样的业务，就是用例，系统用例具有概括性和目标性，经过识别，确认一下系统用例</a:t>
            </a:r>
            <a:r>
              <a:rPr lang="zh-CN" altLang="en-US" b="1" smtClean="0">
                <a:solidFill>
                  <a:srgbClr val="990033"/>
                </a:solidFill>
                <a:latin typeface="华文楷体" panose="02010600040101010101" pitchFamily="2" charset="-122"/>
                <a:ea typeface="华文楷体" panose="02010600040101010101" pitchFamily="2" charset="-122"/>
              </a:rPr>
              <a:t>：管理会议申请，获取会议纪要，管理会议纪要，分配会议室资源，发送会议信息，获取会议信息。</a:t>
            </a:r>
          </a:p>
        </p:txBody>
      </p:sp>
    </p:spTree>
    <p:extLst>
      <p:ext uri="{BB962C8B-B14F-4D97-AF65-F5344CB8AC3E}">
        <p14:creationId xmlns:p14="http://schemas.microsoft.com/office/powerpoint/2010/main" val="166007409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zh-CN" altLang="en-US" sz="2800"/>
              <a:t>步骤</a:t>
            </a:r>
            <a:r>
              <a:rPr lang="en-US" altLang="zh-CN" sz="2800"/>
              <a:t>3</a:t>
            </a:r>
            <a:r>
              <a:rPr lang="zh-CN" altLang="en-US" sz="2800"/>
              <a:t>－关系</a:t>
            </a:r>
          </a:p>
        </p:txBody>
      </p:sp>
      <p:sp>
        <p:nvSpPr>
          <p:cNvPr id="27653" name="Rectangle 3"/>
          <p:cNvSpPr>
            <a:spLocks noGrp="1" noChangeArrowheads="1"/>
          </p:cNvSpPr>
          <p:nvPr>
            <p:ph type="body" idx="1"/>
          </p:nvPr>
        </p:nvSpPr>
        <p:spPr/>
        <p:txBody>
          <a:bodyPr/>
          <a:lstStyle/>
          <a:p>
            <a:r>
              <a:rPr lang="en-US" altLang="zh-CN" b="1" smtClean="0">
                <a:solidFill>
                  <a:srgbClr val="CC0000"/>
                </a:solidFill>
                <a:latin typeface="华文楷体" panose="02010600040101010101" pitchFamily="2" charset="-122"/>
                <a:ea typeface="华文楷体" panose="02010600040101010101" pitchFamily="2" charset="-122"/>
              </a:rPr>
              <a:t>3.</a:t>
            </a:r>
            <a:r>
              <a:rPr lang="zh-CN" altLang="en-US" b="1" smtClean="0">
                <a:solidFill>
                  <a:srgbClr val="CC0000"/>
                </a:solidFill>
                <a:latin typeface="华文楷体" panose="02010600040101010101" pitchFamily="2" charset="-122"/>
                <a:ea typeface="华文楷体" panose="02010600040101010101" pitchFamily="2" charset="-122"/>
              </a:rPr>
              <a:t>关系：</a:t>
            </a:r>
            <a:r>
              <a:rPr lang="zh-CN" altLang="en-US" b="1" smtClean="0">
                <a:latin typeface="华文楷体" panose="02010600040101010101" pitchFamily="2" charset="-122"/>
                <a:ea typeface="华文楷体" panose="02010600040101010101" pitchFamily="2" charset="-122"/>
              </a:rPr>
              <a:t>在系统用例图中，主要识别角色和系统用例间的关系以及角色与角色之间的关系，根据用例的发起者不同，把角色和用例间的关联（通信）关系分为单向管理和双向关联，单向关联有：</a:t>
            </a:r>
            <a:r>
              <a:rPr lang="zh-CN" altLang="en-US" b="1" smtClean="0">
                <a:solidFill>
                  <a:srgbClr val="990033"/>
                </a:solidFill>
                <a:latin typeface="华文楷体" panose="02010600040101010101" pitchFamily="2" charset="-122"/>
                <a:ea typeface="华文楷体" panose="02010600040101010101" pitchFamily="2" charset="-122"/>
              </a:rPr>
              <a:t>会议申请人和编辑会议申请，会议纪要起草人和编辑会议纪要，会议办理者和发送会议通知</a:t>
            </a:r>
            <a:r>
              <a:rPr lang="zh-CN" altLang="en-US" b="1" smtClean="0">
                <a:latin typeface="华文楷体" panose="02010600040101010101" pitchFamily="2" charset="-122"/>
                <a:ea typeface="华文楷体" panose="02010600040101010101" pitchFamily="2" charset="-122"/>
              </a:rPr>
              <a:t>；双向关联有：</a:t>
            </a:r>
            <a:r>
              <a:rPr lang="zh-CN" altLang="en-US" b="1" smtClean="0">
                <a:solidFill>
                  <a:srgbClr val="990033"/>
                </a:solidFill>
                <a:latin typeface="华文楷体" panose="02010600040101010101" pitchFamily="2" charset="-122"/>
                <a:ea typeface="华文楷体" panose="02010600040101010101" pitchFamily="2" charset="-122"/>
              </a:rPr>
              <a:t>办公室主任和分配会议室资源，参会者和获取会议信息。</a:t>
            </a:r>
          </a:p>
        </p:txBody>
      </p:sp>
    </p:spTree>
    <p:extLst>
      <p:ext uri="{BB962C8B-B14F-4D97-AF65-F5344CB8AC3E}">
        <p14:creationId xmlns:p14="http://schemas.microsoft.com/office/powerpoint/2010/main" val="346597645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zh-CN" altLang="en-US" sz="2800"/>
              <a:t>步骤</a:t>
            </a:r>
            <a:r>
              <a:rPr lang="en-US" altLang="zh-CN" sz="2800"/>
              <a:t>4</a:t>
            </a:r>
            <a:r>
              <a:rPr lang="zh-CN" altLang="en-US" sz="2800"/>
              <a:t>－总结系统需求</a:t>
            </a:r>
          </a:p>
        </p:txBody>
      </p:sp>
      <p:sp>
        <p:nvSpPr>
          <p:cNvPr id="28677" name="Rectangle 3"/>
          <p:cNvSpPr>
            <a:spLocks noGrp="1" noChangeArrowheads="1"/>
          </p:cNvSpPr>
          <p:nvPr>
            <p:ph type="body" idx="1"/>
          </p:nvPr>
        </p:nvSpPr>
        <p:spPr/>
        <p:txBody>
          <a:bodyPr/>
          <a:lstStyle/>
          <a:p>
            <a:r>
              <a:rPr lang="en-US" altLang="zh-CN" b="1" smtClean="0">
                <a:solidFill>
                  <a:srgbClr val="CC0000"/>
                </a:solidFill>
                <a:latin typeface="华文楷体" panose="02010600040101010101" pitchFamily="2" charset="-122"/>
                <a:ea typeface="华文楷体" panose="02010600040101010101" pitchFamily="2" charset="-122"/>
              </a:rPr>
              <a:t>4.</a:t>
            </a:r>
            <a:r>
              <a:rPr lang="zh-CN" altLang="en-US" b="1" smtClean="0">
                <a:solidFill>
                  <a:srgbClr val="CC0000"/>
                </a:solidFill>
                <a:latin typeface="华文楷体" panose="02010600040101010101" pitchFamily="2" charset="-122"/>
                <a:ea typeface="华文楷体" panose="02010600040101010101" pitchFamily="2" charset="-122"/>
              </a:rPr>
              <a:t>系统：</a:t>
            </a:r>
            <a:r>
              <a:rPr lang="zh-CN" altLang="en-US" b="1" smtClean="0">
                <a:latin typeface="华文楷体" panose="02010600040101010101" pitchFamily="2" charset="-122"/>
                <a:ea typeface="华文楷体" panose="02010600040101010101" pitchFamily="2" charset="-122"/>
              </a:rPr>
              <a:t>经过前面分析，未来系统将要实现的需求特征包含：</a:t>
            </a:r>
            <a:r>
              <a:rPr lang="zh-CN" altLang="en-US" b="1" smtClean="0">
                <a:solidFill>
                  <a:srgbClr val="990033"/>
                </a:solidFill>
                <a:latin typeface="华文楷体" panose="02010600040101010101" pitchFamily="2" charset="-122"/>
                <a:ea typeface="华文楷体" panose="02010600040101010101" pitchFamily="2" charset="-122"/>
              </a:rPr>
              <a:t>编辑会议申请、编辑会议纪要、获取会议通知、分配会议室资源、发送会议通知</a:t>
            </a:r>
            <a:r>
              <a:rPr lang="zh-CN" altLang="en-US" b="1" smtClean="0">
                <a:latin typeface="华文楷体" panose="02010600040101010101" pitchFamily="2" charset="-122"/>
                <a:ea typeface="华文楷体" panose="02010600040101010101" pitchFamily="2" charset="-122"/>
              </a:rPr>
              <a:t>，这些元素属于系统内，其余在系统外，属于系统环境。</a:t>
            </a:r>
          </a:p>
        </p:txBody>
      </p:sp>
    </p:spTree>
    <p:extLst>
      <p:ext uri="{BB962C8B-B14F-4D97-AF65-F5344CB8AC3E}">
        <p14:creationId xmlns:p14="http://schemas.microsoft.com/office/powerpoint/2010/main" val="128868227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zh-CN" altLang="en-US" sz="2800"/>
              <a:t>步骤</a:t>
            </a:r>
            <a:r>
              <a:rPr lang="en-US" altLang="zh-CN" sz="2800"/>
              <a:t>5</a:t>
            </a:r>
            <a:r>
              <a:rPr lang="zh-CN" altLang="en-US" sz="2800"/>
              <a:t>－顶层用例图</a:t>
            </a:r>
          </a:p>
        </p:txBody>
      </p:sp>
      <p:pic>
        <p:nvPicPr>
          <p:cNvPr id="2970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150075" y="1690688"/>
            <a:ext cx="8231659" cy="4351338"/>
          </a:xfrm>
        </p:spPr>
      </p:pic>
    </p:spTree>
    <p:extLst>
      <p:ext uri="{BB962C8B-B14F-4D97-AF65-F5344CB8AC3E}">
        <p14:creationId xmlns:p14="http://schemas.microsoft.com/office/powerpoint/2010/main" val="2695707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3215680" y="4365104"/>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模型</a:t>
            </a:r>
          </a:p>
        </p:txBody>
      </p:sp>
      <p:sp>
        <p:nvSpPr>
          <p:cNvPr id="7" name="圆角矩形 6"/>
          <p:cNvSpPr/>
          <p:nvPr/>
        </p:nvSpPr>
        <p:spPr bwMode="auto">
          <a:xfrm>
            <a:off x="7752184" y="4359206"/>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系统</a:t>
            </a:r>
          </a:p>
        </p:txBody>
      </p:sp>
      <p:cxnSp>
        <p:nvCxnSpPr>
          <p:cNvPr id="8" name="直接连接符 7"/>
          <p:cNvCxnSpPr>
            <a:cxnSpLocks noChangeShapeType="1"/>
          </p:cNvCxnSpPr>
          <p:nvPr/>
        </p:nvCxnSpPr>
        <p:spPr bwMode="auto">
          <a:xfrm>
            <a:off x="4440239" y="4724400"/>
            <a:ext cx="3311525" cy="0"/>
          </a:xfrm>
          <a:prstGeom prst="line">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TextBox 8"/>
          <p:cNvSpPr txBox="1">
            <a:spLocks noChangeArrowheads="1"/>
          </p:cNvSpPr>
          <p:nvPr/>
        </p:nvSpPr>
        <p:spPr bwMode="auto">
          <a:xfrm>
            <a:off x="4511676" y="4221163"/>
            <a:ext cx="3097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提供可辨识参数</a:t>
            </a:r>
          </a:p>
        </p:txBody>
      </p:sp>
      <p:cxnSp>
        <p:nvCxnSpPr>
          <p:cNvPr id="10" name="直接箭头连接符 9"/>
          <p:cNvCxnSpPr>
            <a:cxnSpLocks noChangeShapeType="1"/>
          </p:cNvCxnSpPr>
          <p:nvPr/>
        </p:nvCxnSpPr>
        <p:spPr bwMode="auto">
          <a:xfrm>
            <a:off x="4440239" y="5516563"/>
            <a:ext cx="331152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Box 10"/>
          <p:cNvSpPr txBox="1">
            <a:spLocks noChangeArrowheads="1"/>
          </p:cNvSpPr>
          <p:nvPr/>
        </p:nvSpPr>
        <p:spPr bwMode="auto">
          <a:xfrm>
            <a:off x="4548189" y="5056189"/>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按可辨识参数控制</a:t>
            </a:r>
          </a:p>
        </p:txBody>
      </p:sp>
      <p:sp>
        <p:nvSpPr>
          <p:cNvPr id="214018" name="Rectangle 2"/>
          <p:cNvSpPr>
            <a:spLocks noGrp="1" noChangeArrowheads="1"/>
          </p:cNvSpPr>
          <p:nvPr>
            <p:ph type="title"/>
          </p:nvPr>
        </p:nvSpPr>
        <p:spPr>
          <a:xfrm>
            <a:off x="2590800" y="498475"/>
            <a:ext cx="7086600" cy="914400"/>
          </a:xfrm>
        </p:spPr>
        <p:txBody>
          <a:bodyPr/>
          <a:lstStyle/>
          <a:p>
            <a:pPr eaLnBrk="1" hangingPunct="1">
              <a:defRPr/>
            </a:pPr>
            <a:r>
              <a:rPr lang="zh-CN" altLang="en-US" dirty="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可辨识性</a:t>
            </a:r>
            <a:endParaRPr lang="zh-CN" altLang="en-US"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99364" name="Rectangle 4"/>
          <p:cNvSpPr>
            <a:spLocks noChangeArrowheads="1"/>
          </p:cNvSpPr>
          <p:nvPr/>
        </p:nvSpPr>
        <p:spPr bwMode="auto">
          <a:xfrm>
            <a:off x="1981200" y="1700213"/>
            <a:ext cx="8153400"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spcBef>
                <a:spcPts val="2400"/>
              </a:spcBef>
            </a:pPr>
            <a:r>
              <a:rPr lang="zh-CN" altLang="en-US" sz="2400" b="1" dirty="0">
                <a:latin typeface="仿宋" panose="02010609060101010101" pitchFamily="49" charset="-122"/>
                <a:ea typeface="仿宋" panose="02010609060101010101" pitchFamily="49" charset="-122"/>
                <a:cs typeface="Times New Roman" pitchFamily="18" charset="0"/>
              </a:rPr>
              <a:t>可认识性、可控制性。</a:t>
            </a:r>
          </a:p>
          <a:p>
            <a:pPr lvl="1" algn="just" eaLnBrk="0" hangingPunct="0">
              <a:spcBef>
                <a:spcPts val="2400"/>
              </a:spcBef>
              <a:buClr>
                <a:srgbClr val="FFFFFF"/>
              </a:buClr>
              <a:buFont typeface="Times New Roman" pitchFamily="18" charset="0"/>
              <a:buChar char="─"/>
            </a:pPr>
            <a:r>
              <a:rPr lang="zh-CN" altLang="en-US" sz="2400" b="1" dirty="0">
                <a:latin typeface="仿宋" panose="02010609060101010101" pitchFamily="49" charset="-122"/>
                <a:ea typeface="仿宋" panose="02010609060101010101" pitchFamily="49" charset="-122"/>
                <a:cs typeface="Times New Roman" pitchFamily="18" charset="0"/>
              </a:rPr>
              <a:t> 模型结构必须选择可辨识的形式</a:t>
            </a:r>
            <a:endParaRPr lang="zh-CN" altLang="en-US" sz="2400" dirty="0">
              <a:latin typeface="仿宋" panose="02010609060101010101" pitchFamily="49" charset="-122"/>
              <a:ea typeface="仿宋" panose="02010609060101010101" pitchFamily="49" charset="-122"/>
              <a:cs typeface="Times New Roman" pitchFamily="18" charset="0"/>
            </a:endParaRPr>
          </a:p>
          <a:p>
            <a:pPr lvl="1" algn="just" eaLnBrk="0" hangingPunct="0">
              <a:spcBef>
                <a:spcPts val="24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cs typeface="Times New Roman" pitchFamily="18" charset="0"/>
              </a:rPr>
              <a:t> 若一个结构具有无法估计的参数，则此结构就无实用价值</a:t>
            </a:r>
            <a:endParaRPr lang="zh-CN" altLang="en-US" sz="2400" b="1" dirty="0">
              <a:latin typeface="仿宋" panose="02010609060101010101" pitchFamily="49" charset="-122"/>
              <a:ea typeface="仿宋" panose="02010609060101010101" pitchFamily="49" charset="-122"/>
              <a:cs typeface="Times New Roman" pitchFamily="18" charset="0"/>
            </a:endParaRPr>
          </a:p>
        </p:txBody>
      </p:sp>
    </p:spTree>
    <p:extLst>
      <p:ext uri="{BB962C8B-B14F-4D97-AF65-F5344CB8AC3E}">
        <p14:creationId xmlns:p14="http://schemas.microsoft.com/office/powerpoint/2010/main" val="385060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zh-CN" altLang="en-US" sz="2800"/>
              <a:t>步骤</a:t>
            </a:r>
            <a:r>
              <a:rPr lang="en-US" altLang="zh-CN" sz="2800"/>
              <a:t>6</a:t>
            </a:r>
            <a:r>
              <a:rPr lang="zh-CN" altLang="en-US" sz="2800"/>
              <a:t>－细化</a:t>
            </a:r>
          </a:p>
        </p:txBody>
      </p:sp>
      <p:pic>
        <p:nvPicPr>
          <p:cNvPr id="307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335" y="1341438"/>
            <a:ext cx="6494978" cy="251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616" y="3860800"/>
            <a:ext cx="6415603"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00369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r>
              <a:rPr lang="zh-CN" altLang="en-US" sz="2800"/>
              <a:t>步骤</a:t>
            </a:r>
            <a:r>
              <a:rPr lang="en-US" altLang="zh-CN" sz="2800"/>
              <a:t>6</a:t>
            </a:r>
            <a:r>
              <a:rPr lang="zh-CN" altLang="en-US" sz="2800"/>
              <a:t>－细化</a:t>
            </a:r>
          </a:p>
        </p:txBody>
      </p:sp>
      <p:sp>
        <p:nvSpPr>
          <p:cNvPr id="31749" name="Rectangle 3"/>
          <p:cNvSpPr>
            <a:spLocks noGrp="1" noChangeArrowheads="1"/>
          </p:cNvSpPr>
          <p:nvPr>
            <p:ph type="body" idx="1"/>
          </p:nvPr>
        </p:nvSpPr>
        <p:spPr/>
        <p:txBody>
          <a:bodyPr/>
          <a:lstStyle/>
          <a:p>
            <a:endParaRPr lang="zh-CN" altLang="en-US" smtClean="0"/>
          </a:p>
        </p:txBody>
      </p:sp>
      <p:pic>
        <p:nvPicPr>
          <p:cNvPr id="317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1341438"/>
            <a:ext cx="760095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61137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r>
              <a:rPr lang="zh-CN" altLang="en-US" sz="2800"/>
              <a:t>步骤</a:t>
            </a:r>
            <a:r>
              <a:rPr lang="en-US" altLang="zh-CN" sz="2800"/>
              <a:t>6</a:t>
            </a:r>
            <a:r>
              <a:rPr lang="zh-CN" altLang="en-US" sz="2800"/>
              <a:t>－细化</a:t>
            </a:r>
          </a:p>
        </p:txBody>
      </p:sp>
      <p:sp>
        <p:nvSpPr>
          <p:cNvPr id="32773" name="Rectangle 3"/>
          <p:cNvSpPr>
            <a:spLocks noGrp="1" noChangeArrowheads="1"/>
          </p:cNvSpPr>
          <p:nvPr>
            <p:ph type="body" idx="1"/>
          </p:nvPr>
        </p:nvSpPr>
        <p:spPr/>
        <p:txBody>
          <a:bodyPr/>
          <a:lstStyle/>
          <a:p>
            <a:endParaRPr lang="zh-CN" altLang="en-US" smtClean="0"/>
          </a:p>
        </p:txBody>
      </p:sp>
      <p:pic>
        <p:nvPicPr>
          <p:cNvPr id="327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628775"/>
            <a:ext cx="62484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9341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2279651" y="692151"/>
            <a:ext cx="7800975" cy="563563"/>
          </a:xfrm>
        </p:spPr>
        <p:txBody>
          <a:bodyPr/>
          <a:lstStyle/>
          <a:p>
            <a:endParaRPr lang="zh-CN" altLang="en-US" sz="2800"/>
          </a:p>
        </p:txBody>
      </p:sp>
      <p:sp>
        <p:nvSpPr>
          <p:cNvPr id="33797" name="Rectangle 3"/>
          <p:cNvSpPr>
            <a:spLocks noGrp="1" noChangeArrowheads="1"/>
          </p:cNvSpPr>
          <p:nvPr>
            <p:ph type="body" idx="1"/>
          </p:nvPr>
        </p:nvSpPr>
        <p:spPr/>
        <p:txBody>
          <a:bodyPr/>
          <a:lstStyle/>
          <a:p>
            <a:pPr>
              <a:lnSpc>
                <a:spcPct val="90000"/>
              </a:lnSpc>
            </a:pP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）用例名称：起草会议申请</a:t>
            </a:r>
          </a:p>
          <a:p>
            <a:pPr>
              <a:lnSpc>
                <a:spcPct val="90000"/>
              </a:lnSpc>
            </a:pPr>
            <a:r>
              <a:rPr lang="zh-CN" altLang="en-US" sz="2000" b="1" dirty="0">
                <a:latin typeface="华文楷体" panose="02010600040101010101" pitchFamily="2" charset="-122"/>
                <a:ea typeface="华文楷体" panose="02010600040101010101" pitchFamily="2" charset="-122"/>
              </a:rPr>
              <a:t>参与者：会议申请人。</a:t>
            </a:r>
          </a:p>
          <a:p>
            <a:pPr>
              <a:lnSpc>
                <a:spcPct val="90000"/>
              </a:lnSpc>
            </a:pPr>
            <a:r>
              <a:rPr lang="zh-CN" altLang="en-US" sz="2000" b="1" dirty="0">
                <a:latin typeface="华文楷体" panose="02010600040101010101" pitchFamily="2" charset="-122"/>
                <a:ea typeface="华文楷体" panose="02010600040101010101" pitchFamily="2" charset="-122"/>
              </a:rPr>
              <a:t>前置条件：会议申请人有条件通过网络访问系统并已成功地登录系统。</a:t>
            </a:r>
          </a:p>
          <a:p>
            <a:pPr>
              <a:lnSpc>
                <a:spcPct val="90000"/>
              </a:lnSpc>
            </a:pPr>
            <a:r>
              <a:rPr lang="zh-CN" altLang="en-US" sz="2000" b="1" dirty="0">
                <a:latin typeface="华文楷体" panose="02010600040101010101" pitchFamily="2" charset="-122"/>
                <a:ea typeface="华文楷体" panose="02010600040101010101" pitchFamily="2" charset="-122"/>
              </a:rPr>
              <a:t>后置条件：系统保存一份新的会议申请。</a:t>
            </a:r>
          </a:p>
          <a:p>
            <a:pPr>
              <a:lnSpc>
                <a:spcPct val="90000"/>
              </a:lnSpc>
            </a:pPr>
            <a:r>
              <a:rPr lang="zh-CN" altLang="en-US" sz="2000" b="1" dirty="0">
                <a:latin typeface="华文楷体" panose="02010600040101010101" pitchFamily="2" charset="-122"/>
                <a:ea typeface="华文楷体" panose="02010600040101010101" pitchFamily="2" charset="-122"/>
              </a:rPr>
              <a:t>基本事件流：</a:t>
            </a:r>
          </a:p>
          <a:p>
            <a:pPr lvl="1">
              <a:lnSpc>
                <a:spcPct val="90000"/>
              </a:lnSpc>
            </a:pPr>
            <a:r>
              <a:rPr lang="en-US" altLang="zh-CN" b="1" dirty="0">
                <a:latin typeface="华文楷体" panose="02010600040101010101" pitchFamily="2" charset="-122"/>
                <a:ea typeface="华文楷体" panose="02010600040101010101" pitchFamily="2" charset="-122"/>
              </a:rPr>
              <a:t>1.</a:t>
            </a:r>
            <a:r>
              <a:rPr lang="zh-CN" altLang="en-US" b="1" dirty="0">
                <a:latin typeface="华文楷体" panose="02010600040101010101" pitchFamily="2" charset="-122"/>
                <a:ea typeface="华文楷体" panose="02010600040101010101" pitchFamily="2" charset="-122"/>
              </a:rPr>
              <a:t>用户通过网络登录后成功访问系统。</a:t>
            </a:r>
          </a:p>
          <a:p>
            <a:pPr lvl="1">
              <a:lnSpc>
                <a:spcPct val="90000"/>
              </a:lnSpc>
            </a:pP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用户选择会议管理后，再选择浏览会议信息。</a:t>
            </a:r>
          </a:p>
          <a:p>
            <a:pPr lvl="1">
              <a:lnSpc>
                <a:spcPct val="90000"/>
              </a:lnSpc>
            </a:pPr>
            <a:r>
              <a:rPr lang="en-US" altLang="zh-CN" b="1" dirty="0">
                <a:latin typeface="华文楷体" panose="02010600040101010101" pitchFamily="2" charset="-122"/>
                <a:ea typeface="华文楷体" panose="02010600040101010101" pitchFamily="2" charset="-122"/>
              </a:rPr>
              <a:t>3.</a:t>
            </a:r>
            <a:r>
              <a:rPr lang="zh-CN" altLang="en-US" b="1" dirty="0">
                <a:latin typeface="华文楷体" panose="02010600040101010101" pitchFamily="2" charset="-122"/>
                <a:ea typeface="华文楷体" panose="02010600040101010101" pitchFamily="2" charset="-122"/>
              </a:rPr>
              <a:t>浏览结束后用户选择查看暂存会议申请。</a:t>
            </a:r>
          </a:p>
          <a:p>
            <a:pPr lvl="1">
              <a:lnSpc>
                <a:spcPct val="90000"/>
              </a:lnSpc>
            </a:pPr>
            <a:r>
              <a:rPr lang="en-US" altLang="zh-CN" b="1" dirty="0">
                <a:latin typeface="华文楷体" panose="02010600040101010101" pitchFamily="2" charset="-122"/>
                <a:ea typeface="华文楷体" panose="02010600040101010101" pitchFamily="2" charset="-122"/>
              </a:rPr>
              <a:t>4.</a:t>
            </a:r>
            <a:r>
              <a:rPr lang="zh-CN" altLang="en-US" b="1" dirty="0">
                <a:latin typeface="华文楷体" panose="02010600040101010101" pitchFamily="2" charset="-122"/>
                <a:ea typeface="华文楷体" panose="02010600040101010101" pitchFamily="2" charset="-122"/>
              </a:rPr>
              <a:t>在确认无合适的会议申请后，用户选择起草会议申请。</a:t>
            </a:r>
          </a:p>
          <a:p>
            <a:pPr lvl="1">
              <a:lnSpc>
                <a:spcPct val="90000"/>
              </a:lnSpc>
            </a:pPr>
            <a:r>
              <a:rPr lang="en-US" altLang="zh-CN" b="1" dirty="0">
                <a:latin typeface="华文楷体" panose="02010600040101010101" pitchFamily="2" charset="-122"/>
                <a:ea typeface="华文楷体" panose="02010600040101010101" pitchFamily="2" charset="-122"/>
              </a:rPr>
              <a:t>5.</a:t>
            </a:r>
            <a:r>
              <a:rPr lang="zh-CN" altLang="en-US" b="1" dirty="0">
                <a:latin typeface="华文楷体" panose="02010600040101010101" pitchFamily="2" charset="-122"/>
                <a:ea typeface="华文楷体" panose="02010600040101010101" pitchFamily="2" charset="-122"/>
              </a:rPr>
              <a:t>用户输入会议申请的相关信息。</a:t>
            </a:r>
          </a:p>
          <a:p>
            <a:pPr lvl="1">
              <a:lnSpc>
                <a:spcPct val="90000"/>
              </a:lnSpc>
            </a:pPr>
            <a:r>
              <a:rPr lang="en-US" altLang="zh-CN" b="1" dirty="0">
                <a:latin typeface="华文楷体" panose="02010600040101010101" pitchFamily="2" charset="-122"/>
                <a:ea typeface="华文楷体" panose="02010600040101010101" pitchFamily="2" charset="-122"/>
              </a:rPr>
              <a:t>6.</a:t>
            </a:r>
            <a:r>
              <a:rPr lang="zh-CN" altLang="en-US" b="1" dirty="0">
                <a:latin typeface="华文楷体" panose="02010600040101010101" pitchFamily="2" charset="-122"/>
                <a:ea typeface="华文楷体" panose="02010600040101010101" pitchFamily="2" charset="-122"/>
              </a:rPr>
              <a:t>会议申请经过校验后提交办公室主任。</a:t>
            </a:r>
          </a:p>
        </p:txBody>
      </p:sp>
    </p:spTree>
    <p:extLst>
      <p:ext uri="{BB962C8B-B14F-4D97-AF65-F5344CB8AC3E}">
        <p14:creationId xmlns:p14="http://schemas.microsoft.com/office/powerpoint/2010/main" val="163800962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endParaRPr lang="zh-CN" altLang="en-US" smtClean="0"/>
          </a:p>
        </p:txBody>
      </p:sp>
      <p:sp>
        <p:nvSpPr>
          <p:cNvPr id="34821" name="Rectangle 3"/>
          <p:cNvSpPr>
            <a:spLocks noGrp="1" noChangeArrowheads="1"/>
          </p:cNvSpPr>
          <p:nvPr>
            <p:ph type="body" idx="1"/>
          </p:nvPr>
        </p:nvSpPr>
        <p:spPr/>
        <p:txBody>
          <a:bodyPr/>
          <a:lstStyle/>
          <a:p>
            <a:r>
              <a:rPr lang="zh-CN" altLang="en-US" b="1" smtClean="0">
                <a:latin typeface="华文楷体" panose="02010600040101010101" pitchFamily="2" charset="-122"/>
                <a:ea typeface="华文楷体" panose="02010600040101010101" pitchFamily="2" charset="-122"/>
              </a:rPr>
              <a:t>可选事件流：</a:t>
            </a:r>
          </a:p>
          <a:p>
            <a:pPr lvl="1"/>
            <a:r>
              <a:rPr lang="en-US" altLang="zh-CN" b="1" smtClean="0">
                <a:latin typeface="华文楷体" panose="02010600040101010101" pitchFamily="2" charset="-122"/>
                <a:ea typeface="华文楷体" panose="02010600040101010101" pitchFamily="2" charset="-122"/>
              </a:rPr>
              <a:t>1.</a:t>
            </a:r>
            <a:r>
              <a:rPr lang="zh-CN" altLang="en-US" b="1" smtClean="0">
                <a:latin typeface="华文楷体" panose="02010600040101010101" pitchFamily="2" charset="-122"/>
                <a:ea typeface="华文楷体" panose="02010600040101010101" pitchFamily="2" charset="-122"/>
              </a:rPr>
              <a:t>用户发现有可用的暂存申请可以修改，系统进入修改会议用例界面。</a:t>
            </a:r>
          </a:p>
          <a:p>
            <a:pPr lvl="1"/>
            <a:r>
              <a:rPr lang="en-US" altLang="zh-CN" b="1" smtClean="0">
                <a:latin typeface="华文楷体" panose="02010600040101010101" pitchFamily="2" charset="-122"/>
                <a:ea typeface="华文楷体" panose="02010600040101010101" pitchFamily="2" charset="-122"/>
              </a:rPr>
              <a:t>2.</a:t>
            </a:r>
            <a:r>
              <a:rPr lang="zh-CN" altLang="en-US" b="1" smtClean="0">
                <a:latin typeface="华文楷体" panose="02010600040101010101" pitchFamily="2" charset="-122"/>
                <a:ea typeface="华文楷体" panose="02010600040101010101" pitchFamily="2" charset="-122"/>
              </a:rPr>
              <a:t>新起草的会议申请被暂存。</a:t>
            </a:r>
          </a:p>
          <a:p>
            <a:r>
              <a:rPr lang="zh-CN" altLang="en-US" b="1" smtClean="0">
                <a:latin typeface="华文楷体" panose="02010600040101010101" pitchFamily="2" charset="-122"/>
                <a:ea typeface="华文楷体" panose="02010600040101010101" pitchFamily="2" charset="-122"/>
              </a:rPr>
              <a:t>异常事件流：</a:t>
            </a:r>
          </a:p>
          <a:p>
            <a:pPr lvl="1"/>
            <a:r>
              <a:rPr lang="en-US" altLang="zh-CN" b="1" smtClean="0">
                <a:latin typeface="华文楷体" panose="02010600040101010101" pitchFamily="2" charset="-122"/>
                <a:ea typeface="华文楷体" panose="02010600040101010101" pitchFamily="2" charset="-122"/>
              </a:rPr>
              <a:t>1.</a:t>
            </a:r>
            <a:r>
              <a:rPr lang="zh-CN" altLang="en-US" b="1" smtClean="0">
                <a:latin typeface="华文楷体" panose="02010600040101010101" pitchFamily="2" charset="-122"/>
                <a:ea typeface="华文楷体" panose="02010600040101010101" pitchFamily="2" charset="-122"/>
              </a:rPr>
              <a:t>会议室已被预定，给出错误信息提示。</a:t>
            </a:r>
          </a:p>
          <a:p>
            <a:pPr lvl="1"/>
            <a:r>
              <a:rPr lang="en-US" altLang="zh-CN" b="1" smtClean="0">
                <a:latin typeface="华文楷体" panose="02010600040101010101" pitchFamily="2" charset="-122"/>
                <a:ea typeface="华文楷体" panose="02010600040101010101" pitchFamily="2" charset="-122"/>
              </a:rPr>
              <a:t>2.</a:t>
            </a:r>
            <a:r>
              <a:rPr lang="zh-CN" altLang="en-US" b="1" smtClean="0">
                <a:latin typeface="华文楷体" panose="02010600040101010101" pitchFamily="2" charset="-122"/>
                <a:ea typeface="华文楷体" panose="02010600040101010101" pitchFamily="2" charset="-122"/>
              </a:rPr>
              <a:t>会议信息校验失败，给出错误信息提示。</a:t>
            </a:r>
          </a:p>
          <a:p>
            <a:endParaRPr lang="zh-CN" altLang="en-US" b="1"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979123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567249" y="2323071"/>
            <a:ext cx="86756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70000"/>
              </a:lnSpc>
            </a:pPr>
            <a:r>
              <a:rPr lang="zh-CN" altLang="en-US" sz="4400" b="1" dirty="0" smtClean="0">
                <a:latin typeface="黑体" panose="02010609060101010101" pitchFamily="49" charset="-122"/>
              </a:rPr>
              <a:t>顺序</a:t>
            </a:r>
            <a:r>
              <a:rPr lang="zh-CN" altLang="en-US" sz="4400" b="1" dirty="0">
                <a:latin typeface="黑体" panose="02010609060101010101" pitchFamily="49" charset="-122"/>
              </a:rPr>
              <a:t>图和协作图</a:t>
            </a:r>
            <a:r>
              <a:rPr lang="zh-CN" altLang="en-US" sz="4400" dirty="0"/>
              <a:t> </a:t>
            </a:r>
          </a:p>
        </p:txBody>
      </p:sp>
    </p:spTree>
    <p:extLst>
      <p:ext uri="{BB962C8B-B14F-4D97-AF65-F5344CB8AC3E}">
        <p14:creationId xmlns:p14="http://schemas.microsoft.com/office/powerpoint/2010/main" val="2984357873"/>
      </p:ext>
    </p:extLst>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lstStyle/>
          <a:p>
            <a:pPr eaLnBrk="1" hangingPunct="1"/>
            <a:r>
              <a:rPr lang="zh-CN" altLang="en-US" b="1" dirty="0" smtClean="0"/>
              <a:t>交互图概述</a:t>
            </a:r>
          </a:p>
        </p:txBody>
      </p:sp>
      <p:sp>
        <p:nvSpPr>
          <p:cNvPr id="5123" name="Rectangle 3"/>
          <p:cNvSpPr>
            <a:spLocks noGrp="1" noChangeArrowheads="1"/>
          </p:cNvSpPr>
          <p:nvPr>
            <p:ph type="body" idx="4294967295"/>
          </p:nvPr>
        </p:nvSpPr>
        <p:spPr>
          <a:xfrm>
            <a:off x="1524000" y="1447801"/>
            <a:ext cx="8991600" cy="4525963"/>
          </a:xfrm>
        </p:spPr>
        <p:txBody>
          <a:bodyPr/>
          <a:lstStyle/>
          <a:p>
            <a:pPr eaLnBrk="1" hangingPunct="1"/>
            <a:r>
              <a:rPr lang="en-US" altLang="zh-CN" b="1" smtClean="0"/>
              <a:t>Interaction diagram</a:t>
            </a:r>
            <a:r>
              <a:rPr lang="zh-CN" altLang="en-US" b="1" smtClean="0"/>
              <a:t>，是描述对象之间的关系和对象之间的信息传递的图；</a:t>
            </a:r>
          </a:p>
          <a:p>
            <a:pPr eaLnBrk="1" hangingPunct="1"/>
            <a:r>
              <a:rPr lang="zh-CN" altLang="en-US" b="1" smtClean="0"/>
              <a:t>通常用来描述一个用例的行为，实现一个用例，完成对系统的动态行为建模；</a:t>
            </a:r>
          </a:p>
          <a:p>
            <a:pPr eaLnBrk="1" hangingPunct="1"/>
            <a:r>
              <a:rPr lang="zh-CN" altLang="en-US" b="1" smtClean="0"/>
              <a:t>包含两种：</a:t>
            </a:r>
          </a:p>
          <a:p>
            <a:pPr lvl="1" eaLnBrk="1" hangingPunct="1"/>
            <a:r>
              <a:rPr lang="zh-CN" altLang="en-US" b="1" smtClean="0"/>
              <a:t>顺序图（或时序图，</a:t>
            </a:r>
            <a:r>
              <a:rPr lang="en-US" altLang="zh-CN" b="1" smtClean="0"/>
              <a:t>sequence diagram</a:t>
            </a:r>
            <a:r>
              <a:rPr lang="zh-CN" altLang="en-US" b="1" smtClean="0"/>
              <a:t>）</a:t>
            </a:r>
          </a:p>
          <a:p>
            <a:pPr lvl="1" eaLnBrk="1" hangingPunct="1"/>
            <a:r>
              <a:rPr lang="zh-CN" altLang="en-US" b="1" smtClean="0"/>
              <a:t>协作图（或合作图，通信图</a:t>
            </a:r>
            <a:r>
              <a:rPr lang="en-US" altLang="zh-CN" b="1" smtClean="0"/>
              <a:t>collaboration diagram</a:t>
            </a:r>
            <a:r>
              <a:rPr lang="zh-CN" altLang="en-US" b="1" smtClean="0"/>
              <a:t>）</a:t>
            </a:r>
          </a:p>
          <a:p>
            <a:pPr lvl="1" eaLnBrk="1" hangingPunct="1"/>
            <a:endParaRPr lang="en-US" altLang="zh-CN" b="1" smtClean="0"/>
          </a:p>
        </p:txBody>
      </p:sp>
    </p:spTree>
    <p:extLst>
      <p:ext uri="{BB962C8B-B14F-4D97-AF65-F5344CB8AC3E}">
        <p14:creationId xmlns:p14="http://schemas.microsoft.com/office/powerpoint/2010/main" val="164892612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a:xfrm>
            <a:off x="1828800" y="1219201"/>
            <a:ext cx="8229600" cy="4525963"/>
          </a:xfrm>
        </p:spPr>
        <p:txBody>
          <a:bodyPr/>
          <a:lstStyle/>
          <a:p>
            <a:pPr eaLnBrk="1" hangingPunct="1"/>
            <a:r>
              <a:rPr lang="zh-CN" altLang="en-US" b="1" smtClean="0"/>
              <a:t>顺序图</a:t>
            </a:r>
          </a:p>
          <a:p>
            <a:pPr lvl="1" eaLnBrk="1" hangingPunct="1"/>
            <a:r>
              <a:rPr lang="zh-CN" altLang="en-US" b="1" smtClean="0"/>
              <a:t>面向时间描述对象交互的图</a:t>
            </a:r>
          </a:p>
          <a:p>
            <a:pPr lvl="1" eaLnBrk="1" hangingPunct="1"/>
            <a:endParaRPr lang="zh-CN" altLang="en-US" b="1" smtClean="0"/>
          </a:p>
          <a:p>
            <a:pPr lvl="1" eaLnBrk="1" hangingPunct="1">
              <a:buFontTx/>
              <a:buNone/>
            </a:pPr>
            <a:endParaRPr lang="zh-CN" altLang="en-US" b="1" smtClean="0"/>
          </a:p>
          <a:p>
            <a:pPr lvl="1" eaLnBrk="1" hangingPunct="1">
              <a:buFontTx/>
              <a:buNone/>
            </a:pPr>
            <a:endParaRPr lang="zh-CN" altLang="en-US" b="1" smtClean="0"/>
          </a:p>
          <a:p>
            <a:pPr eaLnBrk="1" hangingPunct="1"/>
            <a:r>
              <a:rPr lang="zh-CN" altLang="en-US" b="1" smtClean="0"/>
              <a:t>协作图</a:t>
            </a:r>
          </a:p>
          <a:p>
            <a:pPr lvl="1" eaLnBrk="1" hangingPunct="1"/>
            <a:r>
              <a:rPr lang="zh-CN" altLang="en-US" b="1" smtClean="0"/>
              <a:t>对象间消息的结构化视图</a:t>
            </a:r>
          </a:p>
          <a:p>
            <a:pPr eaLnBrk="1" hangingPunct="1"/>
            <a:endParaRPr lang="en-US" altLang="zh-CN" b="1" smtClean="0"/>
          </a:p>
        </p:txBody>
      </p:sp>
      <p:pic>
        <p:nvPicPr>
          <p:cNvPr id="61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1" y="762000"/>
            <a:ext cx="3152775" cy="598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47110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274638"/>
            <a:ext cx="8229600" cy="715962"/>
          </a:xfrm>
        </p:spPr>
        <p:txBody>
          <a:bodyPr/>
          <a:lstStyle/>
          <a:p>
            <a:pPr eaLnBrk="1" hangingPunct="1"/>
            <a:r>
              <a:rPr lang="zh-CN" altLang="en-US" sz="4000" b="1" dirty="0" smtClean="0"/>
              <a:t>顺序</a:t>
            </a:r>
            <a:r>
              <a:rPr lang="zh-CN" altLang="en-US" sz="4000" b="1" dirty="0"/>
              <a:t>图</a:t>
            </a:r>
          </a:p>
        </p:txBody>
      </p:sp>
      <p:sp>
        <p:nvSpPr>
          <p:cNvPr id="7171" name="Rectangle 3"/>
          <p:cNvSpPr>
            <a:spLocks noGrp="1" noChangeArrowheads="1"/>
          </p:cNvSpPr>
          <p:nvPr>
            <p:ph type="body" idx="4294967295"/>
          </p:nvPr>
        </p:nvSpPr>
        <p:spPr>
          <a:xfrm>
            <a:off x="1828800" y="914401"/>
            <a:ext cx="8382000" cy="4525963"/>
          </a:xfrm>
        </p:spPr>
        <p:txBody>
          <a:bodyPr/>
          <a:lstStyle/>
          <a:p>
            <a:pPr eaLnBrk="1" hangingPunct="1"/>
            <a:r>
              <a:rPr lang="zh-CN" altLang="en-US" sz="2400" b="1"/>
              <a:t>按照时间顺序显式对象之间交互的图</a:t>
            </a:r>
          </a:p>
          <a:p>
            <a:pPr lvl="1" eaLnBrk="1" hangingPunct="1"/>
            <a:r>
              <a:rPr kumimoji="1" lang="zh-CN" altLang="en-US" b="1">
                <a:solidFill>
                  <a:srgbClr val="000066"/>
                </a:solidFill>
              </a:rPr>
              <a:t>顺序图用来表示用例中的行为顺序。当执行一个用例行为时，顺序图中的每条消息对应了一个类操作或状态机中引起转换的事件。</a:t>
            </a:r>
            <a:endParaRPr lang="zh-CN" altLang="en-US" b="1">
              <a:solidFill>
                <a:srgbClr val="000066"/>
              </a:solidFill>
            </a:endParaRPr>
          </a:p>
          <a:p>
            <a:pPr lvl="1" eaLnBrk="1" hangingPunct="1"/>
            <a:r>
              <a:rPr kumimoji="1" lang="zh-CN" altLang="en-US" b="1">
                <a:solidFill>
                  <a:srgbClr val="000066"/>
                </a:solidFill>
              </a:rPr>
              <a:t>顺序图展示对象之间的交互，这些交互是指在场景或用例的事件流中发生的。 顺序图属于动态建模。 </a:t>
            </a:r>
          </a:p>
          <a:p>
            <a:pPr lvl="1" eaLnBrk="1" hangingPunct="1"/>
            <a:r>
              <a:rPr kumimoji="1" lang="zh-CN" altLang="en-US" b="1">
                <a:solidFill>
                  <a:srgbClr val="000066"/>
                </a:solidFill>
              </a:rPr>
              <a:t>顺序图的重点在消息序列上，也就是说，描述消息是如何在对象间发送和接收的，表示了对象之间传送消息的时间顺序。</a:t>
            </a:r>
          </a:p>
          <a:p>
            <a:pPr lvl="1" eaLnBrk="1" hangingPunct="1"/>
            <a:r>
              <a:rPr kumimoji="1" lang="zh-CN" altLang="en-US" b="1">
                <a:solidFill>
                  <a:srgbClr val="000066"/>
                </a:solidFill>
              </a:rPr>
              <a:t>浏览顺序图的方法是：从上到下查看对象间交换的消息。</a:t>
            </a:r>
          </a:p>
        </p:txBody>
      </p:sp>
      <p:pic>
        <p:nvPicPr>
          <p:cNvPr id="7172" name="Picture 5"/>
          <p:cNvPicPr>
            <a:picLocks noChangeAspect="1" noChangeArrowheads="1"/>
          </p:cNvPicPr>
          <p:nvPr/>
        </p:nvPicPr>
        <p:blipFill>
          <a:blip r:embed="rId2">
            <a:extLst>
              <a:ext uri="{28A0092B-C50C-407E-A947-70E740481C1C}">
                <a14:useLocalDpi xmlns:a14="http://schemas.microsoft.com/office/drawing/2010/main" val="0"/>
              </a:ext>
            </a:extLst>
          </a:blip>
          <a:srcRect b="12108"/>
          <a:stretch>
            <a:fillRect/>
          </a:stretch>
        </p:blipFill>
        <p:spPr bwMode="auto">
          <a:xfrm>
            <a:off x="2438401" y="3048001"/>
            <a:ext cx="7065963"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706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981200" y="274638"/>
            <a:ext cx="8229600" cy="944562"/>
          </a:xfrm>
        </p:spPr>
        <p:txBody>
          <a:bodyPr/>
          <a:lstStyle/>
          <a:p>
            <a:pPr eaLnBrk="1" hangingPunct="1"/>
            <a:r>
              <a:rPr lang="en-US" altLang="zh-CN" b="1" dirty="0" smtClean="0"/>
              <a:t>(1)</a:t>
            </a:r>
            <a:r>
              <a:rPr lang="zh-CN" altLang="en-US" b="1" dirty="0" smtClean="0"/>
              <a:t>顺序图的组成</a:t>
            </a:r>
          </a:p>
        </p:txBody>
      </p:sp>
      <p:sp>
        <p:nvSpPr>
          <p:cNvPr id="6147" name="Rectangle 3"/>
          <p:cNvSpPr>
            <a:spLocks noGrp="1" noChangeArrowheads="1"/>
          </p:cNvSpPr>
          <p:nvPr>
            <p:ph type="body" idx="4294967295"/>
          </p:nvPr>
        </p:nvSpPr>
        <p:spPr>
          <a:xfrm>
            <a:off x="1752600" y="1600200"/>
            <a:ext cx="6478588" cy="4953000"/>
          </a:xfrm>
        </p:spPr>
        <p:txBody>
          <a:bodyPr/>
          <a:lstStyle/>
          <a:p>
            <a:pPr>
              <a:spcBef>
                <a:spcPts val="1200"/>
              </a:spcBef>
              <a:defRPr/>
            </a:pPr>
            <a:r>
              <a:rPr lang="zh-CN" altLang="en-US" b="1" dirty="0"/>
              <a:t>参与者（</a:t>
            </a:r>
            <a:r>
              <a:rPr lang="en-US" altLang="zh-CN" b="1" dirty="0"/>
              <a:t>actor</a:t>
            </a:r>
            <a:r>
              <a:rPr lang="zh-CN" altLang="en-US" b="1" dirty="0"/>
              <a:t>）或者 对象（</a:t>
            </a:r>
            <a:r>
              <a:rPr lang="en-US" altLang="zh-CN" b="1" dirty="0"/>
              <a:t>object</a:t>
            </a:r>
            <a:r>
              <a:rPr lang="zh-CN" altLang="en-US" b="1" dirty="0"/>
              <a:t>）</a:t>
            </a:r>
            <a:endParaRPr lang="en-US" altLang="zh-CN" b="1" dirty="0"/>
          </a:p>
          <a:p>
            <a:pPr>
              <a:spcBef>
                <a:spcPts val="1200"/>
              </a:spcBef>
              <a:defRPr/>
            </a:pPr>
            <a:r>
              <a:rPr lang="zh-CN" altLang="en-US" b="1" dirty="0"/>
              <a:t>生命线（</a:t>
            </a:r>
            <a:r>
              <a:rPr lang="en-US" altLang="zh-CN" b="1" dirty="0"/>
              <a:t>lifeline</a:t>
            </a:r>
            <a:r>
              <a:rPr lang="zh-CN" altLang="en-US" b="1" dirty="0"/>
              <a:t>）</a:t>
            </a:r>
            <a:endParaRPr lang="en-US" altLang="zh-CN" b="1" dirty="0"/>
          </a:p>
          <a:p>
            <a:pPr>
              <a:spcBef>
                <a:spcPts val="1200"/>
              </a:spcBef>
              <a:defRPr/>
            </a:pPr>
            <a:r>
              <a:rPr lang="en-US" altLang="zh-CN" sz="2400" b="1" dirty="0"/>
              <a:t>----</a:t>
            </a:r>
            <a:r>
              <a:rPr lang="zh-CN" altLang="en-US" sz="2400" b="1" dirty="0">
                <a:solidFill>
                  <a:schemeClr val="accent2">
                    <a:lumMod val="60000"/>
                    <a:lumOff val="40000"/>
                  </a:schemeClr>
                </a:solidFill>
              </a:rPr>
              <a:t>坐标轴纵向的虚线表示对象在序列中的执行情况</a:t>
            </a:r>
            <a:r>
              <a:rPr lang="en-US" altLang="zh-CN" sz="2400" b="1" dirty="0">
                <a:solidFill>
                  <a:schemeClr val="accent2">
                    <a:lumMod val="60000"/>
                    <a:lumOff val="40000"/>
                  </a:schemeClr>
                </a:solidFill>
              </a:rPr>
              <a:t>(</a:t>
            </a:r>
            <a:r>
              <a:rPr lang="zh-CN" altLang="en-US" sz="2400" b="1" dirty="0">
                <a:solidFill>
                  <a:schemeClr val="accent2">
                    <a:lumMod val="60000"/>
                    <a:lumOff val="40000"/>
                  </a:schemeClr>
                </a:solidFill>
              </a:rPr>
              <a:t>即发送和接收的消息，对象的活动</a:t>
            </a:r>
            <a:r>
              <a:rPr lang="en-US" altLang="zh-CN" sz="2400" b="1" dirty="0">
                <a:solidFill>
                  <a:schemeClr val="accent2">
                    <a:lumMod val="60000"/>
                    <a:lumOff val="40000"/>
                  </a:schemeClr>
                </a:solidFill>
              </a:rPr>
              <a:t>)</a:t>
            </a:r>
            <a:r>
              <a:rPr lang="zh-CN" altLang="en-US" sz="2400" b="1" dirty="0">
                <a:solidFill>
                  <a:schemeClr val="accent2">
                    <a:lumMod val="60000"/>
                    <a:lumOff val="40000"/>
                  </a:schemeClr>
                </a:solidFill>
              </a:rPr>
              <a:t>这条虚线称为对象的“生命线”。</a:t>
            </a:r>
          </a:p>
          <a:p>
            <a:pPr>
              <a:spcBef>
                <a:spcPts val="1200"/>
              </a:spcBef>
              <a:defRPr/>
            </a:pPr>
            <a:r>
              <a:rPr lang="zh-CN" altLang="en-US" b="1" dirty="0"/>
              <a:t>激活期</a:t>
            </a:r>
            <a:r>
              <a:rPr lang="en-US" altLang="zh-CN" b="1" dirty="0"/>
              <a:t>/ </a:t>
            </a:r>
            <a:r>
              <a:rPr lang="zh-CN" altLang="en-US" b="1" dirty="0"/>
              <a:t>控制焦点</a:t>
            </a:r>
          </a:p>
          <a:p>
            <a:pPr>
              <a:spcBef>
                <a:spcPts val="1200"/>
              </a:spcBef>
              <a:defRPr/>
            </a:pPr>
            <a:r>
              <a:rPr lang="zh-CN" altLang="en-US" b="1" dirty="0"/>
              <a:t>消息（</a:t>
            </a:r>
            <a:r>
              <a:rPr lang="en-US" altLang="zh-CN" b="1" dirty="0"/>
              <a:t>message</a:t>
            </a:r>
            <a:r>
              <a:rPr lang="zh-CN" altLang="en-US" b="1" dirty="0"/>
              <a:t>）</a:t>
            </a:r>
            <a:endParaRPr lang="en-US" altLang="zh-CN" b="1" dirty="0"/>
          </a:p>
          <a:p>
            <a:pPr>
              <a:spcBef>
                <a:spcPts val="1200"/>
              </a:spcBef>
              <a:defRPr/>
            </a:pPr>
            <a:r>
              <a:rPr lang="zh-CN" altLang="en-US" sz="2400" b="1" dirty="0">
                <a:solidFill>
                  <a:schemeClr val="accent2">
                    <a:lumMod val="60000"/>
                    <a:lumOff val="40000"/>
                  </a:schemeClr>
                </a:solidFill>
              </a:rPr>
              <a:t>消息用从一个对象的生命线到另一个对象生命线的箭头表示</a:t>
            </a:r>
          </a:p>
        </p:txBody>
      </p:sp>
      <p:pic>
        <p:nvPicPr>
          <p:cNvPr id="8196" name="Picture 33"/>
          <p:cNvPicPr>
            <a:picLocks noChangeAspect="1" noChangeArrowheads="1"/>
          </p:cNvPicPr>
          <p:nvPr/>
        </p:nvPicPr>
        <p:blipFill>
          <a:blip r:embed="rId2">
            <a:extLst>
              <a:ext uri="{28A0092B-C50C-407E-A947-70E740481C1C}">
                <a14:useLocalDpi xmlns:a14="http://schemas.microsoft.com/office/drawing/2010/main" val="0"/>
              </a:ext>
            </a:extLst>
          </a:blip>
          <a:srcRect l="21698" r="27553"/>
          <a:stretch>
            <a:fillRect/>
          </a:stretch>
        </p:blipFill>
        <p:spPr bwMode="auto">
          <a:xfrm>
            <a:off x="8297863" y="1766889"/>
            <a:ext cx="7366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4"/>
          <p:cNvPicPr>
            <a:picLocks noChangeAspect="1" noChangeArrowheads="1"/>
          </p:cNvPicPr>
          <p:nvPr/>
        </p:nvPicPr>
        <p:blipFill>
          <a:blip r:embed="rId3">
            <a:extLst>
              <a:ext uri="{28A0092B-C50C-407E-A947-70E740481C1C}">
                <a14:useLocalDpi xmlns:a14="http://schemas.microsoft.com/office/drawing/2010/main" val="0"/>
              </a:ext>
            </a:extLst>
          </a:blip>
          <a:srcRect l="17073" r="17989"/>
          <a:stretch>
            <a:fillRect/>
          </a:stretch>
        </p:blipFill>
        <p:spPr bwMode="auto">
          <a:xfrm>
            <a:off x="9517064" y="1863726"/>
            <a:ext cx="9223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8" name="Group 35"/>
          <p:cNvGrpSpPr>
            <a:grpSpLocks/>
          </p:cNvGrpSpPr>
          <p:nvPr/>
        </p:nvGrpSpPr>
        <p:grpSpPr bwMode="auto">
          <a:xfrm>
            <a:off x="8610600" y="2971800"/>
            <a:ext cx="1600200" cy="1066800"/>
            <a:chOff x="4313" y="1824"/>
            <a:chExt cx="787" cy="346"/>
          </a:xfrm>
        </p:grpSpPr>
        <p:pic>
          <p:nvPicPr>
            <p:cNvPr id="820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 y="1824"/>
              <a:ext cx="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 y="1870"/>
              <a:ext cx="6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9" name="Picture 38"/>
          <p:cNvPicPr>
            <a:picLocks noChangeAspect="1" noChangeArrowheads="1"/>
          </p:cNvPicPr>
          <p:nvPr/>
        </p:nvPicPr>
        <p:blipFill>
          <a:blip r:embed="rId6">
            <a:extLst>
              <a:ext uri="{28A0092B-C50C-407E-A947-70E740481C1C}">
                <a14:useLocalDpi xmlns:a14="http://schemas.microsoft.com/office/drawing/2010/main" val="0"/>
              </a:ext>
            </a:extLst>
          </a:blip>
          <a:srcRect l="3836"/>
          <a:stretch>
            <a:fillRect/>
          </a:stretch>
        </p:blipFill>
        <p:spPr bwMode="auto">
          <a:xfrm>
            <a:off x="7048501" y="5449888"/>
            <a:ext cx="29686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82587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2279576" y="4869160"/>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模型</a:t>
            </a:r>
          </a:p>
        </p:txBody>
      </p:sp>
      <p:sp>
        <p:nvSpPr>
          <p:cNvPr id="7" name="圆角矩形 6"/>
          <p:cNvSpPr/>
          <p:nvPr/>
        </p:nvSpPr>
        <p:spPr bwMode="auto">
          <a:xfrm>
            <a:off x="5591944" y="4863262"/>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序</a:t>
            </a:r>
          </a:p>
        </p:txBody>
      </p:sp>
      <p:cxnSp>
        <p:nvCxnSpPr>
          <p:cNvPr id="8" name="直接连接符 7"/>
          <p:cNvCxnSpPr>
            <a:cxnSpLocks noChangeShapeType="1"/>
          </p:cNvCxnSpPr>
          <p:nvPr/>
        </p:nvCxnSpPr>
        <p:spPr bwMode="auto">
          <a:xfrm>
            <a:off x="3503613" y="5229225"/>
            <a:ext cx="2087562" cy="0"/>
          </a:xfrm>
          <a:prstGeom prst="line">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TextBox 8"/>
          <p:cNvSpPr txBox="1">
            <a:spLocks noChangeArrowheads="1"/>
          </p:cNvSpPr>
          <p:nvPr/>
        </p:nvSpPr>
        <p:spPr bwMode="auto">
          <a:xfrm>
            <a:off x="3792538" y="4743451"/>
            <a:ext cx="151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序编联</a:t>
            </a:r>
          </a:p>
        </p:txBody>
      </p:sp>
      <p:cxnSp>
        <p:nvCxnSpPr>
          <p:cNvPr id="10" name="直接箭头连接符 9"/>
          <p:cNvCxnSpPr>
            <a:cxnSpLocks noChangeShapeType="1"/>
          </p:cNvCxnSpPr>
          <p:nvPr/>
        </p:nvCxnSpPr>
        <p:spPr bwMode="auto">
          <a:xfrm>
            <a:off x="3503613" y="6019800"/>
            <a:ext cx="2087562"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Box 10"/>
          <p:cNvSpPr txBox="1">
            <a:spLocks noChangeArrowheads="1"/>
          </p:cNvSpPr>
          <p:nvPr/>
        </p:nvSpPr>
        <p:spPr bwMode="auto">
          <a:xfrm>
            <a:off x="3792538" y="5541964"/>
            <a:ext cx="1511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序优化</a:t>
            </a:r>
          </a:p>
        </p:txBody>
      </p:sp>
      <p:sp>
        <p:nvSpPr>
          <p:cNvPr id="14" name="圆角矩形 13"/>
          <p:cNvSpPr/>
          <p:nvPr/>
        </p:nvSpPr>
        <p:spPr bwMode="auto">
          <a:xfrm>
            <a:off x="8760296" y="4863262"/>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变量</a:t>
            </a:r>
          </a:p>
        </p:txBody>
      </p:sp>
      <p:cxnSp>
        <p:nvCxnSpPr>
          <p:cNvPr id="15" name="直接箭头连接符 14"/>
          <p:cNvCxnSpPr>
            <a:cxnSpLocks noChangeShapeType="1"/>
          </p:cNvCxnSpPr>
          <p:nvPr/>
        </p:nvCxnSpPr>
        <p:spPr bwMode="auto">
          <a:xfrm>
            <a:off x="6816725" y="5229225"/>
            <a:ext cx="1943100" cy="0"/>
          </a:xfrm>
          <a:prstGeom prst="straightConnector1">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接箭头连接符 16"/>
          <p:cNvCxnSpPr>
            <a:cxnSpLocks noChangeShapeType="1"/>
          </p:cNvCxnSpPr>
          <p:nvPr/>
        </p:nvCxnSpPr>
        <p:spPr bwMode="auto">
          <a:xfrm>
            <a:off x="6816725" y="6013450"/>
            <a:ext cx="1943100" cy="0"/>
          </a:xfrm>
          <a:prstGeom prst="straightConnector1">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TextBox 17"/>
          <p:cNvSpPr txBox="1">
            <a:spLocks noChangeArrowheads="1"/>
          </p:cNvSpPr>
          <p:nvPr/>
        </p:nvSpPr>
        <p:spPr bwMode="auto">
          <a:xfrm>
            <a:off x="6959600" y="4743451"/>
            <a:ext cx="1728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快变量识别</a:t>
            </a:r>
          </a:p>
        </p:txBody>
      </p:sp>
      <p:sp>
        <p:nvSpPr>
          <p:cNvPr id="19" name="TextBox 18"/>
          <p:cNvSpPr txBox="1">
            <a:spLocks noChangeArrowheads="1"/>
          </p:cNvSpPr>
          <p:nvPr/>
        </p:nvSpPr>
        <p:spPr bwMode="auto">
          <a:xfrm>
            <a:off x="6959600" y="5532438"/>
            <a:ext cx="1728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慢变量识别</a:t>
            </a:r>
          </a:p>
        </p:txBody>
      </p:sp>
      <p:sp>
        <p:nvSpPr>
          <p:cNvPr id="20" name="圆角矩形 19"/>
          <p:cNvSpPr/>
          <p:nvPr/>
        </p:nvSpPr>
        <p:spPr bwMode="auto">
          <a:xfrm>
            <a:off x="8760296" y="2564904"/>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系统</a:t>
            </a:r>
          </a:p>
        </p:txBody>
      </p:sp>
      <p:cxnSp>
        <p:nvCxnSpPr>
          <p:cNvPr id="16" name="直接箭头连接符 15"/>
          <p:cNvCxnSpPr>
            <a:cxnSpLocks noChangeShapeType="1"/>
          </p:cNvCxnSpPr>
          <p:nvPr/>
        </p:nvCxnSpPr>
        <p:spPr bwMode="auto">
          <a:xfrm>
            <a:off x="9372600" y="4149725"/>
            <a:ext cx="0" cy="712788"/>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 name="TextBox 23"/>
          <p:cNvSpPr txBox="1">
            <a:spLocks noChangeArrowheads="1"/>
          </p:cNvSpPr>
          <p:nvPr/>
        </p:nvSpPr>
        <p:spPr bwMode="auto">
          <a:xfrm>
            <a:off x="9398000" y="4275138"/>
            <a:ext cx="889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r>
              <a:rPr lang="zh-CN" altLang="en-US" sz="2400">
                <a:latin typeface="仿宋" panose="02010609060101010101" pitchFamily="49" charset="-122"/>
                <a:ea typeface="仿宋" panose="02010609060101010101" pitchFamily="49" charset="-122"/>
              </a:rPr>
              <a:t>辨识</a:t>
            </a:r>
          </a:p>
        </p:txBody>
      </p:sp>
      <p:sp>
        <p:nvSpPr>
          <p:cNvPr id="293890" name="Rectangle 2"/>
          <p:cNvSpPr>
            <a:spLocks noGrp="1" noChangeArrowheads="1"/>
          </p:cNvSpPr>
          <p:nvPr>
            <p:ph type="title"/>
          </p:nvPr>
        </p:nvSpPr>
        <p:spPr>
          <a:xfrm>
            <a:off x="2495550" y="354013"/>
            <a:ext cx="7086600" cy="914400"/>
          </a:xfrm>
        </p:spPr>
        <p:txBody>
          <a:bodyPr/>
          <a:lstStyle/>
          <a:p>
            <a:pPr eaLnBrk="1" hangingPunct="1">
              <a:defRPr/>
            </a:pP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简单性</a:t>
            </a:r>
            <a:endParaRPr lang="en-US" altLang="zh-CN" sz="4000" i="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401412" name="Rectangle 4"/>
          <p:cNvSpPr>
            <a:spLocks noChangeArrowheads="1"/>
          </p:cNvSpPr>
          <p:nvPr/>
        </p:nvSpPr>
        <p:spPr bwMode="auto">
          <a:xfrm>
            <a:off x="2057400" y="1412876"/>
            <a:ext cx="82296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b="1" dirty="0">
                <a:latin typeface="仿宋" panose="02010609060101010101" pitchFamily="49" charset="-122"/>
                <a:ea typeface="仿宋" panose="02010609060101010101" pitchFamily="49" charset="-122"/>
              </a:rPr>
              <a:t>简约化、</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复杂度</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可降解化、实用化</a:t>
            </a:r>
          </a:p>
          <a:p>
            <a:pPr lvl="1" eaLnBrk="0" hangingPunct="0">
              <a:spcBef>
                <a:spcPct val="50000"/>
              </a:spcBef>
              <a:buClr>
                <a:schemeClr val="tx1"/>
              </a:buClr>
              <a:buFont typeface="Times New Roman" pitchFamily="18" charset="0"/>
              <a:buChar char="─"/>
            </a:pPr>
            <a:r>
              <a:rPr lang="zh-CN" altLang="en-US" sz="2400" dirty="0">
                <a:latin typeface="仿宋" panose="02010609060101010101" pitchFamily="49" charset="-122"/>
                <a:ea typeface="仿宋" panose="02010609060101010101" pitchFamily="49" charset="-122"/>
              </a:rPr>
              <a:t> 基于实用，模型建立过程忽略一些次要因素和非可测变量的影响</a:t>
            </a:r>
          </a:p>
          <a:p>
            <a:pPr lvl="1" eaLnBrk="0" hangingPunct="0">
              <a:spcBef>
                <a:spcPct val="50000"/>
              </a:spcBef>
              <a:buClr>
                <a:schemeClr val="tx1"/>
              </a:buClr>
              <a:buFont typeface="Times New Roman" pitchFamily="18" charset="0"/>
              <a:buChar char="─"/>
            </a:pPr>
            <a:r>
              <a:rPr lang="zh-CN" altLang="en-US" sz="2400" dirty="0">
                <a:latin typeface="仿宋" panose="02010609060101010101" pitchFamily="49" charset="-122"/>
                <a:ea typeface="仿宋" panose="02010609060101010101" pitchFamily="49" charset="-122"/>
              </a:rPr>
              <a:t> 实际模型已是一个被简化了的近似模型</a:t>
            </a:r>
          </a:p>
          <a:p>
            <a:pPr lvl="1" eaLnBrk="0" hangingPunct="0">
              <a:spcBef>
                <a:spcPct val="50000"/>
              </a:spcBef>
              <a:buClr>
                <a:schemeClr val="tx1"/>
              </a:buClr>
              <a:buFont typeface="Times New Roman" pitchFamily="18" charset="0"/>
              <a:buChar char="─"/>
            </a:pPr>
            <a:r>
              <a:rPr lang="zh-CN" altLang="en-US" sz="2400" b="1" dirty="0">
                <a:latin typeface="仿宋" panose="02010609060101010101" pitchFamily="49" charset="-122"/>
                <a:ea typeface="仿宋" panose="02010609060101010101" pitchFamily="49" charset="-122"/>
              </a:rPr>
              <a:t> 在实用的前提下，模型越简单越好</a:t>
            </a:r>
            <a:endParaRPr lang="zh-CN" altLang="en-US" sz="2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886619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1981200" y="274638"/>
            <a:ext cx="8229600" cy="792162"/>
          </a:xfrm>
        </p:spPr>
        <p:txBody>
          <a:bodyPr/>
          <a:lstStyle/>
          <a:p>
            <a:pPr eaLnBrk="1" hangingPunct="1"/>
            <a:r>
              <a:rPr lang="en-US" altLang="zh-CN" b="1" dirty="0" smtClean="0"/>
              <a:t>(2)</a:t>
            </a:r>
            <a:r>
              <a:rPr lang="zh-CN" altLang="en-US" b="1" dirty="0" smtClean="0"/>
              <a:t>参与者或对象</a:t>
            </a:r>
          </a:p>
        </p:txBody>
      </p:sp>
      <p:sp>
        <p:nvSpPr>
          <p:cNvPr id="9219" name="Rectangle 3"/>
          <p:cNvSpPr>
            <a:spLocks noGrp="1" noChangeArrowheads="1"/>
          </p:cNvSpPr>
          <p:nvPr>
            <p:ph type="body" idx="4294967295"/>
          </p:nvPr>
        </p:nvSpPr>
        <p:spPr>
          <a:xfrm>
            <a:off x="1905000" y="1066800"/>
            <a:ext cx="8362950" cy="1828800"/>
          </a:xfrm>
        </p:spPr>
        <p:txBody>
          <a:bodyPr/>
          <a:lstStyle/>
          <a:p>
            <a:pPr eaLnBrk="1" hangingPunct="1"/>
            <a:r>
              <a:rPr lang="zh-CN" altLang="en-US" sz="2400" b="1"/>
              <a:t>参与者和对象按照从左到右的顺序排列</a:t>
            </a:r>
          </a:p>
          <a:p>
            <a:pPr eaLnBrk="1" hangingPunct="1"/>
            <a:r>
              <a:rPr lang="zh-CN" altLang="en-US" sz="2400" b="1"/>
              <a:t>一般最多两个参与者，他们分列两端。启动这个用例的活动者往往排在最左边；接收消息的活动者则排在最右端；</a:t>
            </a:r>
          </a:p>
          <a:p>
            <a:pPr eaLnBrk="1" hangingPunct="1"/>
            <a:r>
              <a:rPr lang="zh-CN" altLang="en-US" sz="2400" b="1"/>
              <a:t>对象从左到右按照重要性排列或按照消息先后顺序排列。</a:t>
            </a:r>
          </a:p>
          <a:p>
            <a:pPr eaLnBrk="1" hangingPunct="1"/>
            <a:endParaRPr lang="zh-CN" altLang="en-US" sz="2400" b="1"/>
          </a:p>
          <a:p>
            <a:pPr eaLnBrk="1" hangingPunct="1"/>
            <a:endParaRPr lang="en-US" altLang="zh-CN" sz="2400" b="1"/>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b="17699"/>
          <a:stretch>
            <a:fillRect/>
          </a:stretch>
        </p:blipFill>
        <p:spPr bwMode="auto">
          <a:xfrm>
            <a:off x="1676400" y="2925764"/>
            <a:ext cx="8820150"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235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US" altLang="zh-CN" dirty="0" smtClean="0"/>
              <a:t>(2) </a:t>
            </a:r>
            <a:r>
              <a:rPr lang="zh-CN" altLang="en-US" dirty="0" smtClean="0"/>
              <a:t>参与者或对象</a:t>
            </a:r>
          </a:p>
        </p:txBody>
      </p:sp>
      <p:sp>
        <p:nvSpPr>
          <p:cNvPr id="10243" name="Rectangle 3"/>
          <p:cNvSpPr>
            <a:spLocks noGrp="1" noChangeArrowheads="1"/>
          </p:cNvSpPr>
          <p:nvPr>
            <p:ph type="body" idx="4294967295"/>
          </p:nvPr>
        </p:nvSpPr>
        <p:spPr/>
        <p:txBody>
          <a:bodyPr/>
          <a:lstStyle/>
          <a:p>
            <a:pPr eaLnBrk="1" hangingPunct="1"/>
            <a:r>
              <a:rPr lang="zh-CN" altLang="en-US" b="1" smtClean="0"/>
              <a:t>对象的命名方式有三种：</a:t>
            </a:r>
          </a:p>
          <a:p>
            <a:pPr lvl="1" eaLnBrk="1" hangingPunct="1"/>
            <a:r>
              <a:rPr lang="zh-CN" altLang="en-US" b="1" smtClean="0"/>
              <a:t>包括对象名和类名</a:t>
            </a:r>
          </a:p>
          <a:p>
            <a:pPr lvl="1" eaLnBrk="1" hangingPunct="1"/>
            <a:r>
              <a:rPr lang="zh-CN" altLang="en-US" b="1" smtClean="0"/>
              <a:t>类名（匿名对象）</a:t>
            </a:r>
          </a:p>
          <a:p>
            <a:pPr lvl="1" eaLnBrk="1" hangingPunct="1"/>
            <a:r>
              <a:rPr lang="zh-CN" altLang="en-US" b="1" smtClean="0"/>
              <a:t>对象名（不关心类）</a:t>
            </a:r>
          </a:p>
        </p:txBody>
      </p:sp>
      <p:pic>
        <p:nvPicPr>
          <p:cNvPr id="102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4076701"/>
            <a:ext cx="59721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98744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81200" y="274638"/>
            <a:ext cx="8229600" cy="944562"/>
          </a:xfrm>
        </p:spPr>
        <p:txBody>
          <a:bodyPr/>
          <a:lstStyle/>
          <a:p>
            <a:pPr eaLnBrk="1" hangingPunct="1"/>
            <a:r>
              <a:rPr lang="en-US" altLang="zh-CN" b="1" dirty="0" smtClean="0"/>
              <a:t>(3) </a:t>
            </a:r>
            <a:r>
              <a:rPr lang="zh-CN" altLang="en-US" b="1" dirty="0" smtClean="0"/>
              <a:t>生命线</a:t>
            </a:r>
          </a:p>
        </p:txBody>
      </p:sp>
      <p:sp>
        <p:nvSpPr>
          <p:cNvPr id="11267" name="Rectangle 3"/>
          <p:cNvSpPr>
            <a:spLocks noGrp="1" noChangeArrowheads="1"/>
          </p:cNvSpPr>
          <p:nvPr>
            <p:ph type="body" idx="4294967295"/>
          </p:nvPr>
        </p:nvSpPr>
        <p:spPr>
          <a:xfrm>
            <a:off x="1524000" y="1220788"/>
            <a:ext cx="8686800" cy="3886200"/>
          </a:xfrm>
        </p:spPr>
        <p:txBody>
          <a:bodyPr/>
          <a:lstStyle/>
          <a:p>
            <a:pPr eaLnBrk="1" hangingPunct="1"/>
            <a:r>
              <a:rPr lang="zh-CN" altLang="en-US" sz="2400" b="1"/>
              <a:t>生命线（</a:t>
            </a:r>
            <a:r>
              <a:rPr lang="en-US" altLang="zh-CN" sz="2400" b="1"/>
              <a:t>Lifeline</a:t>
            </a:r>
            <a:r>
              <a:rPr lang="zh-CN" altLang="en-US" sz="2400" b="1"/>
              <a:t>）：</a:t>
            </a:r>
          </a:p>
          <a:p>
            <a:pPr lvl="1" eaLnBrk="1" hangingPunct="1"/>
            <a:r>
              <a:rPr lang="zh-CN" altLang="en-US" b="1"/>
              <a:t>每个对象都有自己的生命线，用来表示在该用例中一个对象在一段时间内的存在</a:t>
            </a:r>
          </a:p>
          <a:p>
            <a:pPr lvl="1" eaLnBrk="1" hangingPunct="1"/>
            <a:r>
              <a:rPr lang="zh-CN" altLang="en-US" b="1"/>
              <a:t>垂直的虚线</a:t>
            </a:r>
          </a:p>
          <a:p>
            <a:pPr lvl="1" eaLnBrk="1" hangingPunct="1"/>
            <a:r>
              <a:rPr lang="zh-CN" altLang="en-US" b="1"/>
              <a:t>如果对象生命期结束，则用注销符号表示</a:t>
            </a:r>
          </a:p>
          <a:p>
            <a:pPr lvl="1" eaLnBrk="1" hangingPunct="1"/>
            <a:r>
              <a:rPr lang="zh-CN" altLang="en-US" b="1"/>
              <a:t>对象默认的位置在图顶部，表示对象在交互之前已经存在</a:t>
            </a:r>
          </a:p>
          <a:p>
            <a:pPr lvl="1" eaLnBrk="1" hangingPunct="1"/>
            <a:r>
              <a:rPr lang="zh-CN" altLang="en-US" b="1"/>
              <a:t>如果是在交互过程中由另外的对象所创建，则位于图的中间某处。</a:t>
            </a:r>
          </a:p>
        </p:txBody>
      </p:sp>
      <p:pic>
        <p:nvPicPr>
          <p:cNvPr id="604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76" y="3378201"/>
            <a:ext cx="50768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15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4164"/>
                                        </p:tgtEl>
                                        <p:attrNameLst>
                                          <p:attrName>style.visibility</p:attrName>
                                        </p:attrNameLst>
                                      </p:cBhvr>
                                      <p:to>
                                        <p:strVal val="visible"/>
                                      </p:to>
                                    </p:set>
                                    <p:animEffect transition="in" filter="dissolve">
                                      <p:cBhvr>
                                        <p:cTn id="7" dur="500"/>
                                        <p:tgtEl>
                                          <p:spTgt spid="604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981200" y="274638"/>
            <a:ext cx="8229600" cy="944562"/>
          </a:xfrm>
        </p:spPr>
        <p:txBody>
          <a:bodyPr/>
          <a:lstStyle/>
          <a:p>
            <a:pPr eaLnBrk="1" hangingPunct="1"/>
            <a:r>
              <a:rPr lang="en-US" altLang="zh-CN" dirty="0" smtClean="0"/>
              <a:t>(4)</a:t>
            </a:r>
            <a:r>
              <a:rPr lang="zh-CN" altLang="en-US" dirty="0" smtClean="0"/>
              <a:t>激活期</a:t>
            </a:r>
          </a:p>
        </p:txBody>
      </p:sp>
      <p:sp>
        <p:nvSpPr>
          <p:cNvPr id="12291" name="Rectangle 3"/>
          <p:cNvSpPr>
            <a:spLocks noGrp="1" noChangeArrowheads="1"/>
          </p:cNvSpPr>
          <p:nvPr>
            <p:ph type="body" idx="4294967295"/>
          </p:nvPr>
        </p:nvSpPr>
        <p:spPr>
          <a:xfrm>
            <a:off x="1905000" y="1219201"/>
            <a:ext cx="8229600" cy="4525963"/>
          </a:xfrm>
        </p:spPr>
        <p:txBody>
          <a:bodyPr/>
          <a:lstStyle/>
          <a:p>
            <a:pPr eaLnBrk="1" hangingPunct="1"/>
            <a:r>
              <a:rPr lang="zh-CN" altLang="en-US" sz="2400" b="1"/>
              <a:t>激活期</a:t>
            </a:r>
            <a:r>
              <a:rPr lang="en-US" altLang="zh-CN" sz="2400" b="1"/>
              <a:t>/</a:t>
            </a:r>
            <a:r>
              <a:rPr lang="zh-CN" altLang="en-US" sz="2400" b="1"/>
              <a:t>控制焦点</a:t>
            </a:r>
          </a:p>
          <a:p>
            <a:pPr lvl="1" eaLnBrk="1" hangingPunct="1"/>
            <a:r>
              <a:rPr lang="zh-CN" altLang="en-US" b="1"/>
              <a:t>对象在一段时间内获得了焦点，也称激活期</a:t>
            </a:r>
          </a:p>
          <a:p>
            <a:pPr lvl="1" eaLnBrk="1" hangingPunct="1"/>
            <a:r>
              <a:rPr lang="zh-CN" altLang="en-US" b="1"/>
              <a:t>对象执行某个动作的时期</a:t>
            </a:r>
          </a:p>
          <a:p>
            <a:pPr lvl="1" eaLnBrk="1" hangingPunct="1"/>
            <a:r>
              <a:rPr lang="zh-CN" altLang="en-US" b="1"/>
              <a:t>空心矩形条</a:t>
            </a:r>
          </a:p>
          <a:p>
            <a:pPr lvl="1" eaLnBrk="1" hangingPunct="1"/>
            <a:r>
              <a:rPr lang="zh-CN" altLang="en-US" b="1"/>
              <a:t>激活期的长短意味着对象执行某个动作的时间有多长，可以通过约束</a:t>
            </a:r>
            <a:r>
              <a:rPr lang="en-US" altLang="zh-CN" b="1"/>
              <a:t>{10ms}</a:t>
            </a:r>
            <a:r>
              <a:rPr lang="zh-CN" altLang="en-US" b="1"/>
              <a:t>来限制执行时间的长短。</a:t>
            </a:r>
          </a:p>
        </p:txBody>
      </p:sp>
      <p:pic>
        <p:nvPicPr>
          <p:cNvPr id="603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826" y="3810000"/>
            <a:ext cx="5870575"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705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3140"/>
                                        </p:tgtEl>
                                        <p:attrNameLst>
                                          <p:attrName>style.visibility</p:attrName>
                                        </p:attrNameLst>
                                      </p:cBhvr>
                                      <p:to>
                                        <p:strVal val="visible"/>
                                      </p:to>
                                    </p:set>
                                    <p:animEffect transition="in" filter="dissolve">
                                      <p:cBhvr>
                                        <p:cTn id="7" dur="500"/>
                                        <p:tgtEl>
                                          <p:spTgt spid="60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81200" y="274638"/>
            <a:ext cx="8229600" cy="1020762"/>
          </a:xfrm>
        </p:spPr>
        <p:txBody>
          <a:bodyPr/>
          <a:lstStyle/>
          <a:p>
            <a:pPr eaLnBrk="1" hangingPunct="1"/>
            <a:r>
              <a:rPr lang="en-US" altLang="zh-CN" sz="4000" b="1" dirty="0" smtClean="0"/>
              <a:t>(5) </a:t>
            </a:r>
            <a:r>
              <a:rPr lang="zh-CN" altLang="en-US" sz="4000" b="1" dirty="0" smtClean="0"/>
              <a:t>顺序</a:t>
            </a:r>
            <a:r>
              <a:rPr lang="zh-CN" altLang="en-US" sz="4000" b="1" dirty="0"/>
              <a:t>图的基本内容</a:t>
            </a:r>
          </a:p>
        </p:txBody>
      </p:sp>
      <p:sp>
        <p:nvSpPr>
          <p:cNvPr id="13315" name="Rectangle 3"/>
          <p:cNvSpPr>
            <a:spLocks noGrp="1" noChangeArrowheads="1"/>
          </p:cNvSpPr>
          <p:nvPr>
            <p:ph type="body" idx="1"/>
          </p:nvPr>
        </p:nvSpPr>
        <p:spPr>
          <a:xfrm>
            <a:off x="1981200" y="1371601"/>
            <a:ext cx="8229600" cy="4525963"/>
          </a:xfrm>
        </p:spPr>
        <p:txBody>
          <a:bodyPr/>
          <a:lstStyle/>
          <a:p>
            <a:pPr eaLnBrk="1" hangingPunct="1"/>
            <a:r>
              <a:rPr lang="zh-CN" altLang="en-US" sz="2400" b="1" dirty="0"/>
              <a:t>另外在消息的创建过程中还存在一些其他的内容，比如说创建对象、撤销对象、自关联消息等。 </a:t>
            </a:r>
          </a:p>
          <a:p>
            <a:pPr eaLnBrk="1" hangingPunct="1"/>
            <a:r>
              <a:rPr lang="zh-CN" altLang="en-US" sz="2400" b="1" dirty="0"/>
              <a:t>①创建（</a:t>
            </a:r>
            <a:r>
              <a:rPr lang="en-US" altLang="zh-CN" sz="2400" b="1" dirty="0"/>
              <a:t>create</a:t>
            </a:r>
            <a:r>
              <a:rPr lang="zh-CN" altLang="en-US" sz="2400" b="1" dirty="0"/>
              <a:t>）对象</a:t>
            </a:r>
          </a:p>
          <a:p>
            <a:pPr eaLnBrk="1" hangingPunct="1"/>
            <a:r>
              <a:rPr lang="zh-CN" altLang="en-US" sz="2400" b="1" dirty="0"/>
              <a:t>一个对象可以通过发送消息来创建另一个对象，即创建对象，如</a:t>
            </a:r>
            <a:r>
              <a:rPr lang="zh-CN" altLang="en-US" sz="2400" b="1" dirty="0" smtClean="0"/>
              <a:t>图所</a:t>
            </a:r>
            <a:r>
              <a:rPr lang="zh-CN" altLang="en-US" sz="2400" b="1" dirty="0"/>
              <a:t>示。对象在创建消息发生后才能存在，对象的生命线也是在创建消息后才存在。</a:t>
            </a: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3933825"/>
            <a:ext cx="604837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009255"/>
      </p:ext>
    </p:extLst>
  </p:cSld>
  <p:clrMapOvr>
    <a:masterClrMapping/>
  </p:clrMapOv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(5)</a:t>
            </a:r>
            <a:r>
              <a:rPr lang="zh-CN" altLang="en-US" dirty="0" smtClean="0"/>
              <a:t>顺序图的基本内容</a:t>
            </a:r>
          </a:p>
        </p:txBody>
      </p:sp>
      <p:sp>
        <p:nvSpPr>
          <p:cNvPr id="14339" name="Rectangle 3"/>
          <p:cNvSpPr>
            <a:spLocks noGrp="1" noChangeArrowheads="1"/>
          </p:cNvSpPr>
          <p:nvPr>
            <p:ph type="body" idx="1"/>
          </p:nvPr>
        </p:nvSpPr>
        <p:spPr/>
        <p:txBody>
          <a:bodyPr/>
          <a:lstStyle/>
          <a:p>
            <a:pPr eaLnBrk="1" hangingPunct="1"/>
            <a:r>
              <a:rPr lang="en-US" altLang="zh-CN" b="1" dirty="0"/>
              <a:t>②</a:t>
            </a:r>
            <a:r>
              <a:rPr lang="zh-CN" altLang="en-US" b="1" dirty="0"/>
              <a:t>撤销（</a:t>
            </a:r>
            <a:r>
              <a:rPr lang="en-US" altLang="zh-CN" b="1" dirty="0"/>
              <a:t>destroy</a:t>
            </a:r>
            <a:r>
              <a:rPr lang="zh-CN" altLang="en-US" b="1" dirty="0"/>
              <a:t>）对象</a:t>
            </a:r>
          </a:p>
          <a:p>
            <a:pPr eaLnBrk="1" hangingPunct="1"/>
            <a:r>
              <a:rPr lang="zh-CN" altLang="en-US" b="1" dirty="0"/>
              <a:t>当一个对象被删除或自我删除时，该对象用“</a:t>
            </a:r>
            <a:r>
              <a:rPr lang="en-US" altLang="zh-CN" b="1" dirty="0"/>
              <a:t>×”</a:t>
            </a:r>
            <a:r>
              <a:rPr lang="zh-CN" altLang="en-US" b="1" dirty="0"/>
              <a:t>标记，即撤销对象，如</a:t>
            </a:r>
            <a:r>
              <a:rPr lang="zh-CN" altLang="en-US" b="1" dirty="0" smtClean="0"/>
              <a:t>图所</a:t>
            </a:r>
            <a:r>
              <a:rPr lang="zh-CN" altLang="en-US" b="1" dirty="0"/>
              <a:t>示。 </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3276600"/>
            <a:ext cx="6049963"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545526"/>
      </p:ext>
    </p:extLst>
  </p:cSld>
  <p:clrMapOvr>
    <a:masterClrMapping/>
  </p:clrMapOv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81200" y="274638"/>
            <a:ext cx="8229600" cy="792162"/>
          </a:xfrm>
        </p:spPr>
        <p:txBody>
          <a:bodyPr/>
          <a:lstStyle/>
          <a:p>
            <a:pPr eaLnBrk="1" hangingPunct="1"/>
            <a:r>
              <a:rPr lang="en-US" altLang="zh-CN" dirty="0" smtClean="0"/>
              <a:t>(6)</a:t>
            </a:r>
            <a:r>
              <a:rPr lang="zh-CN" altLang="en-US" dirty="0" smtClean="0"/>
              <a:t>消息</a:t>
            </a:r>
          </a:p>
        </p:txBody>
      </p:sp>
      <p:sp>
        <p:nvSpPr>
          <p:cNvPr id="15363" name="Rectangle 3"/>
          <p:cNvSpPr>
            <a:spLocks noGrp="1" noChangeArrowheads="1"/>
          </p:cNvSpPr>
          <p:nvPr>
            <p:ph type="body" idx="4294967295"/>
          </p:nvPr>
        </p:nvSpPr>
        <p:spPr>
          <a:xfrm>
            <a:off x="1752600" y="1066800"/>
            <a:ext cx="8686800" cy="3048000"/>
          </a:xfrm>
        </p:spPr>
        <p:txBody>
          <a:bodyPr/>
          <a:lstStyle/>
          <a:p>
            <a:pPr eaLnBrk="1" hangingPunct="1">
              <a:lnSpc>
                <a:spcPct val="90000"/>
              </a:lnSpc>
              <a:spcBef>
                <a:spcPct val="0"/>
              </a:spcBef>
            </a:pPr>
            <a:r>
              <a:rPr lang="zh-CN" altLang="en-US" b="1"/>
              <a:t>面向对象方法中，消息是对象间交互信息的主要方式。</a:t>
            </a:r>
          </a:p>
          <a:p>
            <a:pPr eaLnBrk="1" hangingPunct="1">
              <a:lnSpc>
                <a:spcPct val="90000"/>
              </a:lnSpc>
              <a:spcBef>
                <a:spcPct val="0"/>
              </a:spcBef>
            </a:pPr>
            <a:r>
              <a:rPr lang="zh-CN" altLang="en-US" b="1"/>
              <a:t>结构化程序设计中，模块间传递信息的方式主要是过程（或函数）调用。</a:t>
            </a:r>
          </a:p>
          <a:p>
            <a:pPr eaLnBrk="1" hangingPunct="1">
              <a:lnSpc>
                <a:spcPct val="105000"/>
              </a:lnSpc>
              <a:spcBef>
                <a:spcPct val="0"/>
              </a:spcBef>
            </a:pPr>
            <a:r>
              <a:rPr lang="zh-CN" altLang="en-US" b="1">
                <a:solidFill>
                  <a:srgbClr val="CC0066"/>
                </a:solidFill>
              </a:rPr>
              <a:t>对象</a:t>
            </a:r>
            <a:r>
              <a:rPr lang="en-US" altLang="zh-CN" b="1">
                <a:solidFill>
                  <a:srgbClr val="CC0066"/>
                </a:solidFill>
              </a:rPr>
              <a:t>A</a:t>
            </a:r>
            <a:r>
              <a:rPr lang="zh-CN" altLang="en-US" b="1">
                <a:solidFill>
                  <a:srgbClr val="CC0066"/>
                </a:solidFill>
              </a:rPr>
              <a:t>向对象</a:t>
            </a:r>
            <a:r>
              <a:rPr lang="en-US" altLang="zh-CN" b="1">
                <a:solidFill>
                  <a:srgbClr val="CC0066"/>
                </a:solidFill>
              </a:rPr>
              <a:t>B</a:t>
            </a:r>
            <a:r>
              <a:rPr lang="zh-CN" altLang="en-US" b="1">
                <a:solidFill>
                  <a:srgbClr val="CC0066"/>
                </a:solidFill>
              </a:rPr>
              <a:t>发送消息，可以简单地理解为对象</a:t>
            </a:r>
            <a:r>
              <a:rPr lang="en-US" altLang="zh-CN" b="1">
                <a:solidFill>
                  <a:srgbClr val="CC0066"/>
                </a:solidFill>
              </a:rPr>
              <a:t>A</a:t>
            </a:r>
            <a:r>
              <a:rPr lang="zh-CN" altLang="en-US" b="1">
                <a:solidFill>
                  <a:srgbClr val="CC0066"/>
                </a:solidFill>
              </a:rPr>
              <a:t>调用对象</a:t>
            </a:r>
            <a:r>
              <a:rPr lang="en-US" altLang="zh-CN" b="1">
                <a:solidFill>
                  <a:srgbClr val="CC0066"/>
                </a:solidFill>
              </a:rPr>
              <a:t>B</a:t>
            </a:r>
            <a:r>
              <a:rPr lang="zh-CN" altLang="en-US" b="1">
                <a:solidFill>
                  <a:srgbClr val="CC0066"/>
                </a:solidFill>
              </a:rPr>
              <a:t>的一个操作，</a:t>
            </a:r>
            <a:r>
              <a:rPr kumimoji="1" lang="zh-CN" altLang="en-US" b="1">
                <a:solidFill>
                  <a:srgbClr val="000066"/>
                </a:solidFill>
              </a:rPr>
              <a:t>就是调用箭头指向的对象所在类的 一个</a:t>
            </a:r>
            <a:r>
              <a:rPr lang="zh-CN" altLang="en-US" b="1">
                <a:solidFill>
                  <a:srgbClr val="CC0066"/>
                </a:solidFill>
              </a:rPr>
              <a:t>操作</a:t>
            </a:r>
            <a:r>
              <a:rPr kumimoji="1" lang="zh-CN" altLang="en-US" b="1">
                <a:solidFill>
                  <a:srgbClr val="000066"/>
                </a:solidFill>
              </a:rPr>
              <a:t>。</a:t>
            </a:r>
            <a:endParaRPr lang="zh-CN" altLang="en-US" b="1">
              <a:solidFill>
                <a:srgbClr val="CC0066"/>
              </a:solidFill>
            </a:endParaRPr>
          </a:p>
          <a:p>
            <a:pPr eaLnBrk="1" hangingPunct="1">
              <a:lnSpc>
                <a:spcPct val="90000"/>
              </a:lnSpc>
              <a:spcBef>
                <a:spcPct val="0"/>
              </a:spcBef>
            </a:pPr>
            <a:endParaRPr lang="zh-CN" altLang="en-US" b="1">
              <a:solidFill>
                <a:srgbClr val="CC0066"/>
              </a:solidFill>
            </a:endParaRPr>
          </a:p>
          <a:p>
            <a:pPr eaLnBrk="1" hangingPunct="1">
              <a:lnSpc>
                <a:spcPct val="90000"/>
              </a:lnSpc>
              <a:spcBef>
                <a:spcPct val="0"/>
              </a:spcBef>
            </a:pPr>
            <a:endParaRPr lang="en-US" altLang="zh-CN" b="1">
              <a:solidFill>
                <a:srgbClr val="CC0066"/>
              </a:solidFill>
            </a:endParaRPr>
          </a:p>
        </p:txBody>
      </p:sp>
      <p:pic>
        <p:nvPicPr>
          <p:cNvPr id="5" name="Picture 16"/>
          <p:cNvPicPr>
            <a:picLocks noChangeAspect="1" noChangeArrowheads="1"/>
          </p:cNvPicPr>
          <p:nvPr/>
        </p:nvPicPr>
        <p:blipFill>
          <a:blip r:embed="rId2">
            <a:extLst>
              <a:ext uri="{28A0092B-C50C-407E-A947-70E740481C1C}">
                <a14:useLocalDpi xmlns:a14="http://schemas.microsoft.com/office/drawing/2010/main" val="0"/>
              </a:ext>
            </a:extLst>
          </a:blip>
          <a:srcRect l="3246" t="13051" r="11435" b="7242"/>
          <a:stretch>
            <a:fillRect/>
          </a:stretch>
        </p:blipFill>
        <p:spPr bwMode="auto">
          <a:xfrm>
            <a:off x="2784476" y="4427539"/>
            <a:ext cx="3387725"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7"/>
          <p:cNvSpPr>
            <a:spLocks noChangeArrowheads="1"/>
          </p:cNvSpPr>
          <p:nvPr/>
        </p:nvSpPr>
        <p:spPr bwMode="auto">
          <a:xfrm>
            <a:off x="5791200" y="5465763"/>
            <a:ext cx="3276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b="1"/>
              <a:t>订单类发消息给客户类调用客户类中的“验证客户”操作</a:t>
            </a:r>
          </a:p>
        </p:txBody>
      </p:sp>
    </p:spTree>
    <p:extLst>
      <p:ext uri="{BB962C8B-B14F-4D97-AF65-F5344CB8AC3E}">
        <p14:creationId xmlns:p14="http://schemas.microsoft.com/office/powerpoint/2010/main" val="4198139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eaLnBrk="1" hangingPunct="1"/>
            <a:r>
              <a:rPr lang="en-US" altLang="zh-CN" dirty="0" smtClean="0"/>
              <a:t>(6)</a:t>
            </a:r>
            <a:r>
              <a:rPr lang="zh-CN" altLang="en-US" dirty="0" smtClean="0"/>
              <a:t>消息</a:t>
            </a:r>
          </a:p>
        </p:txBody>
      </p:sp>
      <p:sp>
        <p:nvSpPr>
          <p:cNvPr id="16387" name="Rectangle 3"/>
          <p:cNvSpPr>
            <a:spLocks noGrp="1" noChangeArrowheads="1"/>
          </p:cNvSpPr>
          <p:nvPr>
            <p:ph type="body" idx="4294967295"/>
          </p:nvPr>
        </p:nvSpPr>
        <p:spPr>
          <a:xfrm>
            <a:off x="1905000" y="1295400"/>
            <a:ext cx="8229600" cy="3048000"/>
          </a:xfrm>
        </p:spPr>
        <p:txBody>
          <a:bodyPr/>
          <a:lstStyle/>
          <a:p>
            <a:pPr eaLnBrk="1" hangingPunct="1">
              <a:lnSpc>
                <a:spcPct val="90000"/>
              </a:lnSpc>
            </a:pPr>
            <a:r>
              <a:rPr lang="zh-CN" altLang="en-US" b="1" dirty="0"/>
              <a:t>顺序图中，尽力保持消息的顺序是从左到右排列的。</a:t>
            </a:r>
          </a:p>
          <a:p>
            <a:pPr eaLnBrk="1" hangingPunct="1">
              <a:lnSpc>
                <a:spcPct val="90000"/>
              </a:lnSpc>
            </a:pPr>
            <a:r>
              <a:rPr lang="zh-CN" altLang="en-US" b="1" dirty="0"/>
              <a:t>一个顺序图的消息流开始于左上方，消息</a:t>
            </a:r>
            <a:r>
              <a:rPr lang="en-US" altLang="zh-CN" b="1" dirty="0"/>
              <a:t>2</a:t>
            </a:r>
            <a:r>
              <a:rPr lang="zh-CN" altLang="en-US" b="1" dirty="0"/>
              <a:t>的位置比消息</a:t>
            </a:r>
            <a:r>
              <a:rPr lang="en-US" altLang="zh-CN" b="1" dirty="0"/>
              <a:t>1</a:t>
            </a:r>
            <a:r>
              <a:rPr lang="zh-CN" altLang="en-US" b="1" dirty="0"/>
              <a:t>低，这意味着消息</a:t>
            </a:r>
            <a:r>
              <a:rPr lang="en-US" altLang="zh-CN" b="1" dirty="0"/>
              <a:t>2</a:t>
            </a:r>
            <a:r>
              <a:rPr lang="zh-CN" altLang="en-US" b="1" dirty="0"/>
              <a:t>的顺序比消息</a:t>
            </a:r>
            <a:r>
              <a:rPr lang="en-US" altLang="zh-CN" b="1" dirty="0"/>
              <a:t>1</a:t>
            </a:r>
            <a:r>
              <a:rPr lang="zh-CN" altLang="en-US" b="1" dirty="0"/>
              <a:t>要迟</a:t>
            </a:r>
            <a:r>
              <a:rPr lang="zh-CN" altLang="en-US" b="1" dirty="0" smtClean="0"/>
              <a:t>。顺序</a:t>
            </a:r>
            <a:r>
              <a:rPr lang="zh-CN" altLang="en-US" b="1" dirty="0"/>
              <a:t>图中消息编号可显示，也可不显示。协作图中必须显示。</a:t>
            </a:r>
          </a:p>
          <a:p>
            <a:pPr eaLnBrk="1" hangingPunct="1">
              <a:lnSpc>
                <a:spcPct val="90000"/>
              </a:lnSpc>
            </a:pPr>
            <a:endParaRPr lang="zh-CN" altLang="en-US" b="1" dirty="0"/>
          </a:p>
          <a:p>
            <a:pPr eaLnBrk="1" hangingPunct="1">
              <a:lnSpc>
                <a:spcPct val="90000"/>
              </a:lnSpc>
            </a:pPr>
            <a:endParaRPr lang="en-US" altLang="zh-CN"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t="1253" b="68541"/>
          <a:stretch>
            <a:fillRect/>
          </a:stretch>
        </p:blipFill>
        <p:spPr bwMode="auto">
          <a:xfrm>
            <a:off x="6019800" y="4237038"/>
            <a:ext cx="3773488"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63667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en-US" altLang="zh-CN" dirty="0" smtClean="0"/>
              <a:t>(6)</a:t>
            </a:r>
            <a:r>
              <a:rPr lang="zh-CN" altLang="en-US" dirty="0" smtClean="0"/>
              <a:t>消息</a:t>
            </a:r>
          </a:p>
        </p:txBody>
      </p:sp>
      <p:sp>
        <p:nvSpPr>
          <p:cNvPr id="17411" name="Rectangle 3"/>
          <p:cNvSpPr>
            <a:spLocks noGrp="1" noChangeArrowheads="1"/>
          </p:cNvSpPr>
          <p:nvPr>
            <p:ph type="body" idx="4294967295"/>
          </p:nvPr>
        </p:nvSpPr>
        <p:spPr/>
        <p:txBody>
          <a:bodyPr/>
          <a:lstStyle/>
          <a:p>
            <a:pPr eaLnBrk="1" hangingPunct="1"/>
            <a:r>
              <a:rPr lang="en-US" altLang="zh-CN" b="1" smtClean="0"/>
              <a:t>UML</a:t>
            </a:r>
            <a:r>
              <a:rPr lang="zh-CN" altLang="en-US" b="1" smtClean="0"/>
              <a:t>三种消息：</a:t>
            </a:r>
          </a:p>
          <a:p>
            <a:pPr lvl="1" eaLnBrk="1" hangingPunct="1"/>
            <a:r>
              <a:rPr lang="zh-CN" altLang="en-US" b="1" smtClean="0"/>
              <a:t>调用（</a:t>
            </a:r>
            <a:r>
              <a:rPr lang="en-US" altLang="zh-CN" b="1" smtClean="0"/>
              <a:t>Procedure Call</a:t>
            </a:r>
            <a:r>
              <a:rPr lang="zh-CN" altLang="en-US" b="1" smtClean="0"/>
              <a:t>）</a:t>
            </a:r>
          </a:p>
          <a:p>
            <a:pPr lvl="1" eaLnBrk="1" hangingPunct="1"/>
            <a:r>
              <a:rPr lang="zh-CN" altLang="en-US" b="1" smtClean="0"/>
              <a:t>异步（</a:t>
            </a:r>
            <a:r>
              <a:rPr lang="en-US" altLang="zh-CN" b="1" smtClean="0"/>
              <a:t>Asynchronous</a:t>
            </a:r>
            <a:r>
              <a:rPr lang="zh-CN" altLang="en-US" b="1" smtClean="0"/>
              <a:t>）</a:t>
            </a:r>
          </a:p>
          <a:p>
            <a:pPr lvl="1" eaLnBrk="1" hangingPunct="1"/>
            <a:r>
              <a:rPr lang="zh-CN" altLang="en-US" b="1" smtClean="0"/>
              <a:t>返回（</a:t>
            </a:r>
            <a:r>
              <a:rPr lang="en-US" altLang="zh-CN" b="1" smtClean="0"/>
              <a:t>Return</a:t>
            </a:r>
            <a:r>
              <a:rPr lang="zh-CN" altLang="en-US" b="1" smtClean="0"/>
              <a:t>）</a:t>
            </a:r>
          </a:p>
          <a:p>
            <a:pPr eaLnBrk="1" hangingPunct="1"/>
            <a:r>
              <a:rPr lang="en-US" altLang="zh-CN" b="1" smtClean="0"/>
              <a:t>Rose</a:t>
            </a:r>
            <a:r>
              <a:rPr lang="zh-CN" altLang="en-US" b="1" smtClean="0"/>
              <a:t>扩充：</a:t>
            </a:r>
          </a:p>
          <a:p>
            <a:pPr lvl="1" eaLnBrk="1" hangingPunct="1"/>
            <a:r>
              <a:rPr lang="zh-CN" altLang="en-US" b="1" smtClean="0"/>
              <a:t>阻止（</a:t>
            </a:r>
            <a:r>
              <a:rPr lang="en-US" altLang="zh-CN" b="1" smtClean="0"/>
              <a:t>Balking</a:t>
            </a:r>
            <a:r>
              <a:rPr lang="zh-CN" altLang="en-US" b="1" smtClean="0"/>
              <a:t>）</a:t>
            </a:r>
          </a:p>
          <a:p>
            <a:pPr lvl="1" eaLnBrk="1" hangingPunct="1"/>
            <a:r>
              <a:rPr lang="zh-CN" altLang="en-US" b="1" smtClean="0"/>
              <a:t>超时（</a:t>
            </a:r>
            <a:r>
              <a:rPr lang="en-US" altLang="zh-CN" b="1" smtClean="0"/>
              <a:t>Time-out</a:t>
            </a:r>
            <a:r>
              <a:rPr lang="zh-CN" altLang="en-US" b="1" smtClean="0"/>
              <a:t>）</a:t>
            </a:r>
          </a:p>
          <a:p>
            <a:pPr eaLnBrk="1" hangingPunct="1"/>
            <a:endParaRPr lang="en-US" altLang="zh-CN" b="1" smtClean="0"/>
          </a:p>
        </p:txBody>
      </p:sp>
    </p:spTree>
    <p:extLst>
      <p:ext uri="{BB962C8B-B14F-4D97-AF65-F5344CB8AC3E}">
        <p14:creationId xmlns:p14="http://schemas.microsoft.com/office/powerpoint/2010/main" val="88671691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981200" y="274638"/>
            <a:ext cx="8229600" cy="1020762"/>
          </a:xfrm>
        </p:spPr>
        <p:txBody>
          <a:bodyPr/>
          <a:lstStyle/>
          <a:p>
            <a:pPr eaLnBrk="1" hangingPunct="1"/>
            <a:r>
              <a:rPr lang="en-US" altLang="zh-CN" dirty="0" smtClean="0"/>
              <a:t>(6)</a:t>
            </a:r>
            <a:r>
              <a:rPr lang="zh-CN" altLang="en-US" dirty="0" smtClean="0"/>
              <a:t>消息</a:t>
            </a:r>
          </a:p>
        </p:txBody>
      </p:sp>
      <p:sp>
        <p:nvSpPr>
          <p:cNvPr id="18435" name="Rectangle 3"/>
          <p:cNvSpPr>
            <a:spLocks noGrp="1" noChangeArrowheads="1"/>
          </p:cNvSpPr>
          <p:nvPr>
            <p:ph type="body" idx="4294967295"/>
          </p:nvPr>
        </p:nvSpPr>
        <p:spPr>
          <a:xfrm>
            <a:off x="1828800" y="1295401"/>
            <a:ext cx="8229600" cy="2720975"/>
          </a:xfrm>
        </p:spPr>
        <p:txBody>
          <a:bodyPr/>
          <a:lstStyle/>
          <a:p>
            <a:pPr eaLnBrk="1" hangingPunct="1"/>
            <a:r>
              <a:rPr lang="en-US" altLang="zh-CN" b="1" smtClean="0"/>
              <a:t>UML</a:t>
            </a:r>
            <a:r>
              <a:rPr lang="zh-CN" altLang="en-US" b="1" smtClean="0"/>
              <a:t>三种消息：</a:t>
            </a:r>
          </a:p>
          <a:p>
            <a:pPr lvl="1" eaLnBrk="1" hangingPunct="1"/>
            <a:r>
              <a:rPr lang="zh-CN" altLang="en-US" b="1" smtClean="0"/>
              <a:t>调用（</a:t>
            </a:r>
            <a:r>
              <a:rPr lang="en-US" altLang="zh-CN" b="1" smtClean="0"/>
              <a:t>Procedure Call</a:t>
            </a:r>
            <a:r>
              <a:rPr lang="zh-CN" altLang="en-US" b="1" smtClean="0"/>
              <a:t>）</a:t>
            </a:r>
          </a:p>
          <a:p>
            <a:pPr lvl="2" eaLnBrk="1" hangingPunct="1"/>
            <a:r>
              <a:rPr lang="zh-CN" altLang="en-US" b="1" smtClean="0"/>
              <a:t>发送者把消息发送后，等待直到接收者返回控制，可以表示同步；</a:t>
            </a:r>
          </a:p>
          <a:p>
            <a:pPr lvl="2" eaLnBrk="1" hangingPunct="1"/>
            <a:r>
              <a:rPr lang="zh-CN" altLang="en-US" b="1" smtClean="0"/>
              <a:t>实心箭头符号</a:t>
            </a:r>
          </a:p>
          <a:p>
            <a:pPr lvl="2" eaLnBrk="1" hangingPunct="1"/>
            <a:endParaRPr lang="zh-CN" altLang="en-US" b="1" smtClean="0"/>
          </a:p>
          <a:p>
            <a:pPr eaLnBrk="1" hangingPunct="1"/>
            <a:endParaRPr lang="en-US" altLang="zh-CN" b="1" smtClean="0"/>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581400"/>
            <a:ext cx="55816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80815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3215680" y="4365104"/>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整体</a:t>
            </a:r>
          </a:p>
        </p:txBody>
      </p:sp>
      <p:sp>
        <p:nvSpPr>
          <p:cNvPr id="7" name="圆角矩形 6"/>
          <p:cNvSpPr/>
          <p:nvPr/>
        </p:nvSpPr>
        <p:spPr bwMode="auto">
          <a:xfrm>
            <a:off x="7752184" y="4359206"/>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局部</a:t>
            </a:r>
          </a:p>
        </p:txBody>
      </p:sp>
      <p:cxnSp>
        <p:nvCxnSpPr>
          <p:cNvPr id="8" name="直接连接符 7"/>
          <p:cNvCxnSpPr>
            <a:cxnSpLocks noChangeShapeType="1"/>
          </p:cNvCxnSpPr>
          <p:nvPr/>
        </p:nvCxnSpPr>
        <p:spPr bwMode="auto">
          <a:xfrm>
            <a:off x="4440239" y="4724400"/>
            <a:ext cx="3311525" cy="0"/>
          </a:xfrm>
          <a:prstGeom prst="line">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TextBox 8"/>
          <p:cNvSpPr txBox="1">
            <a:spLocks noChangeArrowheads="1"/>
          </p:cNvSpPr>
          <p:nvPr/>
        </p:nvSpPr>
        <p:spPr bwMode="auto">
          <a:xfrm>
            <a:off x="4511676" y="4221163"/>
            <a:ext cx="3097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服从</a:t>
            </a:r>
          </a:p>
        </p:txBody>
      </p:sp>
      <p:cxnSp>
        <p:nvCxnSpPr>
          <p:cNvPr id="10" name="直接箭头连接符 9"/>
          <p:cNvCxnSpPr>
            <a:cxnSpLocks noChangeShapeType="1"/>
          </p:cNvCxnSpPr>
          <p:nvPr/>
        </p:nvCxnSpPr>
        <p:spPr bwMode="auto">
          <a:xfrm>
            <a:off x="4440239" y="5516563"/>
            <a:ext cx="331152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Box 10"/>
          <p:cNvSpPr txBox="1">
            <a:spLocks noChangeArrowheads="1"/>
          </p:cNvSpPr>
          <p:nvPr/>
        </p:nvSpPr>
        <p:spPr bwMode="auto">
          <a:xfrm>
            <a:off x="4548189" y="5056189"/>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兼顾</a:t>
            </a:r>
          </a:p>
        </p:txBody>
      </p:sp>
      <p:sp>
        <p:nvSpPr>
          <p:cNvPr id="293890" name="Rectangle 2"/>
          <p:cNvSpPr>
            <a:spLocks noGrp="1" noChangeArrowheads="1"/>
          </p:cNvSpPr>
          <p:nvPr>
            <p:ph type="title"/>
          </p:nvPr>
        </p:nvSpPr>
        <p:spPr>
          <a:xfrm>
            <a:off x="2495550" y="354013"/>
            <a:ext cx="7086600" cy="914400"/>
          </a:xfrm>
        </p:spPr>
        <p:txBody>
          <a:bodyPr/>
          <a:lstStyle/>
          <a:p>
            <a:pPr eaLnBrk="1" hangingPunct="1">
              <a:defRPr/>
            </a:pP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综合精度</a:t>
            </a:r>
            <a:endParaRPr lang="en-US" altLang="zh-CN" sz="4000" i="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401412" name="Rectangle 4"/>
          <p:cNvSpPr>
            <a:spLocks noChangeArrowheads="1"/>
          </p:cNvSpPr>
          <p:nvPr/>
        </p:nvSpPr>
        <p:spPr bwMode="auto">
          <a:xfrm>
            <a:off x="2057400" y="1557339"/>
            <a:ext cx="82296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b="1" dirty="0">
                <a:latin typeface="仿宋" panose="02010609060101010101" pitchFamily="49" charset="-122"/>
                <a:ea typeface="仿宋" panose="02010609060101010101" pitchFamily="49" charset="-122"/>
              </a:rPr>
              <a:t>整体精度的平衡化、折中化</a:t>
            </a:r>
          </a:p>
          <a:p>
            <a:pPr lvl="1" algn="just" eaLnBrk="0" hangingPunct="0">
              <a:spcBef>
                <a:spcPct val="50000"/>
              </a:spcBef>
              <a:buClr>
                <a:srgbClr val="FFFFFF"/>
              </a:buClr>
              <a:buFont typeface="Times New Roman" pitchFamily="18" charset="0"/>
              <a:buChar char="─"/>
            </a:pPr>
            <a:r>
              <a:rPr lang="zh-CN" altLang="en-US" sz="2400" b="1" dirty="0">
                <a:latin typeface="仿宋" panose="02010609060101010101" pitchFamily="49" charset="-122"/>
                <a:ea typeface="仿宋" panose="02010609060101010101" pitchFamily="49" charset="-122"/>
              </a:rPr>
              <a:t> 它是模型框架、结构和参数集合等项精度的一种综合指标</a:t>
            </a:r>
          </a:p>
          <a:p>
            <a:pPr lvl="1" algn="just" eaLnBrk="0" hangingPunct="0">
              <a:spcBef>
                <a:spcPct val="500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rPr>
              <a:t> 若有限信息限制模型精度，最有效模型就应是各方面精度平衡折衷</a:t>
            </a:r>
          </a:p>
        </p:txBody>
      </p:sp>
    </p:spTree>
    <p:extLst>
      <p:ext uri="{BB962C8B-B14F-4D97-AF65-F5344CB8AC3E}">
        <p14:creationId xmlns:p14="http://schemas.microsoft.com/office/powerpoint/2010/main" val="1505787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p:cNvPicPr>
            <a:picLocks noChangeAspect="1"/>
          </p:cNvPicPr>
          <p:nvPr/>
        </p:nvPicPr>
        <p:blipFill>
          <a:blip r:embed="rId2">
            <a:extLst>
              <a:ext uri="{28A0092B-C50C-407E-A947-70E740481C1C}">
                <a14:useLocalDpi xmlns:a14="http://schemas.microsoft.com/office/drawing/2010/main" val="0"/>
              </a:ext>
            </a:extLst>
          </a:blip>
          <a:srcRect t="2776" b="39709"/>
          <a:stretch>
            <a:fillRect/>
          </a:stretch>
        </p:blipFill>
        <p:spPr bwMode="auto">
          <a:xfrm>
            <a:off x="4094164" y="838200"/>
            <a:ext cx="657542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2"/>
          <p:cNvSpPr txBox="1">
            <a:spLocks noChangeArrowheads="1"/>
          </p:cNvSpPr>
          <p:nvPr/>
        </p:nvSpPr>
        <p:spPr bwMode="auto">
          <a:xfrm>
            <a:off x="1858964" y="1905000"/>
            <a:ext cx="41814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class  classC</a:t>
            </a:r>
          </a:p>
          <a:p>
            <a:pPr eaLnBrk="1" hangingPunct="1"/>
            <a:r>
              <a:rPr lang="en-US" altLang="zh-CN"/>
              <a:t>{ </a:t>
            </a:r>
          </a:p>
          <a:p>
            <a:pPr eaLnBrk="1" hangingPunct="1"/>
            <a:r>
              <a:rPr lang="en-US" altLang="zh-CN"/>
              <a:t>    public void action2()</a:t>
            </a:r>
          </a:p>
          <a:p>
            <a:pPr eaLnBrk="1" hangingPunct="1"/>
            <a:r>
              <a:rPr lang="en-US" altLang="zh-CN"/>
              <a:t>{</a:t>
            </a:r>
          </a:p>
          <a:p>
            <a:pPr eaLnBrk="1" hangingPunct="1"/>
            <a:r>
              <a:rPr lang="en-US" altLang="zh-CN"/>
              <a:t> }</a:t>
            </a:r>
          </a:p>
          <a:p>
            <a:pPr eaLnBrk="1" hangingPunct="1"/>
            <a:r>
              <a:rPr lang="en-US" altLang="zh-CN"/>
              <a:t>  public  void action3()</a:t>
            </a:r>
          </a:p>
          <a:p>
            <a:pPr eaLnBrk="1" hangingPunct="1"/>
            <a:r>
              <a:rPr lang="en-US" altLang="zh-CN"/>
              <a:t>  {</a:t>
            </a:r>
          </a:p>
          <a:p>
            <a:pPr eaLnBrk="1" hangingPunct="1"/>
            <a:r>
              <a:rPr lang="en-US" altLang="zh-CN"/>
              <a:t>   }</a:t>
            </a:r>
          </a:p>
          <a:p>
            <a:pPr eaLnBrk="1" hangingPunct="1"/>
            <a:r>
              <a:rPr lang="en-US" altLang="zh-CN"/>
              <a:t>}</a:t>
            </a:r>
          </a:p>
          <a:p>
            <a:pPr eaLnBrk="1" hangingPunct="1"/>
            <a:endParaRPr lang="en-US" altLang="zh-CN"/>
          </a:p>
          <a:p>
            <a:pPr eaLnBrk="1" hangingPunct="1"/>
            <a:r>
              <a:rPr lang="en-US" altLang="zh-CN"/>
              <a:t>public class classB</a:t>
            </a:r>
          </a:p>
          <a:p>
            <a:pPr eaLnBrk="1" hangingPunct="1"/>
            <a:r>
              <a:rPr lang="en-US" altLang="zh-CN"/>
              <a:t>{   private classC C=new classC();</a:t>
            </a:r>
          </a:p>
          <a:p>
            <a:pPr eaLnBrk="1" hangingPunct="1"/>
            <a:r>
              <a:rPr lang="en-US" altLang="zh-CN"/>
              <a:t>    public void action1()</a:t>
            </a:r>
          </a:p>
          <a:p>
            <a:pPr eaLnBrk="1" hangingPunct="1"/>
            <a:r>
              <a:rPr lang="en-US" altLang="zh-CN"/>
              <a:t>{    C.action2();</a:t>
            </a:r>
          </a:p>
          <a:p>
            <a:pPr eaLnBrk="1" hangingPunct="1"/>
            <a:r>
              <a:rPr lang="en-US" altLang="zh-CN"/>
              <a:t>     C.action3();</a:t>
            </a:r>
          </a:p>
          <a:p>
            <a:pPr eaLnBrk="1" hangingPunct="1"/>
            <a:r>
              <a:rPr lang="en-US" altLang="zh-CN"/>
              <a:t>   }</a:t>
            </a:r>
          </a:p>
          <a:p>
            <a:pPr eaLnBrk="1" hangingPunct="1"/>
            <a:r>
              <a:rPr lang="en-US" altLang="zh-CN"/>
              <a:t>}</a:t>
            </a:r>
            <a:endParaRPr lang="zh-CN" altLang="en-US"/>
          </a:p>
        </p:txBody>
      </p:sp>
    </p:spTree>
    <p:extLst>
      <p:ext uri="{BB962C8B-B14F-4D97-AF65-F5344CB8AC3E}">
        <p14:creationId xmlns:p14="http://schemas.microsoft.com/office/powerpoint/2010/main" val="162722271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981200" y="76200"/>
            <a:ext cx="8229600" cy="1143000"/>
          </a:xfrm>
        </p:spPr>
        <p:txBody>
          <a:bodyPr/>
          <a:lstStyle/>
          <a:p>
            <a:pPr eaLnBrk="1" hangingPunct="1"/>
            <a:r>
              <a:rPr lang="en-US" altLang="zh-CN" dirty="0" smtClean="0"/>
              <a:t>(6)</a:t>
            </a:r>
            <a:r>
              <a:rPr lang="zh-CN" altLang="en-US" dirty="0" smtClean="0"/>
              <a:t>消息</a:t>
            </a:r>
          </a:p>
        </p:txBody>
      </p:sp>
      <p:sp>
        <p:nvSpPr>
          <p:cNvPr id="20483" name="Rectangle 3"/>
          <p:cNvSpPr>
            <a:spLocks noGrp="1" noChangeArrowheads="1"/>
          </p:cNvSpPr>
          <p:nvPr>
            <p:ph type="body" idx="4294967295"/>
          </p:nvPr>
        </p:nvSpPr>
        <p:spPr>
          <a:xfrm>
            <a:off x="1981200" y="1066800"/>
            <a:ext cx="8229600" cy="2286000"/>
          </a:xfrm>
        </p:spPr>
        <p:txBody>
          <a:bodyPr/>
          <a:lstStyle/>
          <a:p>
            <a:pPr eaLnBrk="1" hangingPunct="1"/>
            <a:endParaRPr lang="zh-CN" altLang="en-US" b="1" smtClean="0"/>
          </a:p>
          <a:p>
            <a:pPr lvl="1" eaLnBrk="1" hangingPunct="1"/>
            <a:r>
              <a:rPr lang="zh-CN" altLang="en-US" b="1" smtClean="0"/>
              <a:t>异步（</a:t>
            </a:r>
            <a:r>
              <a:rPr lang="en-US" altLang="zh-CN" b="1" smtClean="0"/>
              <a:t>Asynchronous</a:t>
            </a:r>
            <a:r>
              <a:rPr lang="zh-CN" altLang="en-US" b="1" smtClean="0"/>
              <a:t>）</a:t>
            </a:r>
          </a:p>
          <a:p>
            <a:pPr lvl="2" eaLnBrk="1" hangingPunct="1"/>
            <a:r>
              <a:rPr lang="zh-CN" altLang="en-US" b="1" smtClean="0"/>
              <a:t>消息发送后，发送者继续操作，不等待，常用于并发；</a:t>
            </a:r>
          </a:p>
          <a:p>
            <a:pPr eaLnBrk="1" hangingPunct="1"/>
            <a:endParaRPr lang="en-US" altLang="zh-CN" b="1" smtClean="0"/>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6576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25341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2133600" y="76200"/>
            <a:ext cx="6324600" cy="914400"/>
          </a:xfrm>
        </p:spPr>
        <p:txBody>
          <a:bodyPr/>
          <a:lstStyle/>
          <a:p>
            <a:pPr eaLnBrk="1" hangingPunct="1"/>
            <a:r>
              <a:rPr lang="en-US" altLang="zh-CN" sz="4000" b="1" dirty="0" smtClean="0"/>
              <a:t>(6)</a:t>
            </a:r>
            <a:r>
              <a:rPr lang="zh-CN" altLang="en-US" sz="4000" b="1" dirty="0" smtClean="0"/>
              <a:t>消息</a:t>
            </a:r>
            <a:endParaRPr lang="zh-CN" altLang="en-US" sz="4000" b="1" dirty="0"/>
          </a:p>
        </p:txBody>
      </p:sp>
      <p:sp>
        <p:nvSpPr>
          <p:cNvPr id="21507" name="Rectangle 3"/>
          <p:cNvSpPr>
            <a:spLocks noGrp="1" noChangeArrowheads="1"/>
          </p:cNvSpPr>
          <p:nvPr>
            <p:ph type="body" idx="4294967295"/>
          </p:nvPr>
        </p:nvSpPr>
        <p:spPr>
          <a:xfrm>
            <a:off x="1549400" y="838200"/>
            <a:ext cx="8991600" cy="4191000"/>
          </a:xfrm>
        </p:spPr>
        <p:txBody>
          <a:bodyPr/>
          <a:lstStyle/>
          <a:p>
            <a:pPr lvl="1" eaLnBrk="1" hangingPunct="1"/>
            <a:r>
              <a:rPr lang="zh-CN" altLang="en-US" b="1" dirty="0" smtClean="0"/>
              <a:t>返回（</a:t>
            </a:r>
            <a:r>
              <a:rPr lang="en-US" altLang="zh-CN" b="1" dirty="0" smtClean="0"/>
              <a:t>Return</a:t>
            </a:r>
            <a:r>
              <a:rPr lang="zh-CN" altLang="en-US" b="1" dirty="0" smtClean="0"/>
              <a:t>）</a:t>
            </a:r>
          </a:p>
          <a:p>
            <a:pPr lvl="2" eaLnBrk="1" hangingPunct="1"/>
            <a:r>
              <a:rPr lang="zh-CN" altLang="en-US" b="1" dirty="0" smtClean="0"/>
              <a:t>表示消息的返回。消息上方放置返回值</a:t>
            </a:r>
          </a:p>
          <a:p>
            <a:pPr lvl="2" eaLnBrk="1" hangingPunct="1"/>
            <a:r>
              <a:rPr lang="zh-CN" altLang="en-US" b="1" dirty="0" smtClean="0"/>
              <a:t>同步消息的返回可以画出（如果想明确表达返回值），也可以不画出，直接隐含。</a:t>
            </a:r>
          </a:p>
          <a:p>
            <a:pPr lvl="2" eaLnBrk="1" hangingPunct="1"/>
            <a:r>
              <a:rPr lang="zh-CN" altLang="en-US" b="1" dirty="0" smtClean="0"/>
              <a:t>异步消息可以有返回，也可以没有。（可以响应异步消息，也可以不响应该异步消息。）</a:t>
            </a:r>
          </a:p>
          <a:p>
            <a:pPr lvl="2" eaLnBrk="1" hangingPunct="1"/>
            <a:r>
              <a:rPr lang="zh-CN" altLang="en-US" b="1" dirty="0" smtClean="0"/>
              <a:t>如果顺序图上显示有编号，则返回消息的编号和当初发送消息的编号完全一样。</a:t>
            </a:r>
          </a:p>
          <a:p>
            <a:pPr eaLnBrk="1" hangingPunct="1"/>
            <a:endParaRPr lang="en-US" altLang="zh-CN" b="1" dirty="0" smtClean="0"/>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b="13747"/>
          <a:stretch>
            <a:fillRect/>
          </a:stretch>
        </p:blipFill>
        <p:spPr bwMode="auto">
          <a:xfrm>
            <a:off x="6172200" y="4637088"/>
            <a:ext cx="3924300"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68621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altLang="zh-CN" dirty="0" smtClean="0"/>
              <a:t>(6)</a:t>
            </a:r>
            <a:r>
              <a:rPr lang="zh-CN" altLang="en-US" dirty="0" smtClean="0"/>
              <a:t>消息示例</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2205038"/>
            <a:ext cx="8302625"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1891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r>
              <a:rPr lang="en-US" altLang="zh-CN" smtClean="0"/>
              <a:t>(6)</a:t>
            </a:r>
            <a:r>
              <a:rPr lang="zh-CN" altLang="en-US" dirty="0" smtClean="0"/>
              <a:t>消息</a:t>
            </a:r>
          </a:p>
        </p:txBody>
      </p:sp>
      <p:sp>
        <p:nvSpPr>
          <p:cNvPr id="23555" name="Rectangle 3"/>
          <p:cNvSpPr>
            <a:spLocks noGrp="1" noChangeArrowheads="1"/>
          </p:cNvSpPr>
          <p:nvPr>
            <p:ph type="body" idx="4294967295"/>
          </p:nvPr>
        </p:nvSpPr>
        <p:spPr>
          <a:xfrm>
            <a:off x="1752600" y="1447800"/>
            <a:ext cx="8229600" cy="4527550"/>
          </a:xfrm>
        </p:spPr>
        <p:txBody>
          <a:bodyPr/>
          <a:lstStyle/>
          <a:p>
            <a:pPr eaLnBrk="1" hangingPunct="1"/>
            <a:r>
              <a:rPr lang="zh-CN" altLang="en-US" b="1" smtClean="0"/>
              <a:t>自调用（又叫递归，</a:t>
            </a:r>
            <a:r>
              <a:rPr lang="en-US" altLang="zh-CN" b="1" smtClean="0"/>
              <a:t>Self Call</a:t>
            </a:r>
            <a:r>
              <a:rPr lang="zh-CN" altLang="en-US" b="1" smtClean="0"/>
              <a:t>）</a:t>
            </a:r>
          </a:p>
          <a:p>
            <a:pPr lvl="1" eaLnBrk="1" hangingPunct="1"/>
            <a:r>
              <a:rPr lang="zh-CN" altLang="en-US" b="1" smtClean="0"/>
              <a:t>某对象自己调用自己的操作</a:t>
            </a:r>
          </a:p>
          <a:p>
            <a:pPr lvl="1" eaLnBrk="1" hangingPunct="1"/>
            <a:r>
              <a:rPr lang="en-US" altLang="zh-CN" b="1" smtClean="0"/>
              <a:t>UML</a:t>
            </a:r>
            <a:r>
              <a:rPr lang="zh-CN" altLang="en-US" b="1" smtClean="0"/>
              <a:t>标记 （嵌套的矩形条）     </a:t>
            </a:r>
            <a:r>
              <a:rPr lang="en-US" altLang="zh-CN" b="1" smtClean="0"/>
              <a:t>Rose</a:t>
            </a:r>
            <a:r>
              <a:rPr lang="zh-CN" altLang="en-US" b="1" smtClean="0"/>
              <a:t>标记</a:t>
            </a:r>
          </a:p>
        </p:txBody>
      </p:sp>
      <p:pic>
        <p:nvPicPr>
          <p:cNvPr id="2355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3609976"/>
            <a:ext cx="6192837"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18612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1701800" y="1752600"/>
            <a:ext cx="8229600" cy="1752600"/>
          </a:xfrm>
        </p:spPr>
        <p:txBody>
          <a:bodyPr/>
          <a:lstStyle/>
          <a:p>
            <a:r>
              <a:rPr lang="zh-CN" altLang="en-US" b="1" dirty="0" smtClean="0"/>
              <a:t>当一个操作调用它自身时，所产生的消息总是同步的，因此在顺序图中总是将递归的消息绘制成同步消息。</a:t>
            </a:r>
          </a:p>
        </p:txBody>
      </p:sp>
      <p:pic>
        <p:nvPicPr>
          <p:cNvPr id="2457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657600"/>
            <a:ext cx="388620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733800"/>
            <a:ext cx="32766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标题 1"/>
          <p:cNvSpPr>
            <a:spLocks noGrp="1"/>
          </p:cNvSpPr>
          <p:nvPr>
            <p:ph type="title"/>
          </p:nvPr>
        </p:nvSpPr>
        <p:spPr/>
        <p:txBody>
          <a:bodyPr/>
          <a:lstStyle/>
          <a:p>
            <a:endParaRPr lang="zh-CN" altLang="en-US" smtClean="0"/>
          </a:p>
        </p:txBody>
      </p:sp>
    </p:spTree>
    <p:extLst>
      <p:ext uri="{BB962C8B-B14F-4D97-AF65-F5344CB8AC3E}">
        <p14:creationId xmlns:p14="http://schemas.microsoft.com/office/powerpoint/2010/main" val="300781077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1905000" y="1143000"/>
            <a:ext cx="7696200" cy="3733800"/>
          </a:xfrm>
        </p:spPr>
        <p:txBody>
          <a:bodyPr/>
          <a:lstStyle/>
          <a:p>
            <a:pPr>
              <a:lnSpc>
                <a:spcPct val="90000"/>
              </a:lnSpc>
            </a:pPr>
            <a:r>
              <a:rPr lang="en-US" altLang="zh-CN" b="1"/>
              <a:t>Rose </a:t>
            </a:r>
            <a:r>
              <a:rPr lang="zh-CN" altLang="en-US" b="1"/>
              <a:t>还对消息类型做了扩充，增加了</a:t>
            </a:r>
            <a:r>
              <a:rPr lang="zh-CN" altLang="en-US" b="1">
                <a:solidFill>
                  <a:srgbClr val="0033CC"/>
                </a:solidFill>
              </a:rPr>
              <a:t>阻止消息（</a:t>
            </a:r>
            <a:r>
              <a:rPr lang="en-US" altLang="zh-CN" b="1">
                <a:solidFill>
                  <a:srgbClr val="0033CC"/>
                </a:solidFill>
              </a:rPr>
              <a:t>Balking</a:t>
            </a:r>
            <a:r>
              <a:rPr lang="zh-CN" altLang="en-US" b="1">
                <a:solidFill>
                  <a:srgbClr val="0033CC"/>
                </a:solidFill>
              </a:rPr>
              <a:t>）</a:t>
            </a:r>
            <a:r>
              <a:rPr lang="zh-CN" altLang="en-US" b="1"/>
              <a:t>和</a:t>
            </a:r>
            <a:r>
              <a:rPr lang="zh-CN" altLang="en-US" b="1">
                <a:solidFill>
                  <a:srgbClr val="0033CC"/>
                </a:solidFill>
              </a:rPr>
              <a:t>超时消息（</a:t>
            </a:r>
            <a:r>
              <a:rPr lang="en-US" altLang="zh-CN" b="1">
                <a:solidFill>
                  <a:srgbClr val="0033CC"/>
                </a:solidFill>
              </a:rPr>
              <a:t>Timeout</a:t>
            </a:r>
            <a:r>
              <a:rPr lang="zh-CN" altLang="en-US" b="1">
                <a:solidFill>
                  <a:srgbClr val="0033CC"/>
                </a:solidFill>
              </a:rPr>
              <a:t>）</a:t>
            </a:r>
            <a:r>
              <a:rPr lang="zh-CN" altLang="en-US" b="1"/>
              <a:t>。</a:t>
            </a:r>
          </a:p>
          <a:p>
            <a:pPr>
              <a:lnSpc>
                <a:spcPct val="90000"/>
              </a:lnSpc>
            </a:pPr>
            <a:r>
              <a:rPr lang="zh-CN" altLang="en-US" b="1">
                <a:solidFill>
                  <a:srgbClr val="FF3300"/>
                </a:solidFill>
              </a:rPr>
              <a:t>阻止消息</a:t>
            </a:r>
            <a:r>
              <a:rPr lang="zh-CN" altLang="en-US" b="1"/>
              <a:t>是指消息发送者发送消息给接收者，如果接收者无法立即接收消息，则发送者放弃这个消息。</a:t>
            </a:r>
          </a:p>
          <a:p>
            <a:pPr>
              <a:lnSpc>
                <a:spcPct val="90000"/>
              </a:lnSpc>
            </a:pPr>
            <a:r>
              <a:rPr lang="en-US" altLang="zh-CN" b="1"/>
              <a:t>Rose</a:t>
            </a:r>
            <a:r>
              <a:rPr lang="zh-CN" altLang="en-US" b="1"/>
              <a:t>中用折回的箭头表示阻止消息。</a:t>
            </a: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038600"/>
            <a:ext cx="426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2"/>
          <p:cNvSpPr>
            <a:spLocks noGrp="1" noChangeArrowheads="1"/>
          </p:cNvSpPr>
          <p:nvPr>
            <p:ph type="title" idx="4294967295"/>
          </p:nvPr>
        </p:nvSpPr>
        <p:spPr>
          <a:xfrm>
            <a:off x="1981200" y="274638"/>
            <a:ext cx="8229600" cy="792162"/>
          </a:xfrm>
        </p:spPr>
        <p:txBody>
          <a:bodyPr/>
          <a:lstStyle/>
          <a:p>
            <a:pPr eaLnBrk="1" hangingPunct="1"/>
            <a:r>
              <a:rPr lang="en-US" altLang="zh-CN" dirty="0" smtClean="0"/>
              <a:t>(6)</a:t>
            </a:r>
            <a:r>
              <a:rPr lang="zh-CN" altLang="en-US" dirty="0" smtClean="0"/>
              <a:t>消息</a:t>
            </a:r>
          </a:p>
        </p:txBody>
      </p:sp>
    </p:spTree>
    <p:extLst>
      <p:ext uri="{BB962C8B-B14F-4D97-AF65-F5344CB8AC3E}">
        <p14:creationId xmlns:p14="http://schemas.microsoft.com/office/powerpoint/2010/main" val="121041559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1828800" y="381001"/>
            <a:ext cx="8534400" cy="4411663"/>
          </a:xfrm>
        </p:spPr>
        <p:txBody>
          <a:bodyPr/>
          <a:lstStyle/>
          <a:p>
            <a:r>
              <a:rPr lang="zh-CN" altLang="en-US" b="1" smtClean="0">
                <a:solidFill>
                  <a:srgbClr val="FF3300"/>
                </a:solidFill>
              </a:rPr>
              <a:t>超时消息</a:t>
            </a:r>
            <a:r>
              <a:rPr lang="zh-CN" altLang="en-US" b="1" smtClean="0"/>
              <a:t>指消息发送者发出消息给接收者并按指定时间等待。如果接收者无法在指定时间内接受消息，则发送者放弃这个消息。</a:t>
            </a:r>
          </a:p>
          <a:p>
            <a:endParaRPr lang="zh-CN" altLang="en-US" b="1" smtClean="0"/>
          </a:p>
          <a:p>
            <a:endParaRPr lang="zh-CN" altLang="en-US" b="1" smtClean="0"/>
          </a:p>
          <a:p>
            <a:endParaRPr lang="zh-CN" altLang="en-US" b="1" smtClean="0"/>
          </a:p>
          <a:p>
            <a:endParaRPr lang="en-US" altLang="zh-CN" b="1" smtClean="0"/>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133601"/>
            <a:ext cx="36576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AutoShape 5"/>
          <p:cNvSpPr>
            <a:spLocks noChangeArrowheads="1"/>
          </p:cNvSpPr>
          <p:nvPr/>
        </p:nvSpPr>
        <p:spPr bwMode="auto">
          <a:xfrm>
            <a:off x="2362200" y="5257800"/>
            <a:ext cx="7239000" cy="838200"/>
          </a:xfrm>
          <a:prstGeom prst="wedgeRectCallout">
            <a:avLst>
              <a:gd name="adj1" fmla="val -44495"/>
              <a:gd name="adj2" fmla="val 3731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t>问题</a:t>
            </a:r>
            <a:r>
              <a:rPr lang="en-US" altLang="zh-CN" sz="2400" b="1" dirty="0"/>
              <a:t>:</a:t>
            </a:r>
          </a:p>
          <a:p>
            <a:pPr eaLnBrk="1" hangingPunct="1"/>
            <a:r>
              <a:rPr lang="zh-CN" altLang="en-US" sz="2400" b="1" dirty="0"/>
              <a:t>阻止消息和超时消息属于同步消息还是异步消息？</a:t>
            </a:r>
          </a:p>
        </p:txBody>
      </p:sp>
    </p:spTree>
    <p:extLst>
      <p:ext uri="{BB962C8B-B14F-4D97-AF65-F5344CB8AC3E}">
        <p14:creationId xmlns:p14="http://schemas.microsoft.com/office/powerpoint/2010/main" val="248112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r>
              <a:rPr lang="zh-CN" altLang="en-US" b="1" dirty="0" smtClean="0">
                <a:solidFill>
                  <a:srgbClr val="000066"/>
                </a:solidFill>
              </a:rPr>
              <a:t>顺序图例子</a:t>
            </a:r>
          </a:p>
        </p:txBody>
      </p:sp>
      <p:pic>
        <p:nvPicPr>
          <p:cNvPr id="604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01" y="1295401"/>
            <a:ext cx="659447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6"/>
          <p:cNvSpPr>
            <a:spLocks noChangeArrowheads="1"/>
          </p:cNvSpPr>
          <p:nvPr/>
        </p:nvSpPr>
        <p:spPr bwMode="auto">
          <a:xfrm>
            <a:off x="3935414" y="2200553"/>
            <a:ext cx="184731" cy="369332"/>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60421" name="Rectangle 7"/>
          <p:cNvSpPr>
            <a:spLocks noChangeArrowheads="1"/>
          </p:cNvSpPr>
          <p:nvPr/>
        </p:nvSpPr>
        <p:spPr bwMode="auto">
          <a:xfrm>
            <a:off x="3863976" y="4792941"/>
            <a:ext cx="184731" cy="369332"/>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60422" name="Rectangle 8"/>
          <p:cNvSpPr>
            <a:spLocks noChangeArrowheads="1"/>
          </p:cNvSpPr>
          <p:nvPr/>
        </p:nvSpPr>
        <p:spPr bwMode="auto">
          <a:xfrm>
            <a:off x="6167439" y="2812535"/>
            <a:ext cx="184731" cy="369332"/>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Tree>
    <p:extLst>
      <p:ext uri="{BB962C8B-B14F-4D97-AF65-F5344CB8AC3E}">
        <p14:creationId xmlns:p14="http://schemas.microsoft.com/office/powerpoint/2010/main" val="12802623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981200" y="228600"/>
            <a:ext cx="8229600" cy="838200"/>
          </a:xfrm>
        </p:spPr>
        <p:txBody>
          <a:bodyPr/>
          <a:lstStyle/>
          <a:p>
            <a:pPr eaLnBrk="1" hangingPunct="1"/>
            <a:r>
              <a:rPr lang="zh-CN" altLang="en-US" dirty="0" smtClean="0"/>
              <a:t>案例：存款</a:t>
            </a:r>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23926"/>
            <a:ext cx="75438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5686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3215680" y="4365104"/>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整体</a:t>
            </a:r>
          </a:p>
        </p:txBody>
      </p:sp>
      <p:sp>
        <p:nvSpPr>
          <p:cNvPr id="7" name="圆角矩形 6"/>
          <p:cNvSpPr/>
          <p:nvPr/>
        </p:nvSpPr>
        <p:spPr bwMode="auto">
          <a:xfrm>
            <a:off x="7752184" y="4359206"/>
            <a:ext cx="1224136" cy="1584176"/>
          </a:xfrm>
          <a:prstGeom prst="roundRect">
            <a:avLst/>
          </a:prstGeom>
          <a:solidFill>
            <a:srgbClr val="66FFFF"/>
          </a:solidFill>
          <a:ln>
            <a:noFill/>
          </a:ln>
          <a:effectLst/>
          <a:scene3d>
            <a:camera prst="orthographicFront"/>
            <a:lightRig rig="threePt" dir="t"/>
          </a:scene3d>
          <a:sp3d>
            <a:bevelT/>
          </a:sp3d>
          <a:extLst/>
        </p:spPr>
        <p:txBody>
          <a:bodyPr anchor="ctr" anchorCtr="1"/>
          <a:lstStyle/>
          <a:p>
            <a:pPr algn="ctr">
              <a:defRPr/>
            </a:pPr>
            <a:r>
              <a:rPr lang="zh-CN" altLang="en-US" sz="4000" b="1" dirty="0">
                <a:latin typeface="仿宋" panose="02010609060101010101" pitchFamily="49" charset="-122"/>
                <a:ea typeface="仿宋" panose="02010609060101010101" pitchFamily="49" charset="-122"/>
              </a:rPr>
              <a:t>局部</a:t>
            </a:r>
          </a:p>
        </p:txBody>
      </p:sp>
      <p:cxnSp>
        <p:nvCxnSpPr>
          <p:cNvPr id="8" name="直接连接符 7"/>
          <p:cNvCxnSpPr>
            <a:cxnSpLocks noChangeShapeType="1"/>
          </p:cNvCxnSpPr>
          <p:nvPr/>
        </p:nvCxnSpPr>
        <p:spPr bwMode="auto">
          <a:xfrm>
            <a:off x="4440239" y="4724400"/>
            <a:ext cx="3311525" cy="0"/>
          </a:xfrm>
          <a:prstGeom prst="line">
            <a:avLst/>
          </a:prstGeom>
          <a:noFill/>
          <a:ln w="38100"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TextBox 8"/>
          <p:cNvSpPr txBox="1">
            <a:spLocks noChangeArrowheads="1"/>
          </p:cNvSpPr>
          <p:nvPr/>
        </p:nvSpPr>
        <p:spPr bwMode="auto">
          <a:xfrm>
            <a:off x="4511676" y="4221163"/>
            <a:ext cx="3097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服从</a:t>
            </a:r>
          </a:p>
        </p:txBody>
      </p:sp>
      <p:cxnSp>
        <p:nvCxnSpPr>
          <p:cNvPr id="10" name="直接箭头连接符 9"/>
          <p:cNvCxnSpPr>
            <a:cxnSpLocks noChangeShapeType="1"/>
          </p:cNvCxnSpPr>
          <p:nvPr/>
        </p:nvCxnSpPr>
        <p:spPr bwMode="auto">
          <a:xfrm>
            <a:off x="4440239" y="5516563"/>
            <a:ext cx="331152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Box 10"/>
          <p:cNvSpPr txBox="1">
            <a:spLocks noChangeArrowheads="1"/>
          </p:cNvSpPr>
          <p:nvPr/>
        </p:nvSpPr>
        <p:spPr bwMode="auto">
          <a:xfrm>
            <a:off x="4548189" y="5056189"/>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r>
              <a:rPr lang="zh-CN" altLang="en-US" sz="2400">
                <a:latin typeface="仿宋" panose="02010609060101010101" pitchFamily="49" charset="-122"/>
                <a:ea typeface="仿宋" panose="02010609060101010101" pitchFamily="49" charset="-122"/>
              </a:rPr>
              <a:t>兼顾</a:t>
            </a:r>
          </a:p>
        </p:txBody>
      </p:sp>
      <p:sp>
        <p:nvSpPr>
          <p:cNvPr id="293890" name="Rectangle 2"/>
          <p:cNvSpPr>
            <a:spLocks noGrp="1" noChangeArrowheads="1"/>
          </p:cNvSpPr>
          <p:nvPr>
            <p:ph type="title"/>
          </p:nvPr>
        </p:nvSpPr>
        <p:spPr>
          <a:xfrm>
            <a:off x="2495550" y="354013"/>
            <a:ext cx="7086600" cy="914400"/>
          </a:xfrm>
        </p:spPr>
        <p:txBody>
          <a:bodyPr/>
          <a:lstStyle/>
          <a:p>
            <a:pPr eaLnBrk="1" hangingPunct="1">
              <a:defRPr/>
            </a:pP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冲突折中</a:t>
            </a:r>
            <a:endParaRPr lang="en-US" altLang="zh-CN" sz="4000" i="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401412" name="Rectangle 4"/>
          <p:cNvSpPr>
            <a:spLocks noChangeArrowheads="1"/>
          </p:cNvSpPr>
          <p:nvPr/>
        </p:nvSpPr>
        <p:spPr bwMode="auto">
          <a:xfrm>
            <a:off x="2057400" y="1557339"/>
            <a:ext cx="82296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spcBef>
                <a:spcPct val="50000"/>
              </a:spcBef>
            </a:pPr>
            <a:r>
              <a:rPr lang="zh-CN" altLang="en-US" sz="2400" b="1" dirty="0">
                <a:latin typeface="仿宋" panose="02010609060101010101" pitchFamily="49" charset="-122"/>
                <a:ea typeface="仿宋" panose="02010609060101010101" pitchFamily="49" charset="-122"/>
              </a:rPr>
              <a:t>冲突解决的可行化、折衷化</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没有最佳，只有更好</a:t>
            </a:r>
            <a:r>
              <a:rPr lang="en-US" altLang="zh-CN" sz="2400" b="1" dirty="0">
                <a:latin typeface="仿宋" panose="02010609060101010101" pitchFamily="49" charset="-122"/>
                <a:ea typeface="仿宋" panose="02010609060101010101" pitchFamily="49" charset="-122"/>
              </a:rPr>
              <a:t>)</a:t>
            </a:r>
          </a:p>
          <a:p>
            <a:pPr lvl="1" algn="just" eaLnBrk="0" hangingPunct="0">
              <a:spcBef>
                <a:spcPct val="50000"/>
              </a:spcBef>
              <a:buClr>
                <a:srgbClr val="FFFFFF"/>
              </a:buClr>
              <a:buFont typeface="Times New Roman" pitchFamily="18" charset="0"/>
              <a:buChar char="─"/>
            </a:pPr>
            <a:r>
              <a:rPr lang="zh-CN" altLang="en-US" sz="2400" b="1" dirty="0">
                <a:latin typeface="仿宋" panose="02010609060101010101" pitchFamily="49" charset="-122"/>
                <a:ea typeface="仿宋" panose="02010609060101010101" pitchFamily="49" charset="-122"/>
              </a:rPr>
              <a:t> 若上述原则间出现冲突，则要寻找合理的折衷</a:t>
            </a:r>
            <a:endParaRPr lang="zh-CN" altLang="en-US" sz="2400" dirty="0">
              <a:latin typeface="仿宋" panose="02010609060101010101" pitchFamily="49" charset="-122"/>
              <a:ea typeface="仿宋" panose="02010609060101010101" pitchFamily="49" charset="-122"/>
            </a:endParaRPr>
          </a:p>
          <a:p>
            <a:pPr lvl="1" algn="just" eaLnBrk="0" hangingPunct="0">
              <a:spcBef>
                <a:spcPct val="500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rPr>
              <a:t> 但特定的折衷方案却依赖于模型的对象</a:t>
            </a:r>
          </a:p>
          <a:p>
            <a:pPr lvl="1" algn="just" eaLnBrk="0" hangingPunct="0">
              <a:spcBef>
                <a:spcPct val="50000"/>
              </a:spcBef>
              <a:buClr>
                <a:srgbClr val="FFFFFF"/>
              </a:buClr>
              <a:buFont typeface="Times New Roman" pitchFamily="18" charset="0"/>
              <a:buChar char="─"/>
            </a:pPr>
            <a:r>
              <a:rPr lang="zh-CN" altLang="en-US" sz="2400" dirty="0">
                <a:latin typeface="仿宋" panose="02010609060101010101" pitchFamily="49" charset="-122"/>
                <a:ea typeface="仿宋" panose="02010609060101010101" pitchFamily="49" charset="-122"/>
              </a:rPr>
              <a:t> 因而没有固定的程序</a:t>
            </a:r>
          </a:p>
        </p:txBody>
      </p:sp>
    </p:spTree>
    <p:extLst>
      <p:ext uri="{BB962C8B-B14F-4D97-AF65-F5344CB8AC3E}">
        <p14:creationId xmlns:p14="http://schemas.microsoft.com/office/powerpoint/2010/main" val="17419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981200" y="76201"/>
            <a:ext cx="8229600" cy="715963"/>
          </a:xfrm>
        </p:spPr>
        <p:txBody>
          <a:bodyPr/>
          <a:lstStyle/>
          <a:p>
            <a:pPr eaLnBrk="1" hangingPunct="1"/>
            <a:r>
              <a:rPr lang="zh-CN" altLang="en-US" sz="4000" dirty="0" smtClean="0"/>
              <a:t>练习</a:t>
            </a:r>
            <a:endParaRPr lang="zh-CN" altLang="en-US" sz="4000" dirty="0"/>
          </a:p>
        </p:txBody>
      </p:sp>
      <p:sp>
        <p:nvSpPr>
          <p:cNvPr id="69635" name="Rectangle 3"/>
          <p:cNvSpPr>
            <a:spLocks noGrp="1" noChangeArrowheads="1"/>
          </p:cNvSpPr>
          <p:nvPr>
            <p:ph type="body" idx="4294967295"/>
          </p:nvPr>
        </p:nvSpPr>
        <p:spPr>
          <a:xfrm>
            <a:off x="1752600" y="762000"/>
            <a:ext cx="8610600" cy="685800"/>
          </a:xfrm>
        </p:spPr>
        <p:txBody>
          <a:bodyPr/>
          <a:lstStyle/>
          <a:p>
            <a:pPr eaLnBrk="1" hangingPunct="1"/>
            <a:r>
              <a:rPr lang="zh-CN" altLang="en-US" sz="2000" b="1"/>
              <a:t>用户打印文件，计算机向打印服务器发送打印命令，打印机如果空闲，则直接打印，否则把打印文件存储在打印队列中。</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1371600"/>
            <a:ext cx="77327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70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b="1" dirty="0" smtClean="0"/>
              <a:t>顺序图的建模技术及应用 </a:t>
            </a:r>
          </a:p>
        </p:txBody>
      </p:sp>
      <p:sp>
        <p:nvSpPr>
          <p:cNvPr id="108547" name="Rectangle 3"/>
          <p:cNvSpPr>
            <a:spLocks noGrp="1" noChangeArrowheads="1"/>
          </p:cNvSpPr>
          <p:nvPr>
            <p:ph type="body" idx="1"/>
          </p:nvPr>
        </p:nvSpPr>
        <p:spPr>
          <a:xfrm>
            <a:off x="838199" y="1295400"/>
            <a:ext cx="10579444" cy="5111750"/>
          </a:xfrm>
        </p:spPr>
        <p:txBody>
          <a:bodyPr>
            <a:noAutofit/>
          </a:bodyPr>
          <a:lstStyle/>
          <a:p>
            <a:pPr eaLnBrk="1" hangingPunct="1"/>
            <a:r>
              <a:rPr lang="zh-CN" altLang="en-US" sz="2400" b="1" dirty="0"/>
              <a:t>使用顺序图对系统建模时，可以遵循如下策略：</a:t>
            </a:r>
          </a:p>
          <a:p>
            <a:pPr marL="0" indent="0" eaLnBrk="1" hangingPunct="1">
              <a:buNone/>
            </a:pPr>
            <a:r>
              <a:rPr lang="zh-CN" altLang="en-US" sz="2400" b="1" dirty="0"/>
              <a:t>（</a:t>
            </a:r>
            <a:r>
              <a:rPr lang="en-US" altLang="zh-CN" sz="2400" b="1" dirty="0"/>
              <a:t>1</a:t>
            </a:r>
            <a:r>
              <a:rPr lang="zh-CN" altLang="en-US" sz="2400" b="1" dirty="0"/>
              <a:t>）设置交互语境，这些语境可以是系统、子系统、操作、类、用例和协作的一个脚本；</a:t>
            </a:r>
          </a:p>
          <a:p>
            <a:pPr marL="0" indent="0" eaLnBrk="1" hangingPunct="1">
              <a:buNone/>
            </a:pPr>
            <a:r>
              <a:rPr lang="zh-CN" altLang="en-US" sz="2400" b="1" dirty="0"/>
              <a:t>（</a:t>
            </a:r>
            <a:r>
              <a:rPr lang="en-US" altLang="zh-CN" sz="2400" b="1" dirty="0"/>
              <a:t>2</a:t>
            </a:r>
            <a:r>
              <a:rPr lang="zh-CN" altLang="en-US" sz="2400" b="1" dirty="0"/>
              <a:t>）通过识别对象在交互中扮演的角色，根据对象的重要性，将其从左向右的方向放置在顺序图中。</a:t>
            </a:r>
          </a:p>
          <a:p>
            <a:pPr marL="0" indent="0" eaLnBrk="1" hangingPunct="1">
              <a:buNone/>
            </a:pPr>
            <a:r>
              <a:rPr lang="zh-CN" altLang="en-US" sz="2400" b="1" dirty="0"/>
              <a:t>（</a:t>
            </a:r>
            <a:r>
              <a:rPr lang="en-US" altLang="zh-CN" sz="2400" b="1" dirty="0"/>
              <a:t>3</a:t>
            </a:r>
            <a:r>
              <a:rPr lang="zh-CN" altLang="en-US" sz="2400" b="1" dirty="0"/>
              <a:t>）设置每个对象的生命线。一般情况下对象存在于交互的整个过程，但它可以在交互过程中创建和撤销；</a:t>
            </a:r>
          </a:p>
          <a:p>
            <a:pPr marL="0" indent="0" eaLnBrk="1" hangingPunct="1">
              <a:buNone/>
            </a:pPr>
            <a:r>
              <a:rPr lang="zh-CN" altLang="en-US" sz="2400" b="1" dirty="0"/>
              <a:t>（</a:t>
            </a:r>
            <a:r>
              <a:rPr lang="en-US" altLang="zh-CN" sz="2400" b="1" dirty="0"/>
              <a:t>4</a:t>
            </a:r>
            <a:r>
              <a:rPr lang="zh-CN" altLang="en-US" sz="2400" b="1" dirty="0"/>
              <a:t>）从引发某个交互的信息开始，在生命线之间从上向下的顺序画出随后的信息；</a:t>
            </a:r>
          </a:p>
          <a:p>
            <a:pPr marL="0" indent="0" eaLnBrk="1" hangingPunct="1">
              <a:buNone/>
            </a:pPr>
            <a:r>
              <a:rPr lang="zh-CN" altLang="en-US" sz="2400" b="1" dirty="0"/>
              <a:t>（</a:t>
            </a:r>
            <a:r>
              <a:rPr lang="en-US" altLang="zh-CN" sz="2400" b="1" dirty="0"/>
              <a:t>5</a:t>
            </a:r>
            <a:r>
              <a:rPr lang="zh-CN" altLang="en-US" sz="2400" b="1" dirty="0"/>
              <a:t>）设置对象的激活期，这可以可视化实际计算发生时的时间点、可视化消息嵌套等；</a:t>
            </a:r>
          </a:p>
          <a:p>
            <a:pPr marL="0" indent="0" eaLnBrk="1" hangingPunct="1">
              <a:buNone/>
            </a:pPr>
            <a:r>
              <a:rPr lang="zh-CN" altLang="en-US" sz="2400" b="1" dirty="0" smtClean="0"/>
              <a:t>（</a:t>
            </a:r>
            <a:r>
              <a:rPr lang="en-US" altLang="zh-CN" sz="2400" b="1" dirty="0" smtClean="0"/>
              <a:t>6</a:t>
            </a:r>
            <a:r>
              <a:rPr lang="zh-CN" altLang="en-US" sz="2400" b="1" dirty="0"/>
              <a:t>）如果需要设置时间或空间约束，可以为每个消息附上合适的约束；</a:t>
            </a:r>
          </a:p>
          <a:p>
            <a:pPr marL="0" indent="0" eaLnBrk="1" hangingPunct="1">
              <a:buNone/>
            </a:pPr>
            <a:r>
              <a:rPr lang="zh-CN" altLang="en-US" sz="2400" b="1" dirty="0"/>
              <a:t>（</a:t>
            </a:r>
            <a:r>
              <a:rPr lang="en-US" altLang="zh-CN" sz="2400" b="1" dirty="0"/>
              <a:t>7</a:t>
            </a:r>
            <a:r>
              <a:rPr lang="zh-CN" altLang="en-US" sz="2400" b="1" dirty="0"/>
              <a:t>）给控制流的每个消息附上前置或后置条件，这可以更详细的说明这个控制流。 </a:t>
            </a:r>
          </a:p>
        </p:txBody>
      </p:sp>
    </p:spTree>
    <p:extLst>
      <p:ext uri="{BB962C8B-B14F-4D97-AF65-F5344CB8AC3E}">
        <p14:creationId xmlns:p14="http://schemas.microsoft.com/office/powerpoint/2010/main" val="25935318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54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54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85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dirty="0" smtClean="0"/>
              <a:t>顺序图的建模技术及应用</a:t>
            </a:r>
          </a:p>
        </p:txBody>
      </p:sp>
      <p:sp>
        <p:nvSpPr>
          <p:cNvPr id="78851" name="Rectangle 3"/>
          <p:cNvSpPr>
            <a:spLocks noGrp="1" noChangeArrowheads="1"/>
          </p:cNvSpPr>
          <p:nvPr>
            <p:ph type="body" idx="1"/>
          </p:nvPr>
        </p:nvSpPr>
        <p:spPr/>
        <p:txBody>
          <a:bodyPr/>
          <a:lstStyle/>
          <a:p>
            <a:pPr eaLnBrk="1" hangingPunct="1"/>
            <a:r>
              <a:rPr lang="zh-CN" altLang="en-US" b="1" dirty="0" smtClean="0"/>
              <a:t>根据以上策略，画顺序图的一般步骤是：</a:t>
            </a:r>
          </a:p>
          <a:p>
            <a:pPr marL="0" indent="0" eaLnBrk="1" hangingPunct="1">
              <a:buNone/>
            </a:pPr>
            <a:r>
              <a:rPr lang="zh-CN" altLang="en-US" b="1" dirty="0" smtClean="0"/>
              <a:t>（</a:t>
            </a:r>
            <a:r>
              <a:rPr lang="en-US" altLang="zh-CN" b="1" dirty="0" smtClean="0"/>
              <a:t>1</a:t>
            </a:r>
            <a:r>
              <a:rPr lang="zh-CN" altLang="en-US" b="1" dirty="0" smtClean="0"/>
              <a:t>）确定交互的范围</a:t>
            </a:r>
          </a:p>
          <a:p>
            <a:pPr marL="0" indent="0" eaLnBrk="1" hangingPunct="1">
              <a:buNone/>
            </a:pPr>
            <a:r>
              <a:rPr lang="zh-CN" altLang="en-US" b="1" dirty="0" smtClean="0"/>
              <a:t>（</a:t>
            </a:r>
            <a:r>
              <a:rPr lang="en-US" altLang="zh-CN" b="1" dirty="0" smtClean="0"/>
              <a:t>2</a:t>
            </a:r>
            <a:r>
              <a:rPr lang="zh-CN" altLang="en-US" b="1" dirty="0" smtClean="0"/>
              <a:t>）确定参与交互过程的活动者与对象</a:t>
            </a:r>
          </a:p>
          <a:p>
            <a:pPr marL="0" indent="0" eaLnBrk="1" hangingPunct="1">
              <a:buNone/>
            </a:pPr>
            <a:r>
              <a:rPr lang="zh-CN" altLang="en-US" b="1" dirty="0" smtClean="0"/>
              <a:t>（</a:t>
            </a:r>
            <a:r>
              <a:rPr lang="en-US" altLang="zh-CN" b="1" dirty="0" smtClean="0"/>
              <a:t>3</a:t>
            </a:r>
            <a:r>
              <a:rPr lang="zh-CN" altLang="en-US" b="1" dirty="0" smtClean="0"/>
              <a:t>）确定活动者、对象的生存周期</a:t>
            </a:r>
          </a:p>
          <a:p>
            <a:pPr marL="0" indent="0" eaLnBrk="1" hangingPunct="1">
              <a:buNone/>
            </a:pPr>
            <a:r>
              <a:rPr lang="zh-CN" altLang="en-US" b="1" dirty="0" smtClean="0"/>
              <a:t>（</a:t>
            </a:r>
            <a:r>
              <a:rPr lang="en-US" altLang="zh-CN" b="1" dirty="0" smtClean="0"/>
              <a:t>4</a:t>
            </a:r>
            <a:r>
              <a:rPr lang="zh-CN" altLang="en-US" b="1" dirty="0" smtClean="0"/>
              <a:t>）确定交互中产生的消息</a:t>
            </a:r>
          </a:p>
          <a:p>
            <a:pPr marL="0" indent="0" eaLnBrk="1" hangingPunct="1">
              <a:buNone/>
            </a:pPr>
            <a:r>
              <a:rPr lang="zh-CN" altLang="en-US" b="1" dirty="0" smtClean="0"/>
              <a:t>（</a:t>
            </a:r>
            <a:r>
              <a:rPr lang="en-US" altLang="zh-CN" b="1" dirty="0" smtClean="0"/>
              <a:t>5</a:t>
            </a:r>
            <a:r>
              <a:rPr lang="zh-CN" altLang="en-US" b="1" dirty="0" smtClean="0"/>
              <a:t>）细化消息的内容 </a:t>
            </a:r>
          </a:p>
        </p:txBody>
      </p:sp>
    </p:spTree>
    <p:extLst>
      <p:ext uri="{BB962C8B-B14F-4D97-AF65-F5344CB8AC3E}">
        <p14:creationId xmlns:p14="http://schemas.microsoft.com/office/powerpoint/2010/main" val="16201106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additive="base">
                                        <p:cTn id="7" dur="500" fill="hold"/>
                                        <p:tgtEl>
                                          <p:spTgt spid="788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851">
                                            <p:txEl>
                                              <p:pRg st="1" end="1"/>
                                            </p:txEl>
                                          </p:spTgt>
                                        </p:tgtEl>
                                        <p:attrNameLst>
                                          <p:attrName>style.visibility</p:attrName>
                                        </p:attrNameLst>
                                      </p:cBhvr>
                                      <p:to>
                                        <p:strVal val="visible"/>
                                      </p:to>
                                    </p:set>
                                    <p:anim calcmode="lin" valueType="num">
                                      <p:cBhvr additive="base">
                                        <p:cTn id="13" dur="500" fill="hold"/>
                                        <p:tgtEl>
                                          <p:spTgt spid="788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8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8851">
                                            <p:txEl>
                                              <p:pRg st="2" end="2"/>
                                            </p:txEl>
                                          </p:spTgt>
                                        </p:tgtEl>
                                        <p:attrNameLst>
                                          <p:attrName>style.visibility</p:attrName>
                                        </p:attrNameLst>
                                      </p:cBhvr>
                                      <p:to>
                                        <p:strVal val="visible"/>
                                      </p:to>
                                    </p:set>
                                    <p:anim calcmode="lin" valueType="num">
                                      <p:cBhvr additive="base">
                                        <p:cTn id="19" dur="500" fill="hold"/>
                                        <p:tgtEl>
                                          <p:spTgt spid="788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8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8851">
                                            <p:txEl>
                                              <p:pRg st="3" end="3"/>
                                            </p:txEl>
                                          </p:spTgt>
                                        </p:tgtEl>
                                        <p:attrNameLst>
                                          <p:attrName>style.visibility</p:attrName>
                                        </p:attrNameLst>
                                      </p:cBhvr>
                                      <p:to>
                                        <p:strVal val="visible"/>
                                      </p:to>
                                    </p:set>
                                    <p:anim calcmode="lin" valueType="num">
                                      <p:cBhvr additive="base">
                                        <p:cTn id="25" dur="500" fill="hold"/>
                                        <p:tgtEl>
                                          <p:spTgt spid="788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8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851">
                                            <p:txEl>
                                              <p:pRg st="4" end="4"/>
                                            </p:txEl>
                                          </p:spTgt>
                                        </p:tgtEl>
                                        <p:attrNameLst>
                                          <p:attrName>style.visibility</p:attrName>
                                        </p:attrNameLst>
                                      </p:cBhvr>
                                      <p:to>
                                        <p:strVal val="visible"/>
                                      </p:to>
                                    </p:set>
                                    <p:anim calcmode="lin" valueType="num">
                                      <p:cBhvr additive="base">
                                        <p:cTn id="31" dur="500" fill="hold"/>
                                        <p:tgtEl>
                                          <p:spTgt spid="788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88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8851">
                                            <p:txEl>
                                              <p:pRg st="5" end="5"/>
                                            </p:txEl>
                                          </p:spTgt>
                                        </p:tgtEl>
                                        <p:attrNameLst>
                                          <p:attrName>style.visibility</p:attrName>
                                        </p:attrNameLst>
                                      </p:cBhvr>
                                      <p:to>
                                        <p:strVal val="visible"/>
                                      </p:to>
                                    </p:set>
                                    <p:anim calcmode="lin" valueType="num">
                                      <p:cBhvr additive="base">
                                        <p:cTn id="37" dur="500" fill="hold"/>
                                        <p:tgtEl>
                                          <p:spTgt spid="7885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88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b="1" dirty="0" smtClean="0"/>
              <a:t>顺序图的建模技术及应用</a:t>
            </a:r>
          </a:p>
        </p:txBody>
      </p:sp>
      <p:sp>
        <p:nvSpPr>
          <p:cNvPr id="79875" name="Rectangle 3"/>
          <p:cNvSpPr>
            <a:spLocks noGrp="1" noChangeArrowheads="1"/>
          </p:cNvSpPr>
          <p:nvPr>
            <p:ph type="body" idx="1"/>
          </p:nvPr>
        </p:nvSpPr>
        <p:spPr>
          <a:xfrm>
            <a:off x="838200" y="1219200"/>
            <a:ext cx="10447638" cy="2133600"/>
          </a:xfrm>
        </p:spPr>
        <p:txBody>
          <a:bodyPr/>
          <a:lstStyle/>
          <a:p>
            <a:pPr eaLnBrk="1" hangingPunct="1">
              <a:buFontTx/>
              <a:buNone/>
            </a:pPr>
            <a:r>
              <a:rPr lang="en-US" altLang="zh-CN" sz="2400" dirty="0" smtClean="0"/>
              <a:t>⑴ </a:t>
            </a:r>
            <a:r>
              <a:rPr lang="zh-CN" altLang="en-US" sz="2400" b="1" dirty="0" smtClean="0"/>
              <a:t>图书</a:t>
            </a:r>
            <a:r>
              <a:rPr lang="zh-CN" altLang="en-US" sz="2400" b="1" dirty="0"/>
              <a:t>管理员处理借书顺序图</a:t>
            </a:r>
          </a:p>
          <a:p>
            <a:pPr eaLnBrk="1" hangingPunct="1">
              <a:buFontTx/>
              <a:buNone/>
            </a:pPr>
            <a:r>
              <a:rPr lang="zh-CN" altLang="en-US" sz="2000" dirty="0"/>
              <a:t>图书管理员收到借阅者的借书申请时，首先验明借阅者的身份，如果没有问题，则查找借阅书目，如果借阅者没有超出最大借阅数量，则开始借阅并更新书籍列表信息，借阅成功。</a:t>
            </a:r>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b="28395"/>
          <a:stretch>
            <a:fillRect/>
          </a:stretch>
        </p:blipFill>
        <p:spPr bwMode="auto">
          <a:xfrm>
            <a:off x="1524001" y="2339976"/>
            <a:ext cx="8386763"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9487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anim calcmode="lin" valueType="num">
                                      <p:cBhvr additive="base">
                                        <p:cTn id="7" dur="500" fill="hold"/>
                                        <p:tgtEl>
                                          <p:spTgt spid="116740"/>
                                        </p:tgtEl>
                                        <p:attrNameLst>
                                          <p:attrName>ppt_x</p:attrName>
                                        </p:attrNameLst>
                                      </p:cBhvr>
                                      <p:tavLst>
                                        <p:tav tm="0">
                                          <p:val>
                                            <p:strVal val="#ppt_x"/>
                                          </p:val>
                                        </p:tav>
                                        <p:tav tm="100000">
                                          <p:val>
                                            <p:strVal val="#ppt_x"/>
                                          </p:val>
                                        </p:tav>
                                      </p:tavLst>
                                    </p:anim>
                                    <p:anim calcmode="lin" valueType="num">
                                      <p:cBhvr additive="base">
                                        <p:cTn id="8" dur="500" fill="hold"/>
                                        <p:tgtEl>
                                          <p:spTgt spid="1167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981200" y="228600"/>
            <a:ext cx="8229600" cy="914400"/>
          </a:xfrm>
        </p:spPr>
        <p:txBody>
          <a:bodyPr/>
          <a:lstStyle/>
          <a:p>
            <a:pPr eaLnBrk="1" hangingPunct="1"/>
            <a:r>
              <a:rPr lang="zh-CN" altLang="en-US" b="1" dirty="0" smtClean="0"/>
              <a:t>顺序图的建模技术及应用</a:t>
            </a:r>
          </a:p>
        </p:txBody>
      </p:sp>
      <p:sp>
        <p:nvSpPr>
          <p:cNvPr id="80899" name="Rectangle 3"/>
          <p:cNvSpPr>
            <a:spLocks noGrp="1" noChangeArrowheads="1"/>
          </p:cNvSpPr>
          <p:nvPr>
            <p:ph type="body" idx="1"/>
          </p:nvPr>
        </p:nvSpPr>
        <p:spPr>
          <a:xfrm>
            <a:off x="601362" y="1066800"/>
            <a:ext cx="11178746" cy="2590800"/>
          </a:xfrm>
        </p:spPr>
        <p:txBody>
          <a:bodyPr/>
          <a:lstStyle/>
          <a:p>
            <a:pPr eaLnBrk="1" hangingPunct="1">
              <a:lnSpc>
                <a:spcPct val="110000"/>
              </a:lnSpc>
              <a:spcBef>
                <a:spcPct val="25000"/>
              </a:spcBef>
              <a:buFontTx/>
              <a:buNone/>
            </a:pPr>
            <a:r>
              <a:rPr lang="en-US" altLang="zh-CN" b="1" dirty="0" smtClean="0"/>
              <a:t>⑵</a:t>
            </a:r>
            <a:r>
              <a:rPr lang="zh-CN" altLang="en-US" b="1" dirty="0" smtClean="0"/>
              <a:t>图书管理员处理还书顺序图</a:t>
            </a:r>
          </a:p>
          <a:p>
            <a:pPr eaLnBrk="1" hangingPunct="1">
              <a:lnSpc>
                <a:spcPct val="110000"/>
              </a:lnSpc>
              <a:spcBef>
                <a:spcPct val="25000"/>
              </a:spcBef>
              <a:buFontTx/>
              <a:buNone/>
            </a:pPr>
            <a:r>
              <a:rPr lang="zh-CN" altLang="en-US" sz="2400" dirty="0"/>
              <a:t>       </a:t>
            </a:r>
            <a:r>
              <a:rPr lang="zh-CN" altLang="en-US" sz="2000" dirty="0"/>
              <a:t>图书管理员处理还书时，借阅者首先向图书管理员发出还书请求，图书管理员将读者的信息和所要还的书籍信息发送到数据库，由系统检查用户的合法性，当借阅者的信息和书籍的信息都得到确认后，工作人员修改书籍信息和借阅者信息，将结果显示处理，完成还书操作。 </a:t>
            </a:r>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b="26311"/>
          <a:stretch>
            <a:fillRect/>
          </a:stretch>
        </p:blipFill>
        <p:spPr bwMode="auto">
          <a:xfrm>
            <a:off x="2209800" y="2454881"/>
            <a:ext cx="6840538"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3845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8788"/>
                                        </p:tgtEl>
                                        <p:attrNameLst>
                                          <p:attrName>style.visibility</p:attrName>
                                        </p:attrNameLst>
                                      </p:cBhvr>
                                      <p:to>
                                        <p:strVal val="visible"/>
                                      </p:to>
                                    </p:set>
                                    <p:anim calcmode="lin" valueType="num">
                                      <p:cBhvr additive="base">
                                        <p:cTn id="7" dur="500" fill="hold"/>
                                        <p:tgtEl>
                                          <p:spTgt spid="118788"/>
                                        </p:tgtEl>
                                        <p:attrNameLst>
                                          <p:attrName>ppt_x</p:attrName>
                                        </p:attrNameLst>
                                      </p:cBhvr>
                                      <p:tavLst>
                                        <p:tav tm="0">
                                          <p:val>
                                            <p:strVal val="#ppt_x"/>
                                          </p:val>
                                        </p:tav>
                                        <p:tav tm="100000">
                                          <p:val>
                                            <p:strVal val="#ppt_x"/>
                                          </p:val>
                                        </p:tav>
                                      </p:tavLst>
                                    </p:anim>
                                    <p:anim calcmode="lin" valueType="num">
                                      <p:cBhvr additive="base">
                                        <p:cTn id="8" dur="500" fill="hold"/>
                                        <p:tgtEl>
                                          <p:spTgt spid="118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dirty="0" smtClean="0"/>
              <a:t>顺序图的建模技术及应用</a:t>
            </a:r>
          </a:p>
        </p:txBody>
      </p:sp>
      <p:sp>
        <p:nvSpPr>
          <p:cNvPr id="81923" name="Rectangle 3"/>
          <p:cNvSpPr>
            <a:spLocks noGrp="1" noChangeArrowheads="1"/>
          </p:cNvSpPr>
          <p:nvPr>
            <p:ph type="body" idx="1"/>
          </p:nvPr>
        </p:nvSpPr>
        <p:spPr>
          <a:xfrm>
            <a:off x="1433383" y="1447800"/>
            <a:ext cx="9489989" cy="1219200"/>
          </a:xfrm>
        </p:spPr>
        <p:txBody>
          <a:bodyPr/>
          <a:lstStyle/>
          <a:p>
            <a:pPr eaLnBrk="1" hangingPunct="1">
              <a:buFontTx/>
              <a:buNone/>
            </a:pPr>
            <a:r>
              <a:rPr lang="en-US" altLang="zh-CN" b="1" dirty="0"/>
              <a:t>⑶</a:t>
            </a:r>
            <a:r>
              <a:rPr lang="zh-CN" altLang="en-US" b="1" dirty="0"/>
              <a:t>借阅者查询书籍顺序图</a:t>
            </a:r>
          </a:p>
          <a:p>
            <a:pPr eaLnBrk="1" hangingPunct="1">
              <a:buFontTx/>
              <a:buNone/>
            </a:pPr>
            <a:r>
              <a:rPr lang="zh-CN" altLang="en-US" dirty="0"/>
              <a:t>在该系统中，借阅者可以登录页面，查询书籍。</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t="2994" b="50243"/>
          <a:stretch>
            <a:fillRect/>
          </a:stretch>
        </p:blipFill>
        <p:spPr bwMode="auto">
          <a:xfrm>
            <a:off x="2667000" y="2667000"/>
            <a:ext cx="66294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232259"/>
      </p:ext>
    </p:extLst>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981200" y="274638"/>
            <a:ext cx="8229600" cy="715962"/>
          </a:xfrm>
        </p:spPr>
        <p:txBody>
          <a:bodyPr/>
          <a:lstStyle/>
          <a:p>
            <a:pPr eaLnBrk="1" hangingPunct="1"/>
            <a:r>
              <a:rPr lang="zh-CN" altLang="en-US" sz="4000" dirty="0" smtClean="0"/>
              <a:t>顺序</a:t>
            </a:r>
            <a:r>
              <a:rPr lang="zh-CN" altLang="en-US" sz="4000" dirty="0"/>
              <a:t>图的建模技术及应用</a:t>
            </a:r>
          </a:p>
        </p:txBody>
      </p:sp>
      <p:sp>
        <p:nvSpPr>
          <p:cNvPr id="82947" name="Rectangle 3"/>
          <p:cNvSpPr>
            <a:spLocks noGrp="1" noChangeArrowheads="1"/>
          </p:cNvSpPr>
          <p:nvPr>
            <p:ph type="body" idx="1"/>
          </p:nvPr>
        </p:nvSpPr>
        <p:spPr>
          <a:xfrm>
            <a:off x="584885" y="990600"/>
            <a:ext cx="10939849" cy="2133600"/>
          </a:xfrm>
        </p:spPr>
        <p:txBody>
          <a:bodyPr/>
          <a:lstStyle/>
          <a:p>
            <a:pPr eaLnBrk="1" hangingPunct="1">
              <a:buFontTx/>
              <a:buNone/>
            </a:pPr>
            <a:r>
              <a:rPr lang="en-US" altLang="zh-CN" sz="2400" b="1" dirty="0"/>
              <a:t>⑷</a:t>
            </a:r>
            <a:r>
              <a:rPr lang="zh-CN" altLang="en-US" sz="2400" b="1" dirty="0"/>
              <a:t>系统管理员添加图书顺序图</a:t>
            </a:r>
          </a:p>
          <a:p>
            <a:pPr eaLnBrk="1" hangingPunct="1">
              <a:buFontTx/>
              <a:buNone/>
            </a:pPr>
            <a:r>
              <a:rPr lang="zh-CN" altLang="en-US" sz="2000" b="1" dirty="0" smtClean="0"/>
              <a:t>   </a:t>
            </a:r>
            <a:r>
              <a:rPr lang="zh-CN" altLang="en-US" sz="2000" dirty="0" smtClean="0"/>
              <a:t>在</a:t>
            </a:r>
            <a:r>
              <a:rPr lang="zh-CN" altLang="en-US" sz="2000" dirty="0"/>
              <a:t>图书管理系统中，要添加一本新的书籍，系统管理员需要在页面上进行选择添加操作，页面会将管理员的请求发送到书目中进行搜索，该书是够为新书，如果为真则将其加入书籍列表中。</a:t>
            </a:r>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t="4451" b="28957"/>
          <a:stretch>
            <a:fillRect/>
          </a:stretch>
        </p:blipFill>
        <p:spPr bwMode="auto">
          <a:xfrm>
            <a:off x="2209800" y="2286000"/>
            <a:ext cx="76327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9473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ppt_x"/>
                                          </p:val>
                                        </p:tav>
                                        <p:tav tm="100000">
                                          <p:val>
                                            <p:strVal val="#ppt_x"/>
                                          </p:val>
                                        </p:tav>
                                      </p:tavLst>
                                    </p:anim>
                                    <p:anim calcmode="lin" valueType="num">
                                      <p:cBhvr additive="base">
                                        <p:cTn id="8"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981200" y="274638"/>
            <a:ext cx="8229600" cy="868362"/>
          </a:xfrm>
        </p:spPr>
        <p:txBody>
          <a:bodyPr/>
          <a:lstStyle/>
          <a:p>
            <a:pPr eaLnBrk="1" hangingPunct="1"/>
            <a:r>
              <a:rPr lang="zh-CN" altLang="en-US" dirty="0" smtClean="0"/>
              <a:t>顺序图的建模技术及应用</a:t>
            </a:r>
          </a:p>
        </p:txBody>
      </p:sp>
      <p:sp>
        <p:nvSpPr>
          <p:cNvPr id="83971" name="Rectangle 3"/>
          <p:cNvSpPr>
            <a:spLocks noGrp="1" noChangeArrowheads="1"/>
          </p:cNvSpPr>
          <p:nvPr>
            <p:ph type="body" idx="1"/>
          </p:nvPr>
        </p:nvSpPr>
        <p:spPr>
          <a:xfrm>
            <a:off x="469557" y="1066800"/>
            <a:ext cx="11178746" cy="1600200"/>
          </a:xfrm>
        </p:spPr>
        <p:txBody>
          <a:bodyPr/>
          <a:lstStyle/>
          <a:p>
            <a:pPr eaLnBrk="1" hangingPunct="1">
              <a:lnSpc>
                <a:spcPct val="90000"/>
              </a:lnSpc>
              <a:buFontTx/>
              <a:buNone/>
            </a:pPr>
            <a:r>
              <a:rPr lang="en-US" altLang="zh-CN" sz="2400" b="1" dirty="0"/>
              <a:t>⑸</a:t>
            </a:r>
            <a:r>
              <a:rPr lang="zh-CN" altLang="en-US" sz="2400" b="1" dirty="0"/>
              <a:t>系统管理员删除书目的顺序图</a:t>
            </a:r>
          </a:p>
          <a:p>
            <a:pPr eaLnBrk="1" hangingPunct="1">
              <a:lnSpc>
                <a:spcPct val="90000"/>
              </a:lnSpc>
              <a:buFontTx/>
              <a:buNone/>
            </a:pPr>
            <a:r>
              <a:rPr lang="zh-CN" altLang="en-US" sz="2400" dirty="0" smtClean="0"/>
              <a:t>   当</a:t>
            </a:r>
            <a:r>
              <a:rPr lang="zh-CN" altLang="en-US" sz="2400" dirty="0"/>
              <a:t>书籍需要报废处理时，系统管理员可以登录到后台管理，查找到对应的书目，在书籍列表中进行删除，该书目对象彻底销毁。</a:t>
            </a: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144714"/>
            <a:ext cx="7199313"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711750"/>
      </p:ext>
    </p:extLst>
  </p:cSld>
  <p:clrMapOvr>
    <a:masterClrMapping/>
  </p:clrMapOv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dirty="0" smtClean="0"/>
              <a:t>顺序图的建模技术及应用</a:t>
            </a:r>
          </a:p>
        </p:txBody>
      </p:sp>
      <p:sp>
        <p:nvSpPr>
          <p:cNvPr id="84995" name="Rectangle 3"/>
          <p:cNvSpPr>
            <a:spLocks noGrp="1" noChangeArrowheads="1"/>
          </p:cNvSpPr>
          <p:nvPr>
            <p:ph type="body" idx="1"/>
          </p:nvPr>
        </p:nvSpPr>
        <p:spPr>
          <a:xfrm>
            <a:off x="469557" y="1371600"/>
            <a:ext cx="10808043" cy="1676400"/>
          </a:xfrm>
        </p:spPr>
        <p:txBody>
          <a:bodyPr/>
          <a:lstStyle/>
          <a:p>
            <a:pPr eaLnBrk="1" hangingPunct="1"/>
            <a:r>
              <a:rPr lang="zh-CN" altLang="en-US" dirty="0"/>
              <a:t>在该系统中，如果有新的借阅者，则由系统管理员登录后台页面，添加借阅者信息。其顺序图如</a:t>
            </a:r>
            <a:r>
              <a:rPr lang="zh-CN" altLang="en-US" dirty="0" smtClean="0"/>
              <a:t>图所</a:t>
            </a:r>
            <a:r>
              <a:rPr lang="zh-CN" altLang="en-US" dirty="0"/>
              <a:t>示。 </a:t>
            </a:r>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b="55321"/>
          <a:stretch>
            <a:fillRect/>
          </a:stretch>
        </p:blipFill>
        <p:spPr bwMode="auto">
          <a:xfrm>
            <a:off x="2209800" y="2971801"/>
            <a:ext cx="69850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339942"/>
      </p:ext>
    </p:extLst>
  </p:cSld>
  <p:clrMapOvr>
    <a:masterClrMapping/>
  </p:clrMapOv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dirty="0" smtClean="0"/>
              <a:t>协作图</a:t>
            </a:r>
          </a:p>
        </p:txBody>
      </p:sp>
      <p:sp>
        <p:nvSpPr>
          <p:cNvPr id="86019" name="Rectangle 3"/>
          <p:cNvSpPr>
            <a:spLocks noGrp="1" noChangeArrowheads="1"/>
          </p:cNvSpPr>
          <p:nvPr>
            <p:ph type="body" idx="1"/>
          </p:nvPr>
        </p:nvSpPr>
        <p:spPr>
          <a:xfrm>
            <a:off x="724929" y="1524001"/>
            <a:ext cx="11195221" cy="4525963"/>
          </a:xfrm>
        </p:spPr>
        <p:txBody>
          <a:bodyPr/>
          <a:lstStyle/>
          <a:p>
            <a:pPr lvl="1">
              <a:lnSpc>
                <a:spcPct val="120000"/>
              </a:lnSpc>
              <a:spcBef>
                <a:spcPts val="600"/>
              </a:spcBef>
              <a:buFont typeface="Wingdings" panose="05000000000000000000" pitchFamily="2" charset="2"/>
              <a:buChar char="²"/>
            </a:pPr>
            <a:r>
              <a:rPr lang="ja-JP" altLang="en-US" b="1" dirty="0"/>
              <a:t>协作图</a:t>
            </a:r>
            <a:r>
              <a:rPr lang="zh-CN" altLang="en-US" b="1" dirty="0"/>
              <a:t>（又叫</a:t>
            </a:r>
            <a:r>
              <a:rPr lang="zh-CN" altLang="en-US" b="1" dirty="0">
                <a:solidFill>
                  <a:srgbClr val="FF3300"/>
                </a:solidFill>
              </a:rPr>
              <a:t>合作图，通信图</a:t>
            </a:r>
            <a:r>
              <a:rPr lang="zh-CN" altLang="en-US" b="1" dirty="0"/>
              <a:t>）</a:t>
            </a:r>
            <a:r>
              <a:rPr lang="ja-JP" altLang="en-US" b="1" dirty="0"/>
              <a:t>是一种交互图，</a:t>
            </a:r>
            <a:r>
              <a:rPr lang="zh-CN" altLang="en-US" b="1" dirty="0"/>
              <a:t>描述系统对象（或活动者）如何共同协作实现用例；</a:t>
            </a:r>
            <a:r>
              <a:rPr lang="ja-JP" altLang="en-US" b="1" dirty="0"/>
              <a:t>强调的是发送和接收消息的对象之间</a:t>
            </a:r>
            <a:r>
              <a:rPr lang="zh-CN" altLang="en-US" b="1" dirty="0"/>
              <a:t>的组织结构，使用协作图来说明系统</a:t>
            </a:r>
            <a:r>
              <a:rPr lang="ja-JP" altLang="en-US" b="1" dirty="0"/>
              <a:t>的动态情况。</a:t>
            </a:r>
            <a:endParaRPr lang="ja-JP" altLang="zh-CN" b="1" dirty="0"/>
          </a:p>
          <a:p>
            <a:pPr lvl="1">
              <a:lnSpc>
                <a:spcPct val="120000"/>
              </a:lnSpc>
              <a:spcBef>
                <a:spcPts val="600"/>
              </a:spcBef>
              <a:buFont typeface="Wingdings" panose="05000000000000000000" pitchFamily="2" charset="2"/>
              <a:buChar char="²"/>
            </a:pPr>
            <a:r>
              <a:rPr lang="zh-CN" altLang="zh-CN" b="1" dirty="0"/>
              <a:t>协作图主要描述协作对象间的交互和链接，</a:t>
            </a:r>
            <a:r>
              <a:rPr lang="zh-CN" altLang="en-US" b="1" dirty="0"/>
              <a:t>显示对象、对象间的链接以及对象间如何发送消息。</a:t>
            </a:r>
          </a:p>
          <a:p>
            <a:pPr lvl="1">
              <a:lnSpc>
                <a:spcPct val="120000"/>
              </a:lnSpc>
              <a:spcBef>
                <a:spcPts val="600"/>
              </a:spcBef>
              <a:buFont typeface="Wingdings" panose="05000000000000000000" pitchFamily="2" charset="2"/>
              <a:buChar char="²"/>
            </a:pPr>
            <a:r>
              <a:rPr lang="zh-CN" altLang="en-US" b="1" dirty="0"/>
              <a:t>协作图可以表示类</a:t>
            </a:r>
            <a:r>
              <a:rPr lang="ja-JP" altLang="en-US" b="1" dirty="0"/>
              <a:t>操作的实现。</a:t>
            </a:r>
            <a:endParaRPr lang="ja-JP" altLang="zh-CN" b="1" dirty="0"/>
          </a:p>
          <a:p>
            <a:pPr lvl="1">
              <a:lnSpc>
                <a:spcPct val="120000"/>
              </a:lnSpc>
              <a:spcBef>
                <a:spcPts val="600"/>
              </a:spcBef>
              <a:buFont typeface="Wingdings" panose="05000000000000000000" pitchFamily="2" charset="2"/>
              <a:buChar char="²"/>
            </a:pPr>
            <a:r>
              <a:rPr lang="zh-CN" altLang="en-US" b="1" dirty="0"/>
              <a:t>一般，顺序图和协作图可以相互转换，</a:t>
            </a:r>
            <a:r>
              <a:rPr lang="en-US" altLang="zh-CN" b="1" dirty="0"/>
              <a:t>Rose</a:t>
            </a:r>
            <a:r>
              <a:rPr lang="zh-CN" altLang="en-US" b="1" dirty="0"/>
              <a:t>提供了转换工具。先画顺序图，再转成协作图更容易</a:t>
            </a:r>
          </a:p>
          <a:p>
            <a:pPr lvl="1">
              <a:lnSpc>
                <a:spcPct val="120000"/>
              </a:lnSpc>
              <a:spcBef>
                <a:spcPts val="600"/>
              </a:spcBef>
              <a:buNone/>
            </a:pPr>
            <a:endParaRPr lang="en-US" altLang="zh-CN" b="1" dirty="0"/>
          </a:p>
        </p:txBody>
      </p:sp>
    </p:spTree>
    <p:extLst>
      <p:ext uri="{BB962C8B-B14F-4D97-AF65-F5344CB8AC3E}">
        <p14:creationId xmlns:p14="http://schemas.microsoft.com/office/powerpoint/2010/main" val="8092221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 </a:t>
            </a:r>
            <a:r>
              <a:rPr lang="zh-CN" altLang="en-US" dirty="0" smtClean="0">
                <a:latin typeface="仿宋" panose="02010609060101010101" pitchFamily="49" charset="-122"/>
                <a:ea typeface="仿宋" panose="02010609060101010101" pitchFamily="49" charset="-122"/>
              </a:rPr>
              <a:t>信息系统</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pPr marL="0" indent="0">
              <a:buNone/>
            </a:pPr>
            <a:r>
              <a:rPr lang="en-US" altLang="zh-CN" dirty="0" smtClean="0">
                <a:latin typeface="仿宋" panose="02010609060101010101" pitchFamily="49" charset="-122"/>
                <a:ea typeface="仿宋" panose="02010609060101010101" pitchFamily="49" charset="-122"/>
              </a:rPr>
              <a:t>1.2.1 </a:t>
            </a:r>
            <a:r>
              <a:rPr lang="zh-CN" altLang="en-US" dirty="0" smtClean="0">
                <a:latin typeface="仿宋" panose="02010609060101010101" pitchFamily="49" charset="-122"/>
                <a:ea typeface="仿宋" panose="02010609060101010101" pitchFamily="49" charset="-122"/>
              </a:rPr>
              <a:t>系统的概念</a:t>
            </a:r>
            <a:endParaRPr lang="en-US" altLang="zh-CN" dirty="0" smtClean="0">
              <a:latin typeface="仿宋" panose="02010609060101010101" pitchFamily="49" charset="-122"/>
              <a:ea typeface="仿宋" panose="02010609060101010101" pitchFamily="49" charset="-122"/>
            </a:endParaRPr>
          </a:p>
          <a:p>
            <a:pPr marL="0" indent="0">
              <a:buNone/>
            </a:pPr>
            <a:r>
              <a:rPr lang="en-US" altLang="zh-CN" dirty="0" smtClean="0">
                <a:latin typeface="仿宋" panose="02010609060101010101" pitchFamily="49" charset="-122"/>
                <a:ea typeface="仿宋" panose="02010609060101010101" pitchFamily="49" charset="-122"/>
              </a:rPr>
              <a:t>1.2.2 </a:t>
            </a:r>
            <a:r>
              <a:rPr lang="zh-CN" altLang="en-US" dirty="0" smtClean="0">
                <a:latin typeface="仿宋" panose="02010609060101010101" pitchFamily="49" charset="-122"/>
                <a:ea typeface="仿宋" panose="02010609060101010101" pitchFamily="49" charset="-122"/>
              </a:rPr>
              <a:t>信息的概念</a:t>
            </a:r>
            <a:endParaRPr lang="en-US" altLang="zh-CN" dirty="0" smtClean="0">
              <a:latin typeface="仿宋" panose="02010609060101010101" pitchFamily="49" charset="-122"/>
              <a:ea typeface="仿宋" panose="02010609060101010101" pitchFamily="49" charset="-122"/>
            </a:endParaRPr>
          </a:p>
          <a:p>
            <a:pPr marL="0" indent="0">
              <a:buNone/>
            </a:pPr>
            <a:r>
              <a:rPr lang="en-US" altLang="zh-CN" dirty="0" smtClean="0">
                <a:latin typeface="仿宋" panose="02010609060101010101" pitchFamily="49" charset="-122"/>
                <a:ea typeface="仿宋" panose="02010609060101010101" pitchFamily="49" charset="-122"/>
              </a:rPr>
              <a:t>1.2.3 </a:t>
            </a:r>
            <a:r>
              <a:rPr lang="zh-CN" altLang="en-US" dirty="0" smtClean="0">
                <a:latin typeface="仿宋" panose="02010609060101010101" pitchFamily="49" charset="-122"/>
                <a:ea typeface="仿宋" panose="02010609060101010101" pitchFamily="49" charset="-122"/>
              </a:rPr>
              <a:t>信息系统</a:t>
            </a:r>
            <a:endParaRPr lang="en-US" altLang="zh-CN" dirty="0" smtClean="0">
              <a:latin typeface="仿宋" panose="02010609060101010101" pitchFamily="49" charset="-122"/>
              <a:ea typeface="仿宋" panose="02010609060101010101" pitchFamily="49" charset="-122"/>
            </a:endParaRPr>
          </a:p>
          <a:p>
            <a:pPr marL="0" indent="0">
              <a:buNone/>
            </a:pPr>
            <a:r>
              <a:rPr lang="en-US" altLang="zh-CN" dirty="0" smtClean="0">
                <a:latin typeface="仿宋" panose="02010609060101010101" pitchFamily="49" charset="-122"/>
                <a:ea typeface="仿宋" panose="02010609060101010101" pitchFamily="49" charset="-122"/>
              </a:rPr>
              <a:t>1.2.4 </a:t>
            </a:r>
            <a:r>
              <a:rPr lang="zh-CN" altLang="en-US" dirty="0" smtClean="0">
                <a:latin typeface="仿宋" panose="02010609060101010101" pitchFamily="49" charset="-122"/>
                <a:ea typeface="仿宋" panose="02010609060101010101" pitchFamily="49" charset="-122"/>
              </a:rPr>
              <a:t>信息系统的开发过程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34747094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7" name="Rectangle 11"/>
          <p:cNvSpPr>
            <a:spLocks noChangeArrowheads="1"/>
          </p:cNvSpPr>
          <p:nvPr/>
        </p:nvSpPr>
        <p:spPr bwMode="auto">
          <a:xfrm>
            <a:off x="1676400" y="1443038"/>
            <a:ext cx="467995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defRPr/>
            </a:pPr>
            <a:r>
              <a:rPr kumimoji="1" lang="en-US" altLang="zh-CN" sz="2400" b="1" dirty="0">
                <a:solidFill>
                  <a:srgbClr val="000066"/>
                </a:solidFill>
                <a:effectLst>
                  <a:outerShdw blurRad="38100" dist="38100" dir="2700000" algn="tl">
                    <a:srgbClr val="C0C0C0"/>
                  </a:outerShdw>
                </a:effectLst>
                <a:latin typeface="Times New Roman" pitchFamily="18" charset="0"/>
              </a:rPr>
              <a:t>1.  </a:t>
            </a:r>
            <a:r>
              <a:rPr kumimoji="1" lang="zh-CN" altLang="en-US" sz="2400" b="1" dirty="0">
                <a:solidFill>
                  <a:srgbClr val="000066"/>
                </a:solidFill>
                <a:latin typeface="Times New Roman" pitchFamily="18" charset="0"/>
              </a:rPr>
              <a:t>协作图中的事物 </a:t>
            </a:r>
          </a:p>
        </p:txBody>
      </p:sp>
      <p:graphicFrame>
        <p:nvGraphicFramePr>
          <p:cNvPr id="96309" name="Group 53"/>
          <p:cNvGraphicFramePr>
            <a:graphicFrameLocks noGrp="1"/>
          </p:cNvGraphicFramePr>
          <p:nvPr/>
        </p:nvGraphicFramePr>
        <p:xfrm>
          <a:off x="1828801" y="2057400"/>
          <a:ext cx="8569325" cy="2640014"/>
        </p:xfrm>
        <a:graphic>
          <a:graphicData uri="http://schemas.openxmlformats.org/drawingml/2006/table">
            <a:tbl>
              <a:tblPr/>
              <a:tblGrid>
                <a:gridCol w="1498600">
                  <a:extLst>
                    <a:ext uri="{9D8B030D-6E8A-4147-A177-3AD203B41FA5}">
                      <a16:colId xmlns:a16="http://schemas.microsoft.com/office/drawing/2014/main" val="20000"/>
                    </a:ext>
                  </a:extLst>
                </a:gridCol>
                <a:gridCol w="4806950">
                  <a:extLst>
                    <a:ext uri="{9D8B030D-6E8A-4147-A177-3AD203B41FA5}">
                      <a16:colId xmlns:a16="http://schemas.microsoft.com/office/drawing/2014/main" val="20001"/>
                    </a:ext>
                  </a:extLst>
                </a:gridCol>
                <a:gridCol w="2263775">
                  <a:extLst>
                    <a:ext uri="{9D8B030D-6E8A-4147-A177-3AD203B41FA5}">
                      <a16:colId xmlns:a16="http://schemas.microsoft.com/office/drawing/2014/main" val="20002"/>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事物名称</a:t>
                      </a:r>
                    </a:p>
                  </a:txBody>
                  <a:tcPr marT="45728" marB="457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pitchFamily="2" charset="-122"/>
                        </a:rPr>
                        <a:t>解释</a:t>
                      </a: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pitchFamily="2" charset="-122"/>
                        </a:rPr>
                        <a:t>图</a:t>
                      </a:r>
                    </a:p>
                  </a:txBody>
                  <a:tcPr marT="45728" marB="457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21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参与者</a:t>
                      </a:r>
                    </a:p>
                  </a:txBody>
                  <a:tcPr marT="45728" marB="457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发出主动操作的对象，负责发送初始消息，启动一个操作。</a:t>
                      </a:r>
                      <a:endParaRPr kumimoji="0" lang="ja-JP" altLang="en-US" sz="1600" b="1"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79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对象</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1600" b="1"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对象是类的实例，负责发送和接收消息，与顺序图中的符号相同，冒号前为对象名，冒号后为类名。</a:t>
                      </a:r>
                      <a:endParaRPr kumimoji="0" lang="ja-JP" altLang="en-US" sz="1600" b="1"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69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消息流</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宋体" pitchFamily="2" charset="-122"/>
                        </a:rPr>
                        <a:t>(</a:t>
                      </a:r>
                      <a:r>
                        <a:rPr kumimoji="0" lang="zh-CN" altLang="en-US" sz="1600" b="1" i="0" u="none" strike="noStrike" cap="none" normalizeH="0" baseline="0" smtClean="0">
                          <a:ln>
                            <a:noFill/>
                          </a:ln>
                          <a:solidFill>
                            <a:schemeClr val="tx1"/>
                          </a:solidFill>
                          <a:effectLst/>
                          <a:latin typeface="Arial" charset="0"/>
                          <a:ea typeface="宋体" pitchFamily="2" charset="-122"/>
                        </a:rPr>
                        <a:t>由箭头和标签组成</a:t>
                      </a:r>
                      <a:r>
                        <a:rPr kumimoji="0" lang="en-US" altLang="zh-CN" sz="1600" b="1" i="0" u="none" strike="noStrike" cap="none" normalizeH="0" baseline="0" smtClean="0">
                          <a:ln>
                            <a:noFill/>
                          </a:ln>
                          <a:solidFill>
                            <a:schemeClr val="tx1"/>
                          </a:solidFill>
                          <a:effectLst/>
                          <a:latin typeface="Arial" charset="0"/>
                          <a:ea typeface="宋体" pitchFamily="2" charset="-122"/>
                        </a:rPr>
                        <a:t>)</a:t>
                      </a:r>
                    </a:p>
                  </a:txBody>
                  <a:tcPr marT="45728" marB="4572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箭头指示消息的流向，从消息的发出者指向接收者。标签对消息作说明，其中，顺序号指出消息的发生顺序，并且指明了消息的嵌套关系；冒号后面是消息的名字。</a:t>
                      </a:r>
                      <a:endParaRPr kumimoji="0" lang="ja-JP" altLang="en-US" sz="1600" b="1"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8707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76" y="2514600"/>
            <a:ext cx="68399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71"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3124201"/>
            <a:ext cx="16764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72" name="Line 36"/>
          <p:cNvSpPr>
            <a:spLocks noChangeShapeType="1"/>
          </p:cNvSpPr>
          <p:nvPr/>
        </p:nvSpPr>
        <p:spPr bwMode="auto">
          <a:xfrm>
            <a:off x="8610600" y="4114800"/>
            <a:ext cx="16002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3" name="Text Box 37"/>
          <p:cNvSpPr txBox="1">
            <a:spLocks noChangeArrowheads="1"/>
          </p:cNvSpPr>
          <p:nvPr/>
        </p:nvSpPr>
        <p:spPr bwMode="auto">
          <a:xfrm>
            <a:off x="9067800" y="411480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200">
                <a:solidFill>
                  <a:srgbClr val="000066"/>
                </a:solidFill>
                <a:latin typeface="Times New Roman" panose="02020603050405020304" pitchFamily="18" charset="0"/>
              </a:rPr>
              <a:t>标签</a:t>
            </a:r>
            <a:endParaRPr kumimoji="1" lang="ja-JP" altLang="en-US" sz="1200">
              <a:solidFill>
                <a:srgbClr val="000066"/>
              </a:solidFill>
              <a:latin typeface="Times New Roman" panose="02020603050405020304" pitchFamily="18" charset="0"/>
            </a:endParaRPr>
          </a:p>
        </p:txBody>
      </p:sp>
      <p:sp>
        <p:nvSpPr>
          <p:cNvPr id="96294" name="Rectangle 38"/>
          <p:cNvSpPr>
            <a:spLocks noChangeArrowheads="1"/>
          </p:cNvSpPr>
          <p:nvPr/>
        </p:nvSpPr>
        <p:spPr bwMode="auto">
          <a:xfrm>
            <a:off x="1531939" y="4724401"/>
            <a:ext cx="265747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 typeface="Wingdings" pitchFamily="2" charset="2"/>
              <a:buNone/>
              <a:defRPr/>
            </a:pPr>
            <a:r>
              <a:rPr kumimoji="1" lang="en-US" altLang="zh-CN" sz="2400" b="1" dirty="0">
                <a:solidFill>
                  <a:srgbClr val="000066"/>
                </a:solidFill>
                <a:effectLst>
                  <a:outerShdw blurRad="38100" dist="38100" dir="2700000" algn="tl">
                    <a:srgbClr val="C0C0C0"/>
                  </a:outerShdw>
                </a:effectLst>
                <a:latin typeface="Times New Roman" pitchFamily="18" charset="0"/>
              </a:rPr>
              <a:t>2.</a:t>
            </a:r>
            <a:r>
              <a:rPr kumimoji="1" lang="zh-CN" altLang="en-US" sz="2400" b="1" dirty="0">
                <a:solidFill>
                  <a:srgbClr val="000066"/>
                </a:solidFill>
                <a:latin typeface="Times New Roman" pitchFamily="18" charset="0"/>
              </a:rPr>
              <a:t>协作图中的关系 </a:t>
            </a:r>
          </a:p>
        </p:txBody>
      </p:sp>
      <p:graphicFrame>
        <p:nvGraphicFramePr>
          <p:cNvPr id="96310" name="Group 54"/>
          <p:cNvGraphicFramePr>
            <a:graphicFrameLocks noGrp="1"/>
          </p:cNvGraphicFramePr>
          <p:nvPr/>
        </p:nvGraphicFramePr>
        <p:xfrm>
          <a:off x="1828800" y="5181601"/>
          <a:ext cx="8516938" cy="993775"/>
        </p:xfrm>
        <a:graphic>
          <a:graphicData uri="http://schemas.openxmlformats.org/drawingml/2006/table">
            <a:tbl>
              <a:tblPr/>
              <a:tblGrid>
                <a:gridCol w="1446213">
                  <a:extLst>
                    <a:ext uri="{9D8B030D-6E8A-4147-A177-3AD203B41FA5}">
                      <a16:colId xmlns:a16="http://schemas.microsoft.com/office/drawing/2014/main" val="20000"/>
                    </a:ext>
                  </a:extLst>
                </a:gridCol>
                <a:gridCol w="4784725">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382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关系名称</a:t>
                      </a:r>
                      <a:endParaRPr kumimoji="0" lang="ja-JP"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解释</a:t>
                      </a:r>
                      <a:endParaRPr kumimoji="0" lang="ja-JP"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宋体" pitchFamily="2" charset="-122"/>
                        </a:rPr>
                        <a:t>关系实例</a:t>
                      </a:r>
                      <a:endParaRPr kumimoji="0" lang="ja-JP"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11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链接</a:t>
                      </a:r>
                      <a:endParaRPr kumimoji="0" lang="ja-JP" altLang="en-US" sz="1600" b="1" i="0" u="none" strike="noStrike" cap="none" normalizeH="0" baseline="0" smtClean="0">
                        <a:ln>
                          <a:noFill/>
                        </a:ln>
                        <a:solidFill>
                          <a:schemeClr val="tx1"/>
                        </a:solidFill>
                        <a:effectLst/>
                        <a:latin typeface="Arial"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宋体" pitchFamily="2" charset="-122"/>
                        </a:rPr>
                        <a:t>用线条来表示链接，链接表示两个对象共享一个消息，位于对象之间或参与者与对象之间</a:t>
                      </a:r>
                      <a:endParaRPr kumimoji="0" lang="ja-JP" altLang="en-US" sz="16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9624021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83" name="Rectangle 19"/>
          <p:cNvSpPr>
            <a:spLocks noChangeArrowheads="1"/>
          </p:cNvSpPr>
          <p:nvPr/>
        </p:nvSpPr>
        <p:spPr bwMode="auto">
          <a:xfrm>
            <a:off x="2590800" y="457200"/>
            <a:ext cx="7239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 typeface="Wingdings" pitchFamily="2" charset="2"/>
              <a:buNone/>
              <a:defRPr/>
            </a:pPr>
            <a:r>
              <a:rPr kumimoji="1" lang="zh-CN" altLang="en-US" sz="3200" b="1" dirty="0" smtClean="0">
                <a:solidFill>
                  <a:srgbClr val="000066"/>
                </a:solidFill>
                <a:latin typeface="Arial" charset="0"/>
              </a:rPr>
              <a:t>协作</a:t>
            </a:r>
            <a:r>
              <a:rPr kumimoji="1" lang="zh-CN" altLang="en-US" sz="3200" b="1" dirty="0">
                <a:solidFill>
                  <a:srgbClr val="000066"/>
                </a:solidFill>
                <a:latin typeface="Arial" charset="0"/>
              </a:rPr>
              <a:t>图与顺序图的区别和联系</a:t>
            </a:r>
          </a:p>
        </p:txBody>
      </p:sp>
      <p:sp>
        <p:nvSpPr>
          <p:cNvPr id="94217" name="Text Box 20"/>
          <p:cNvSpPr txBox="1">
            <a:spLocks noChangeArrowheads="1"/>
          </p:cNvSpPr>
          <p:nvPr/>
        </p:nvSpPr>
        <p:spPr bwMode="auto">
          <a:xfrm>
            <a:off x="939114" y="1828800"/>
            <a:ext cx="10124302" cy="264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kumimoji="1" lang="ja-JP" altLang="en-US" sz="2400" b="1" dirty="0"/>
              <a:t>     协作图和顺序图都表示出了对象间的交互作用，但是它们侧重点不同。</a:t>
            </a:r>
          </a:p>
          <a:p>
            <a:pPr eaLnBrk="1" hangingPunct="1">
              <a:lnSpc>
                <a:spcPct val="115000"/>
              </a:lnSpc>
              <a:buFont typeface="Wingdings" panose="05000000000000000000" pitchFamily="2" charset="2"/>
              <a:buChar char="²"/>
            </a:pPr>
            <a:r>
              <a:rPr kumimoji="1" lang="ja-JP" altLang="en-US" sz="2400" b="1" dirty="0"/>
              <a:t>  顺序图清楚地表示了交互作用中的时间顺序</a:t>
            </a:r>
            <a:r>
              <a:rPr kumimoji="1" lang="en-US" altLang="zh-CN" sz="2400" b="1" dirty="0"/>
              <a:t>(</a:t>
            </a:r>
            <a:r>
              <a:rPr kumimoji="1" lang="zh-CN" altLang="en-US" sz="2400" b="1" dirty="0"/>
              <a:t>强调时间</a:t>
            </a:r>
            <a:r>
              <a:rPr kumimoji="1" lang="en-US" altLang="zh-CN" sz="2400" b="1" dirty="0"/>
              <a:t>)</a:t>
            </a:r>
            <a:r>
              <a:rPr kumimoji="1" lang="ja-JP" altLang="en-US" sz="2400" b="1" dirty="0"/>
              <a:t>，但没有明确表示对象间的关系。</a:t>
            </a:r>
            <a:endParaRPr kumimoji="1" lang="ja-JP" altLang="zh-CN" sz="2400" b="1" dirty="0"/>
          </a:p>
          <a:p>
            <a:pPr eaLnBrk="1" hangingPunct="1">
              <a:lnSpc>
                <a:spcPct val="115000"/>
              </a:lnSpc>
              <a:buFont typeface="Wingdings" panose="05000000000000000000" pitchFamily="2" charset="2"/>
              <a:buChar char="²"/>
            </a:pPr>
            <a:r>
              <a:rPr kumimoji="1" lang="ja-JP" altLang="en-US" sz="2400" b="1" dirty="0"/>
              <a:t>  协作图清楚地表示了对象间的关系</a:t>
            </a:r>
            <a:r>
              <a:rPr kumimoji="1" lang="en-US" altLang="zh-CN" sz="2400" b="1" dirty="0"/>
              <a:t>(</a:t>
            </a:r>
            <a:r>
              <a:rPr kumimoji="1" lang="zh-CN" altLang="en-US" sz="2400" b="1" dirty="0"/>
              <a:t>强调空间</a:t>
            </a:r>
            <a:r>
              <a:rPr kumimoji="1" lang="en-US" altLang="zh-CN" sz="2400" b="1" dirty="0"/>
              <a:t>)</a:t>
            </a:r>
            <a:r>
              <a:rPr kumimoji="1" lang="ja-JP" altLang="en-US" sz="2400" b="1" dirty="0"/>
              <a:t>，但时间顺序必须从顺序号获得</a:t>
            </a:r>
            <a:r>
              <a:rPr kumimoji="1" lang="zh-CN" altLang="en-US" sz="2400" b="1" dirty="0"/>
              <a:t>。</a:t>
            </a:r>
            <a:endParaRPr kumimoji="1" lang="ja-JP" altLang="zh-CN" sz="2400" b="1" dirty="0"/>
          </a:p>
          <a:p>
            <a:pPr eaLnBrk="1" hangingPunct="1">
              <a:lnSpc>
                <a:spcPct val="115000"/>
              </a:lnSpc>
              <a:buFont typeface="Wingdings" panose="05000000000000000000" pitchFamily="2" charset="2"/>
              <a:buChar char="²"/>
            </a:pPr>
            <a:r>
              <a:rPr kumimoji="1" lang="zh-CN" altLang="en-US" sz="2400" b="1" dirty="0">
                <a:latin typeface="Times New Roman" panose="02020603050405020304" pitchFamily="18" charset="0"/>
                <a:ea typeface="ＭＳ Ｐゴシック" panose="020B0600070205080204" pitchFamily="34" charset="-128"/>
              </a:rPr>
              <a:t>  协作图</a:t>
            </a:r>
            <a:r>
              <a:rPr kumimoji="1" lang="zh-CN" altLang="en-US" sz="2400" b="1" dirty="0">
                <a:latin typeface="Times New Roman" panose="02020603050405020304" pitchFamily="18" charset="0"/>
              </a:rPr>
              <a:t>和</a:t>
            </a:r>
            <a:r>
              <a:rPr kumimoji="1" lang="zh-CN" altLang="en-US" sz="2400" b="1" dirty="0"/>
              <a:t>顺序图可以相互转化。</a:t>
            </a:r>
          </a:p>
        </p:txBody>
      </p:sp>
    </p:spTree>
    <p:extLst>
      <p:ext uri="{BB962C8B-B14F-4D97-AF65-F5344CB8AC3E}">
        <p14:creationId xmlns:p14="http://schemas.microsoft.com/office/powerpoint/2010/main" val="85874790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p:txBody>
          <a:bodyPr/>
          <a:lstStyle/>
          <a:p>
            <a:pPr eaLnBrk="1" hangingPunct="1"/>
            <a:r>
              <a:rPr lang="zh-CN" altLang="en-US" dirty="0" smtClean="0"/>
              <a:t>案例：存款</a:t>
            </a:r>
          </a:p>
        </p:txBody>
      </p:sp>
      <p:sp>
        <p:nvSpPr>
          <p:cNvPr id="97283" name="Rectangle 3"/>
          <p:cNvSpPr>
            <a:spLocks noGrp="1" noChangeArrowheads="1"/>
          </p:cNvSpPr>
          <p:nvPr>
            <p:ph type="body" idx="4294967295"/>
          </p:nvPr>
        </p:nvSpPr>
        <p:spPr/>
        <p:txBody>
          <a:bodyPr/>
          <a:lstStyle/>
          <a:p>
            <a:pPr eaLnBrk="1" hangingPunct="1"/>
            <a:endParaRPr lang="zh-CN" altLang="zh-CN" smtClean="0"/>
          </a:p>
        </p:txBody>
      </p:sp>
      <p:pic>
        <p:nvPicPr>
          <p:cNvPr id="972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419226"/>
            <a:ext cx="8281988"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67019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981200" y="274638"/>
            <a:ext cx="8229600" cy="1020762"/>
          </a:xfrm>
        </p:spPr>
        <p:txBody>
          <a:bodyPr/>
          <a:lstStyle/>
          <a:p>
            <a:pPr eaLnBrk="1" hangingPunct="1"/>
            <a:r>
              <a:rPr lang="zh-CN" altLang="en-US" b="1" dirty="0" smtClean="0"/>
              <a:t>协作图建模技术及应用</a:t>
            </a:r>
          </a:p>
        </p:txBody>
      </p:sp>
      <p:sp>
        <p:nvSpPr>
          <p:cNvPr id="104451" name="Rectangle 3"/>
          <p:cNvSpPr>
            <a:spLocks noGrp="1" noChangeArrowheads="1"/>
          </p:cNvSpPr>
          <p:nvPr>
            <p:ph type="body" idx="1"/>
          </p:nvPr>
        </p:nvSpPr>
        <p:spPr>
          <a:xfrm>
            <a:off x="626076" y="1447800"/>
            <a:ext cx="10948086" cy="5029200"/>
          </a:xfrm>
        </p:spPr>
        <p:txBody>
          <a:bodyPr/>
          <a:lstStyle/>
          <a:p>
            <a:pPr>
              <a:spcBef>
                <a:spcPts val="800"/>
              </a:spcBef>
              <a:buNone/>
            </a:pPr>
            <a:r>
              <a:rPr lang="zh-CN" altLang="en-US" sz="2400" b="1" dirty="0"/>
              <a:t>使用协作图建模时可以遵循如下策略：</a:t>
            </a:r>
          </a:p>
          <a:p>
            <a:pPr>
              <a:spcBef>
                <a:spcPts val="800"/>
              </a:spcBef>
              <a:buNone/>
            </a:pPr>
            <a:r>
              <a:rPr lang="zh-CN" altLang="en-US" sz="2400" b="1" dirty="0"/>
              <a:t>⑴确定交互过程的上下文；</a:t>
            </a:r>
          </a:p>
          <a:p>
            <a:pPr>
              <a:spcBef>
                <a:spcPts val="800"/>
              </a:spcBef>
              <a:buNone/>
            </a:pPr>
            <a:r>
              <a:rPr lang="zh-CN" altLang="en-US" sz="2400" b="1" dirty="0"/>
              <a:t>⑵确定参与交互过程的活动者与对象；</a:t>
            </a:r>
          </a:p>
          <a:p>
            <a:pPr>
              <a:spcBef>
                <a:spcPts val="800"/>
              </a:spcBef>
              <a:buNone/>
            </a:pPr>
            <a:r>
              <a:rPr lang="zh-CN" altLang="en-US" sz="2400" b="1" dirty="0"/>
              <a:t>⑶如果需要，为每个对象设置初始特性；</a:t>
            </a:r>
          </a:p>
          <a:p>
            <a:pPr>
              <a:spcBef>
                <a:spcPts val="800"/>
              </a:spcBef>
              <a:buNone/>
            </a:pPr>
            <a:r>
              <a:rPr lang="zh-CN" altLang="en-US" sz="2400" b="1" dirty="0"/>
              <a:t>⑷确定活动者、对象之间的链接。一般先确定关联的链接，因为这是最主要的，它代表了结构的链接。然后需要确定其他链接，用合适的路径构造型修饰，这表达了对象间是如何互相联系的。</a:t>
            </a:r>
          </a:p>
          <a:p>
            <a:pPr>
              <a:spcBef>
                <a:spcPts val="800"/>
              </a:spcBef>
              <a:buNone/>
            </a:pPr>
            <a:r>
              <a:rPr lang="zh-CN" altLang="en-US" sz="2400" b="1" dirty="0"/>
              <a:t>⑸从引发该交互过程的初始消息开始，将每个消息附到相应的链接上，可以用带小数点的编号来表达嵌套；</a:t>
            </a:r>
          </a:p>
          <a:p>
            <a:pPr>
              <a:spcBef>
                <a:spcPts val="800"/>
              </a:spcBef>
              <a:buNone/>
            </a:pPr>
            <a:r>
              <a:rPr lang="zh-CN" altLang="en-US" sz="2400" b="1" dirty="0"/>
              <a:t>⑹细化消息内容。比如需要说明时间或空间的约束，可以用适当的时间或空间约束来修饰每个消息。 </a:t>
            </a:r>
          </a:p>
        </p:txBody>
      </p:sp>
    </p:spTree>
    <p:extLst>
      <p:ext uri="{BB962C8B-B14F-4D97-AF65-F5344CB8AC3E}">
        <p14:creationId xmlns:p14="http://schemas.microsoft.com/office/powerpoint/2010/main" val="3109434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down)">
                                      <p:cBhvr>
                                        <p:cTn id="7" dur="500"/>
                                        <p:tgtEl>
                                          <p:spTgt spid="104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wipe(down)">
                                      <p:cBhvr>
                                        <p:cTn id="12" dur="500"/>
                                        <p:tgtEl>
                                          <p:spTgt spid="1044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wipe(down)">
                                      <p:cBhvr>
                                        <p:cTn id="17" dur="500"/>
                                        <p:tgtEl>
                                          <p:spTgt spid="1044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451">
                                            <p:txEl>
                                              <p:pRg st="3" end="3"/>
                                            </p:txEl>
                                          </p:spTgt>
                                        </p:tgtEl>
                                        <p:attrNameLst>
                                          <p:attrName>style.visibility</p:attrName>
                                        </p:attrNameLst>
                                      </p:cBhvr>
                                      <p:to>
                                        <p:strVal val="visible"/>
                                      </p:to>
                                    </p:set>
                                    <p:animEffect transition="in" filter="wipe(down)">
                                      <p:cBhvr>
                                        <p:cTn id="22" dur="500"/>
                                        <p:tgtEl>
                                          <p:spTgt spid="1044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4451">
                                            <p:txEl>
                                              <p:pRg st="4" end="4"/>
                                            </p:txEl>
                                          </p:spTgt>
                                        </p:tgtEl>
                                        <p:attrNameLst>
                                          <p:attrName>style.visibility</p:attrName>
                                        </p:attrNameLst>
                                      </p:cBhvr>
                                      <p:to>
                                        <p:strVal val="visible"/>
                                      </p:to>
                                    </p:set>
                                    <p:animEffect transition="in" filter="wipe(down)">
                                      <p:cBhvr>
                                        <p:cTn id="27" dur="500"/>
                                        <p:tgtEl>
                                          <p:spTgt spid="10445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4451">
                                            <p:txEl>
                                              <p:pRg st="5" end="5"/>
                                            </p:txEl>
                                          </p:spTgt>
                                        </p:tgtEl>
                                        <p:attrNameLst>
                                          <p:attrName>style.visibility</p:attrName>
                                        </p:attrNameLst>
                                      </p:cBhvr>
                                      <p:to>
                                        <p:strVal val="visible"/>
                                      </p:to>
                                    </p:set>
                                    <p:animEffect transition="in" filter="wipe(down)">
                                      <p:cBhvr>
                                        <p:cTn id="32" dur="500"/>
                                        <p:tgtEl>
                                          <p:spTgt spid="10445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Effect transition="in" filter="wipe(down)">
                                      <p:cBhvr>
                                        <p:cTn id="37" dur="500"/>
                                        <p:tgtEl>
                                          <p:spTgt spid="1044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981200" y="274638"/>
            <a:ext cx="8229600" cy="868362"/>
          </a:xfrm>
        </p:spPr>
        <p:txBody>
          <a:bodyPr/>
          <a:lstStyle/>
          <a:p>
            <a:pPr eaLnBrk="1" hangingPunct="1"/>
            <a:r>
              <a:rPr lang="zh-CN" altLang="en-US" dirty="0" smtClean="0"/>
              <a:t>协作图建模技术及应用</a:t>
            </a:r>
          </a:p>
        </p:txBody>
      </p:sp>
      <p:sp>
        <p:nvSpPr>
          <p:cNvPr id="103427" name="Rectangle 3"/>
          <p:cNvSpPr>
            <a:spLocks noGrp="1" noChangeArrowheads="1"/>
          </p:cNvSpPr>
          <p:nvPr>
            <p:ph type="body" idx="1"/>
          </p:nvPr>
        </p:nvSpPr>
        <p:spPr>
          <a:xfrm>
            <a:off x="889686" y="1066801"/>
            <a:ext cx="10206682" cy="4525963"/>
          </a:xfrm>
        </p:spPr>
        <p:txBody>
          <a:bodyPr/>
          <a:lstStyle/>
          <a:p>
            <a:pPr eaLnBrk="1" hangingPunct="1"/>
            <a:r>
              <a:rPr lang="zh-CN" altLang="en-US" sz="2000" dirty="0" smtClean="0"/>
              <a:t>在</a:t>
            </a:r>
            <a:r>
              <a:rPr lang="zh-CN" altLang="en-US" sz="2000" dirty="0"/>
              <a:t>前</a:t>
            </a:r>
            <a:r>
              <a:rPr lang="zh-CN" altLang="en-US" sz="2000" dirty="0" smtClean="0"/>
              <a:t>例中</a:t>
            </a:r>
            <a:r>
              <a:rPr lang="zh-CN" altLang="en-US" sz="2000" dirty="0"/>
              <a:t>对图书馆管理系统的顺序图进行了建模，在本部分将顺序图进行转换成对应的协作图。</a:t>
            </a:r>
          </a:p>
          <a:p>
            <a:pPr eaLnBrk="1" hangingPunct="1"/>
            <a:r>
              <a:rPr lang="zh-CN" altLang="en-US" sz="2000" dirty="0"/>
              <a:t>⑴图书管理员处理借书协作图</a:t>
            </a:r>
          </a:p>
          <a:p>
            <a:pPr eaLnBrk="1" hangingPunct="1"/>
            <a:r>
              <a:rPr lang="zh-CN" altLang="en-US" sz="2000" dirty="0"/>
              <a:t>图书管理员处理借书协作图如</a:t>
            </a:r>
            <a:r>
              <a:rPr lang="zh-CN" altLang="en-US" sz="2000" dirty="0" smtClean="0"/>
              <a:t>图所</a:t>
            </a:r>
            <a:r>
              <a:rPr lang="zh-CN" altLang="en-US" sz="2000" dirty="0"/>
              <a:t>示，</a:t>
            </a:r>
            <a:r>
              <a:rPr lang="zh-CN" altLang="en-US" sz="2000" dirty="0" smtClean="0"/>
              <a:t>其对应</a:t>
            </a:r>
            <a:r>
              <a:rPr lang="zh-CN" altLang="en-US" sz="2000" dirty="0"/>
              <a:t>的顺序图表述相似，可以相互转换</a:t>
            </a:r>
            <a:r>
              <a:rPr lang="zh-CN" altLang="en-US" sz="2400" dirty="0"/>
              <a:t>。 </a:t>
            </a:r>
          </a:p>
        </p:txBody>
      </p:sp>
      <p:pic>
        <p:nvPicPr>
          <p:cNvPr id="135172" name="Picture 4"/>
          <p:cNvPicPr>
            <a:picLocks noChangeAspect="1" noChangeArrowheads="1"/>
          </p:cNvPicPr>
          <p:nvPr/>
        </p:nvPicPr>
        <p:blipFill>
          <a:blip r:embed="rId2">
            <a:extLst>
              <a:ext uri="{28A0092B-C50C-407E-A947-70E740481C1C}">
                <a14:useLocalDpi xmlns:a14="http://schemas.microsoft.com/office/drawing/2010/main" val="0"/>
              </a:ext>
            </a:extLst>
          </a:blip>
          <a:srcRect b="4538"/>
          <a:stretch>
            <a:fillRect/>
          </a:stretch>
        </p:blipFill>
        <p:spPr bwMode="auto">
          <a:xfrm>
            <a:off x="1752600" y="2133442"/>
            <a:ext cx="7848600" cy="48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823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5172"/>
                                        </p:tgtEl>
                                        <p:attrNameLst>
                                          <p:attrName>style.visibility</p:attrName>
                                        </p:attrNameLst>
                                      </p:cBhvr>
                                      <p:to>
                                        <p:strVal val="visible"/>
                                      </p:to>
                                    </p:set>
                                    <p:anim calcmode="lin" valueType="num">
                                      <p:cBhvr additive="base">
                                        <p:cTn id="7" dur="500" fill="hold"/>
                                        <p:tgtEl>
                                          <p:spTgt spid="135172"/>
                                        </p:tgtEl>
                                        <p:attrNameLst>
                                          <p:attrName>ppt_x</p:attrName>
                                        </p:attrNameLst>
                                      </p:cBhvr>
                                      <p:tavLst>
                                        <p:tav tm="0">
                                          <p:val>
                                            <p:strVal val="#ppt_x"/>
                                          </p:val>
                                        </p:tav>
                                        <p:tav tm="100000">
                                          <p:val>
                                            <p:strVal val="#ppt_x"/>
                                          </p:val>
                                        </p:tav>
                                      </p:tavLst>
                                    </p:anim>
                                    <p:anim calcmode="lin" valueType="num">
                                      <p:cBhvr additive="base">
                                        <p:cTn id="8" dur="500" fill="hold"/>
                                        <p:tgtEl>
                                          <p:spTgt spid="135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905000" y="228600"/>
            <a:ext cx="8229600" cy="1143000"/>
          </a:xfrm>
        </p:spPr>
        <p:txBody>
          <a:bodyPr/>
          <a:lstStyle/>
          <a:p>
            <a:pPr eaLnBrk="1" hangingPunct="1"/>
            <a:r>
              <a:rPr lang="zh-CN" altLang="en-US" b="1" dirty="0" smtClean="0"/>
              <a:t>协作图建模技术及应用</a:t>
            </a:r>
          </a:p>
        </p:txBody>
      </p:sp>
      <p:sp>
        <p:nvSpPr>
          <p:cNvPr id="104451" name="Rectangle 3"/>
          <p:cNvSpPr>
            <a:spLocks noGrp="1" noChangeArrowheads="1"/>
          </p:cNvSpPr>
          <p:nvPr>
            <p:ph type="body" idx="1"/>
          </p:nvPr>
        </p:nvSpPr>
        <p:spPr>
          <a:xfrm>
            <a:off x="691978" y="1219200"/>
            <a:ext cx="10684476" cy="1600200"/>
          </a:xfrm>
        </p:spPr>
        <p:txBody>
          <a:bodyPr/>
          <a:lstStyle/>
          <a:p>
            <a:pPr eaLnBrk="1" hangingPunct="1">
              <a:buFontTx/>
              <a:buNone/>
            </a:pPr>
            <a:r>
              <a:rPr lang="en-US" altLang="zh-CN" sz="2400" b="1" dirty="0"/>
              <a:t>⑵</a:t>
            </a:r>
            <a:r>
              <a:rPr lang="zh-CN" altLang="en-US" sz="2400" b="1" dirty="0"/>
              <a:t>图书管理员处理还书协作图</a:t>
            </a:r>
          </a:p>
          <a:p>
            <a:pPr eaLnBrk="1" hangingPunct="1">
              <a:buFontTx/>
              <a:buNone/>
            </a:pPr>
            <a:r>
              <a:rPr lang="zh-CN" altLang="en-US" sz="2400" b="1" dirty="0" smtClean="0"/>
              <a:t>   图书</a:t>
            </a:r>
            <a:r>
              <a:rPr lang="zh-CN" altLang="en-US" sz="2400" b="1" dirty="0"/>
              <a:t>管理员处理还书协作图如</a:t>
            </a:r>
            <a:r>
              <a:rPr lang="zh-CN" altLang="en-US" sz="2400" b="1" dirty="0" smtClean="0"/>
              <a:t>图所</a:t>
            </a:r>
            <a:r>
              <a:rPr lang="zh-CN" altLang="en-US" sz="2400" b="1" dirty="0"/>
              <a:t>示，</a:t>
            </a:r>
            <a:r>
              <a:rPr lang="zh-CN" altLang="en-US" sz="2400" b="1" dirty="0" smtClean="0"/>
              <a:t>其对应</a:t>
            </a:r>
            <a:r>
              <a:rPr lang="zh-CN" altLang="en-US" sz="2400" b="1" dirty="0"/>
              <a:t>的顺序图表述相似，可以相互转换。 </a:t>
            </a: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133600"/>
            <a:ext cx="79819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480806"/>
      </p:ext>
    </p:extLst>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981200" y="274638"/>
            <a:ext cx="8229600" cy="1020762"/>
          </a:xfrm>
        </p:spPr>
        <p:txBody>
          <a:bodyPr/>
          <a:lstStyle/>
          <a:p>
            <a:pPr eaLnBrk="1" hangingPunct="1"/>
            <a:r>
              <a:rPr lang="zh-CN" altLang="en-US" b="1" dirty="0" smtClean="0"/>
              <a:t>协作图建模技术及应用</a:t>
            </a:r>
          </a:p>
        </p:txBody>
      </p:sp>
      <p:sp>
        <p:nvSpPr>
          <p:cNvPr id="105475" name="Rectangle 3"/>
          <p:cNvSpPr>
            <a:spLocks noGrp="1" noChangeArrowheads="1"/>
          </p:cNvSpPr>
          <p:nvPr>
            <p:ph type="body" idx="1"/>
          </p:nvPr>
        </p:nvSpPr>
        <p:spPr>
          <a:xfrm>
            <a:off x="733168" y="1295400"/>
            <a:ext cx="10223156" cy="1905000"/>
          </a:xfrm>
        </p:spPr>
        <p:txBody>
          <a:bodyPr/>
          <a:lstStyle/>
          <a:p>
            <a:pPr eaLnBrk="1" hangingPunct="1"/>
            <a:r>
              <a:rPr lang="en-US" altLang="zh-CN" b="1" dirty="0"/>
              <a:t>⑶</a:t>
            </a:r>
            <a:r>
              <a:rPr lang="zh-CN" altLang="en-US" b="1" dirty="0"/>
              <a:t>借阅者查询书目协作图</a:t>
            </a:r>
          </a:p>
          <a:p>
            <a:pPr eaLnBrk="1" hangingPunct="1"/>
            <a:r>
              <a:rPr lang="zh-CN" altLang="en-US" dirty="0"/>
              <a:t>阅者查询书目协作图如</a:t>
            </a:r>
            <a:r>
              <a:rPr lang="zh-CN" altLang="en-US" dirty="0" smtClean="0"/>
              <a:t>图所</a:t>
            </a:r>
            <a:r>
              <a:rPr lang="zh-CN" altLang="en-US" dirty="0"/>
              <a:t>示，</a:t>
            </a:r>
            <a:r>
              <a:rPr lang="zh-CN" altLang="en-US" dirty="0" smtClean="0"/>
              <a:t>其图对应</a:t>
            </a:r>
            <a:r>
              <a:rPr lang="zh-CN" altLang="en-US" dirty="0"/>
              <a:t>的顺序图表述相似，可以相互转换。 </a:t>
            </a:r>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5081" t="17361" r="3329" b="17882"/>
          <a:stretch>
            <a:fillRect/>
          </a:stretch>
        </p:blipFill>
        <p:spPr bwMode="auto">
          <a:xfrm>
            <a:off x="1549400" y="3162301"/>
            <a:ext cx="89281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468864"/>
      </p:ext>
    </p:extLst>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981200" y="274638"/>
            <a:ext cx="8229600" cy="944562"/>
          </a:xfrm>
        </p:spPr>
        <p:txBody>
          <a:bodyPr/>
          <a:lstStyle/>
          <a:p>
            <a:pPr eaLnBrk="1" hangingPunct="1"/>
            <a:r>
              <a:rPr lang="zh-CN" altLang="en-US" b="1" dirty="0" smtClean="0"/>
              <a:t>协作图建模技术及应用</a:t>
            </a:r>
          </a:p>
        </p:txBody>
      </p:sp>
      <p:sp>
        <p:nvSpPr>
          <p:cNvPr id="106499" name="Rectangle 3"/>
          <p:cNvSpPr>
            <a:spLocks noGrp="1" noChangeArrowheads="1"/>
          </p:cNvSpPr>
          <p:nvPr>
            <p:ph type="body" idx="1"/>
          </p:nvPr>
        </p:nvSpPr>
        <p:spPr>
          <a:xfrm>
            <a:off x="832021" y="1295401"/>
            <a:ext cx="10495005" cy="1196975"/>
          </a:xfrm>
        </p:spPr>
        <p:txBody>
          <a:bodyPr>
            <a:normAutofit lnSpcReduction="10000"/>
          </a:bodyPr>
          <a:lstStyle/>
          <a:p>
            <a:pPr eaLnBrk="1" hangingPunct="1"/>
            <a:r>
              <a:rPr lang="en-US" altLang="zh-CN" sz="2400" b="1" dirty="0"/>
              <a:t>⑷</a:t>
            </a:r>
            <a:r>
              <a:rPr lang="zh-CN" altLang="en-US" sz="2400" b="1" dirty="0"/>
              <a:t>系统管理员添加图书协作图</a:t>
            </a:r>
          </a:p>
          <a:p>
            <a:pPr eaLnBrk="1" hangingPunct="1"/>
            <a:r>
              <a:rPr lang="zh-CN" altLang="en-US" sz="2400" b="1" dirty="0"/>
              <a:t>系统管理员添加图书协作图如</a:t>
            </a:r>
            <a:r>
              <a:rPr lang="zh-CN" altLang="en-US" sz="2400" b="1" dirty="0" smtClean="0"/>
              <a:t>图所</a:t>
            </a:r>
            <a:r>
              <a:rPr lang="zh-CN" altLang="en-US" sz="2400" b="1" dirty="0"/>
              <a:t>示，</a:t>
            </a:r>
            <a:r>
              <a:rPr lang="zh-CN" altLang="en-US" sz="2400" b="1" dirty="0" smtClean="0"/>
              <a:t>其对应</a:t>
            </a:r>
            <a:r>
              <a:rPr lang="zh-CN" altLang="en-US" sz="2400" b="1" dirty="0"/>
              <a:t>的顺序图表述相似，可以相互转换。 </a:t>
            </a:r>
          </a:p>
        </p:txBody>
      </p:sp>
      <p:pic>
        <p:nvPicPr>
          <p:cNvPr id="1065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92375"/>
            <a:ext cx="76581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2970770"/>
      </p:ext>
    </p:extLst>
  </p:cSld>
  <p:clrMapOvr>
    <a:masterClrMapping/>
  </p:clrMapOvr>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81200" y="274638"/>
            <a:ext cx="8229600" cy="792162"/>
          </a:xfrm>
        </p:spPr>
        <p:txBody>
          <a:bodyPr/>
          <a:lstStyle/>
          <a:p>
            <a:pPr eaLnBrk="1" hangingPunct="1"/>
            <a:r>
              <a:rPr lang="zh-CN" altLang="en-US" dirty="0" smtClean="0"/>
              <a:t>协作图建模技术及应用</a:t>
            </a:r>
          </a:p>
        </p:txBody>
      </p:sp>
      <p:sp>
        <p:nvSpPr>
          <p:cNvPr id="107523" name="Rectangle 3"/>
          <p:cNvSpPr>
            <a:spLocks noGrp="1" noChangeArrowheads="1"/>
          </p:cNvSpPr>
          <p:nvPr>
            <p:ph type="body" idx="1"/>
          </p:nvPr>
        </p:nvSpPr>
        <p:spPr>
          <a:xfrm>
            <a:off x="799070" y="1066800"/>
            <a:ext cx="9335530" cy="1371600"/>
          </a:xfrm>
        </p:spPr>
        <p:txBody>
          <a:bodyPr/>
          <a:lstStyle/>
          <a:p>
            <a:pPr eaLnBrk="1" hangingPunct="1"/>
            <a:r>
              <a:rPr lang="en-US" altLang="zh-CN" sz="2400" b="1" dirty="0"/>
              <a:t>⑸</a:t>
            </a:r>
            <a:r>
              <a:rPr lang="zh-CN" altLang="en-US" sz="2400" b="1" dirty="0"/>
              <a:t>系统管理员删除书目的协作图</a:t>
            </a:r>
          </a:p>
          <a:p>
            <a:pPr eaLnBrk="1" hangingPunct="1"/>
            <a:r>
              <a:rPr lang="zh-CN" altLang="en-US" sz="2400" dirty="0"/>
              <a:t>系统管理员删除书目的协作图如</a:t>
            </a:r>
            <a:r>
              <a:rPr lang="zh-CN" altLang="en-US" sz="2400" dirty="0" smtClean="0"/>
              <a:t>图所</a:t>
            </a:r>
            <a:r>
              <a:rPr lang="zh-CN" altLang="en-US" sz="2400" dirty="0"/>
              <a:t>示，</a:t>
            </a:r>
            <a:r>
              <a:rPr lang="zh-CN" altLang="en-US" sz="2400" dirty="0" smtClean="0"/>
              <a:t>其对应</a:t>
            </a:r>
            <a:r>
              <a:rPr lang="zh-CN" altLang="en-US" sz="2400" dirty="0"/>
              <a:t>的顺序图表述相似，可以相互转换。 </a:t>
            </a:r>
          </a:p>
        </p:txBody>
      </p:sp>
      <p:pic>
        <p:nvPicPr>
          <p:cNvPr id="1075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2362200"/>
            <a:ext cx="7516813"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659575"/>
      </p:ext>
    </p:extLst>
  </p:cSld>
  <p:clrMapOvr>
    <a:masterClrMapping/>
  </p:clrMapOvr>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981200" y="274638"/>
            <a:ext cx="8229600" cy="944562"/>
          </a:xfrm>
        </p:spPr>
        <p:txBody>
          <a:bodyPr/>
          <a:lstStyle/>
          <a:p>
            <a:pPr eaLnBrk="1" hangingPunct="1"/>
            <a:r>
              <a:rPr lang="zh-CN" altLang="en-US" dirty="0" smtClean="0"/>
              <a:t>协作图建模技术及应用</a:t>
            </a:r>
          </a:p>
        </p:txBody>
      </p:sp>
      <p:sp>
        <p:nvSpPr>
          <p:cNvPr id="108547" name="Rectangle 3"/>
          <p:cNvSpPr>
            <a:spLocks noGrp="1" noChangeArrowheads="1"/>
          </p:cNvSpPr>
          <p:nvPr>
            <p:ph type="body" idx="1"/>
          </p:nvPr>
        </p:nvSpPr>
        <p:spPr>
          <a:xfrm>
            <a:off x="1981200" y="1447800"/>
            <a:ext cx="5486400" cy="457200"/>
          </a:xfrm>
        </p:spPr>
        <p:txBody>
          <a:bodyPr/>
          <a:lstStyle/>
          <a:p>
            <a:pPr eaLnBrk="1" hangingPunct="1">
              <a:lnSpc>
                <a:spcPct val="80000"/>
              </a:lnSpc>
              <a:buFontTx/>
              <a:buNone/>
            </a:pPr>
            <a:r>
              <a:rPr lang="en-US" altLang="zh-CN" sz="2400" b="1"/>
              <a:t>⑹</a:t>
            </a:r>
            <a:r>
              <a:rPr lang="zh-CN" altLang="en-US" sz="2400" b="1"/>
              <a:t>系统管理员添加借阅者账户的协作图</a:t>
            </a:r>
          </a:p>
        </p:txBody>
      </p:sp>
      <p:pic>
        <p:nvPicPr>
          <p:cNvPr id="108548" name="Picture 4"/>
          <p:cNvPicPr>
            <a:picLocks noChangeAspect="1" noChangeArrowheads="1"/>
          </p:cNvPicPr>
          <p:nvPr/>
        </p:nvPicPr>
        <p:blipFill>
          <a:blip r:embed="rId2">
            <a:extLst>
              <a:ext uri="{28A0092B-C50C-407E-A947-70E740481C1C}">
                <a14:useLocalDpi xmlns:a14="http://schemas.microsoft.com/office/drawing/2010/main" val="0"/>
              </a:ext>
            </a:extLst>
          </a:blip>
          <a:srcRect t="5540" b="4802"/>
          <a:stretch>
            <a:fillRect/>
          </a:stretch>
        </p:blipFill>
        <p:spPr bwMode="auto">
          <a:xfrm>
            <a:off x="5943601" y="1447800"/>
            <a:ext cx="3783013"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6"/>
          <p:cNvSpPr>
            <a:spLocks noChangeArrowheads="1"/>
          </p:cNvSpPr>
          <p:nvPr/>
        </p:nvSpPr>
        <p:spPr bwMode="auto">
          <a:xfrm>
            <a:off x="2057400" y="3505200"/>
            <a:ext cx="4038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400"/>
              <a:t>其中，消息编号用来表示一个消息的时间顺序，通过消息的顺序编号可以更清楚地看出各消息之间的时间数序，以及相互之间的关系。 </a:t>
            </a:r>
          </a:p>
        </p:txBody>
      </p:sp>
    </p:spTree>
    <p:extLst>
      <p:ext uri="{BB962C8B-B14F-4D97-AF65-F5344CB8AC3E}">
        <p14:creationId xmlns:p14="http://schemas.microsoft.com/office/powerpoint/2010/main" val="1622637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2342"/>
                                        </p:tgtEl>
                                        <p:attrNameLst>
                                          <p:attrName>style.visibility</p:attrName>
                                        </p:attrNameLst>
                                      </p:cBhvr>
                                      <p:to>
                                        <p:strVal val="visible"/>
                                      </p:to>
                                    </p:set>
                                    <p:anim calcmode="lin" valueType="num">
                                      <p:cBhvr additive="base">
                                        <p:cTn id="7" dur="500" fill="hold"/>
                                        <p:tgtEl>
                                          <p:spTgt spid="142342"/>
                                        </p:tgtEl>
                                        <p:attrNameLst>
                                          <p:attrName>ppt_x</p:attrName>
                                        </p:attrNameLst>
                                      </p:cBhvr>
                                      <p:tavLst>
                                        <p:tav tm="0">
                                          <p:val>
                                            <p:strVal val="0-#ppt_w/2"/>
                                          </p:val>
                                        </p:tav>
                                        <p:tav tm="100000">
                                          <p:val>
                                            <p:strVal val="#ppt_x"/>
                                          </p:val>
                                        </p:tav>
                                      </p:tavLst>
                                    </p:anim>
                                    <p:anim calcmode="lin" valueType="num">
                                      <p:cBhvr additive="base">
                                        <p:cTn id="8" dur="500" fill="hold"/>
                                        <p:tgtEl>
                                          <p:spTgt spid="1423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1.2.1 </a:t>
            </a:r>
            <a:r>
              <a:rPr lang="zh-CN" altLang="en-US" dirty="0">
                <a:latin typeface="仿宋" panose="02010609060101010101" pitchFamily="49" charset="-122"/>
                <a:ea typeface="仿宋" panose="02010609060101010101" pitchFamily="49" charset="-122"/>
              </a:rPr>
              <a:t>系统的</a:t>
            </a:r>
            <a:r>
              <a:rPr lang="zh-CN" altLang="en-US" dirty="0" smtClean="0">
                <a:latin typeface="仿宋" panose="02010609060101010101" pitchFamily="49" charset="-122"/>
                <a:ea typeface="仿宋" panose="02010609060101010101" pitchFamily="49" charset="-122"/>
              </a:rPr>
              <a:t>概念</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a:bodyPr>
          <a:lstStyle/>
          <a:p>
            <a:r>
              <a:rPr lang="zh-CN" altLang="en-US" dirty="0">
                <a:latin typeface="仿宋" panose="02010609060101010101" pitchFamily="49" charset="-122"/>
                <a:ea typeface="仿宋" panose="02010609060101010101" pitchFamily="49" charset="-122"/>
              </a:rPr>
              <a:t>美国国家标准协会对系统的定义是：各种方法、过程或技术结合到一块，按一定的规律相互作用，以构成一个有机的整体</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国际标准化组织技术委员会对系统的定义是：能完成一组特定功能的，由人、机器以及各种方法构成的有机集合体。</a:t>
            </a:r>
            <a:endParaRPr lang="en-US" altLang="zh-CN" dirty="0" smtClean="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8228275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dirty="0" smtClean="0"/>
              <a:t>顺序图</a:t>
            </a:r>
            <a:r>
              <a:rPr lang="zh-CN" altLang="en-US" dirty="0"/>
              <a:t>习题</a:t>
            </a:r>
            <a:endParaRPr lang="zh-CN" altLang="en-US" dirty="0" smtClean="0"/>
          </a:p>
        </p:txBody>
      </p:sp>
      <p:sp>
        <p:nvSpPr>
          <p:cNvPr id="293891" name="Rectangle 3"/>
          <p:cNvSpPr>
            <a:spLocks noGrp="1" noChangeArrowheads="1"/>
          </p:cNvSpPr>
          <p:nvPr>
            <p:ph type="body" idx="1"/>
          </p:nvPr>
        </p:nvSpPr>
        <p:spPr/>
        <p:txBody>
          <a:bodyPr/>
          <a:lstStyle/>
          <a:p>
            <a:r>
              <a:rPr lang="zh-CN" altLang="en-US" dirty="0" smtClean="0"/>
              <a:t>饮料自动销售系统</a:t>
            </a:r>
          </a:p>
          <a:p>
            <a:pPr lvl="1"/>
            <a:r>
              <a:rPr lang="zh-CN" altLang="en-US" sz="2800" dirty="0" smtClean="0"/>
              <a:t>正常场景</a:t>
            </a:r>
          </a:p>
          <a:p>
            <a:pPr lvl="2"/>
            <a:r>
              <a:rPr lang="zh-CN" altLang="en-US" sz="2400" dirty="0" smtClean="0"/>
              <a:t>顾客从钱币口投入钱币，然后选择想要的饮料</a:t>
            </a:r>
          </a:p>
          <a:p>
            <a:pPr lvl="2"/>
            <a:r>
              <a:rPr lang="zh-CN" altLang="en-US" sz="2400" dirty="0" smtClean="0"/>
              <a:t>钱币到达钱币记录仪，记录仪更新存储</a:t>
            </a:r>
          </a:p>
          <a:p>
            <a:pPr lvl="2"/>
            <a:r>
              <a:rPr lang="zh-CN" altLang="en-US" sz="2400" dirty="0" smtClean="0"/>
              <a:t>记录仪通知分配器分发饮料</a:t>
            </a:r>
          </a:p>
          <a:p>
            <a:pPr lvl="1"/>
            <a:r>
              <a:rPr lang="zh-CN" altLang="en-US" sz="2800" dirty="0" smtClean="0"/>
              <a:t>异常场景</a:t>
            </a:r>
          </a:p>
          <a:p>
            <a:pPr lvl="2"/>
            <a:r>
              <a:rPr lang="zh-CN" altLang="en-US" sz="2400" dirty="0" smtClean="0"/>
              <a:t>1）饮料已售完</a:t>
            </a:r>
          </a:p>
          <a:p>
            <a:pPr lvl="2"/>
            <a:r>
              <a:rPr lang="zh-CN" altLang="en-US" sz="2400" dirty="0" smtClean="0"/>
              <a:t>2）饮料没有售完，但机器没有合适的零钱</a:t>
            </a:r>
          </a:p>
          <a:p>
            <a:pPr lvl="1"/>
            <a:endParaRPr lang="zh-CN" altLang="en-US" dirty="0" smtClean="0"/>
          </a:p>
        </p:txBody>
      </p:sp>
    </p:spTree>
    <p:extLst>
      <p:ext uri="{BB962C8B-B14F-4D97-AF65-F5344CB8AC3E}">
        <p14:creationId xmlns:p14="http://schemas.microsoft.com/office/powerpoint/2010/main" val="4345128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0036" name="Object 4"/>
          <p:cNvGraphicFramePr>
            <a:graphicFrameLocks noChangeAspect="1"/>
          </p:cNvGraphicFramePr>
          <p:nvPr>
            <p:extLst>
              <p:ext uri="{D42A27DB-BD31-4B8C-83A1-F6EECF244321}">
                <p14:modId xmlns:p14="http://schemas.microsoft.com/office/powerpoint/2010/main" val="4064466055"/>
              </p:ext>
            </p:extLst>
          </p:nvPr>
        </p:nvGraphicFramePr>
        <p:xfrm>
          <a:off x="3429000" y="1550946"/>
          <a:ext cx="7162800" cy="4870450"/>
        </p:xfrm>
        <a:graphic>
          <a:graphicData uri="http://schemas.openxmlformats.org/presentationml/2006/ole">
            <mc:AlternateContent xmlns:mc="http://schemas.openxmlformats.org/markup-compatibility/2006">
              <mc:Choice xmlns:v="urn:schemas-microsoft-com:vml" Requires="v">
                <p:oleObj spid="_x0000_s3109" name="Picture2" r:id="rId3" imgW="5334120" imgH="3629160" progId="Word.Picture.8">
                  <p:embed/>
                </p:oleObj>
              </mc:Choice>
              <mc:Fallback>
                <p:oleObj name="Picture2" r:id="rId3" imgW="5334120" imgH="3629160" progId="Word.Picture.8">
                  <p:embed/>
                  <p:pic>
                    <p:nvPicPr>
                      <p:cNvPr id="300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550946"/>
                        <a:ext cx="7162800" cy="487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0034" name="Rectangle 2"/>
          <p:cNvSpPr>
            <a:spLocks noGrp="1" noChangeArrowheads="1"/>
          </p:cNvSpPr>
          <p:nvPr>
            <p:ph type="title"/>
          </p:nvPr>
        </p:nvSpPr>
        <p:spPr/>
        <p:txBody>
          <a:bodyPr/>
          <a:lstStyle/>
          <a:p>
            <a:r>
              <a:rPr lang="zh-CN" altLang="en-US" smtClean="0"/>
              <a:t>顺序图示例</a:t>
            </a:r>
          </a:p>
        </p:txBody>
      </p:sp>
      <p:sp>
        <p:nvSpPr>
          <p:cNvPr id="300035" name="Rectangle 3"/>
          <p:cNvSpPr>
            <a:spLocks noGrp="1" noChangeArrowheads="1"/>
          </p:cNvSpPr>
          <p:nvPr>
            <p:ph type="body" idx="1"/>
          </p:nvPr>
        </p:nvSpPr>
        <p:spPr/>
        <p:txBody>
          <a:bodyPr/>
          <a:lstStyle/>
          <a:p>
            <a:endParaRPr lang="zh-CN" altLang="en-US" smtClean="0"/>
          </a:p>
          <a:p>
            <a:endParaRPr lang="zh-CN" altLang="en-US" smtClean="0"/>
          </a:p>
          <a:p>
            <a:r>
              <a:rPr lang="zh-CN" altLang="en-US" smtClean="0"/>
              <a:t>正常场景</a:t>
            </a:r>
          </a:p>
        </p:txBody>
      </p:sp>
    </p:spTree>
    <p:extLst>
      <p:ext uri="{BB962C8B-B14F-4D97-AF65-F5344CB8AC3E}">
        <p14:creationId xmlns:p14="http://schemas.microsoft.com/office/powerpoint/2010/main" val="39010110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1060" name="Object 4"/>
          <p:cNvGraphicFramePr>
            <a:graphicFrameLocks noChangeAspect="1"/>
          </p:cNvGraphicFramePr>
          <p:nvPr>
            <p:extLst>
              <p:ext uri="{D42A27DB-BD31-4B8C-83A1-F6EECF244321}">
                <p14:modId xmlns:p14="http://schemas.microsoft.com/office/powerpoint/2010/main" val="1679198005"/>
              </p:ext>
            </p:extLst>
          </p:nvPr>
        </p:nvGraphicFramePr>
        <p:xfrm>
          <a:off x="2133600" y="2306597"/>
          <a:ext cx="8458200" cy="4005263"/>
        </p:xfrm>
        <a:graphic>
          <a:graphicData uri="http://schemas.openxmlformats.org/presentationml/2006/ole">
            <mc:AlternateContent xmlns:mc="http://schemas.openxmlformats.org/markup-compatibility/2006">
              <mc:Choice xmlns:v="urn:schemas-microsoft-com:vml" Requires="v">
                <p:oleObj spid="_x0000_s4133" name="Picture2" r:id="rId3" imgW="6915240" imgH="3276720" progId="Word.Picture.8">
                  <p:embed/>
                </p:oleObj>
              </mc:Choice>
              <mc:Fallback>
                <p:oleObj name="Picture2" r:id="rId3" imgW="6915240" imgH="3276720" progId="Word.Picture.8">
                  <p:embed/>
                  <p:pic>
                    <p:nvPicPr>
                      <p:cNvPr id="301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306597"/>
                        <a:ext cx="8458200" cy="400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58" name="Rectangle 2"/>
          <p:cNvSpPr>
            <a:spLocks noGrp="1" noChangeArrowheads="1"/>
          </p:cNvSpPr>
          <p:nvPr>
            <p:ph type="title"/>
          </p:nvPr>
        </p:nvSpPr>
        <p:spPr/>
        <p:txBody>
          <a:bodyPr/>
          <a:lstStyle/>
          <a:p>
            <a:r>
              <a:rPr lang="zh-CN" altLang="en-US" smtClean="0"/>
              <a:t>顺序图示例</a:t>
            </a:r>
          </a:p>
        </p:txBody>
      </p:sp>
      <p:sp>
        <p:nvSpPr>
          <p:cNvPr id="301059" name="Rectangle 3"/>
          <p:cNvSpPr>
            <a:spLocks noGrp="1" noChangeArrowheads="1"/>
          </p:cNvSpPr>
          <p:nvPr>
            <p:ph type="body" idx="1"/>
          </p:nvPr>
        </p:nvSpPr>
        <p:spPr/>
        <p:txBody>
          <a:bodyPr/>
          <a:lstStyle/>
          <a:p>
            <a:r>
              <a:rPr lang="zh-CN" altLang="en-US" smtClean="0"/>
              <a:t>异常场景1</a:t>
            </a:r>
          </a:p>
        </p:txBody>
      </p:sp>
    </p:spTree>
    <p:extLst>
      <p:ext uri="{BB962C8B-B14F-4D97-AF65-F5344CB8AC3E}">
        <p14:creationId xmlns:p14="http://schemas.microsoft.com/office/powerpoint/2010/main" val="19232600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2084" name="Object 4"/>
          <p:cNvGraphicFramePr>
            <a:graphicFrameLocks noChangeAspect="1"/>
          </p:cNvGraphicFramePr>
          <p:nvPr>
            <p:extLst>
              <p:ext uri="{D42A27DB-BD31-4B8C-83A1-F6EECF244321}">
                <p14:modId xmlns:p14="http://schemas.microsoft.com/office/powerpoint/2010/main" val="4227422711"/>
              </p:ext>
            </p:extLst>
          </p:nvPr>
        </p:nvGraphicFramePr>
        <p:xfrm>
          <a:off x="3356921" y="1828800"/>
          <a:ext cx="7391400" cy="4292600"/>
        </p:xfrm>
        <a:graphic>
          <a:graphicData uri="http://schemas.openxmlformats.org/presentationml/2006/ole">
            <mc:AlternateContent xmlns:mc="http://schemas.openxmlformats.org/markup-compatibility/2006">
              <mc:Choice xmlns:v="urn:schemas-microsoft-com:vml" Requires="v">
                <p:oleObj spid="_x0000_s5157" name="Picture2" r:id="rId3" imgW="4753080" imgH="2762280" progId="Word.Picture.8">
                  <p:embed/>
                </p:oleObj>
              </mc:Choice>
              <mc:Fallback>
                <p:oleObj name="Picture2" r:id="rId3" imgW="4753080" imgH="2762280" progId="Word.Picture.8">
                  <p:embed/>
                  <p:pic>
                    <p:nvPicPr>
                      <p:cNvPr id="3020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921" y="1828800"/>
                        <a:ext cx="7391400" cy="429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2082" name="Rectangle 2"/>
          <p:cNvSpPr>
            <a:spLocks noGrp="1" noChangeArrowheads="1"/>
          </p:cNvSpPr>
          <p:nvPr>
            <p:ph type="title"/>
          </p:nvPr>
        </p:nvSpPr>
        <p:spPr/>
        <p:txBody>
          <a:bodyPr/>
          <a:lstStyle/>
          <a:p>
            <a:r>
              <a:rPr lang="zh-CN" altLang="en-US" smtClean="0"/>
              <a:t>顺序图示例</a:t>
            </a:r>
          </a:p>
        </p:txBody>
      </p:sp>
      <p:sp>
        <p:nvSpPr>
          <p:cNvPr id="302083" name="Rectangle 3"/>
          <p:cNvSpPr>
            <a:spLocks noGrp="1" noChangeArrowheads="1"/>
          </p:cNvSpPr>
          <p:nvPr>
            <p:ph type="body" idx="1"/>
          </p:nvPr>
        </p:nvSpPr>
        <p:spPr/>
        <p:txBody>
          <a:bodyPr/>
          <a:lstStyle/>
          <a:p>
            <a:r>
              <a:rPr lang="zh-CN" altLang="en-US" smtClean="0"/>
              <a:t>异常场景2</a:t>
            </a:r>
          </a:p>
        </p:txBody>
      </p:sp>
    </p:spTree>
    <p:extLst>
      <p:ext uri="{BB962C8B-B14F-4D97-AF65-F5344CB8AC3E}">
        <p14:creationId xmlns:p14="http://schemas.microsoft.com/office/powerpoint/2010/main" val="37459622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3870" y="1138838"/>
            <a:ext cx="9984259" cy="2387600"/>
          </a:xfrm>
        </p:spPr>
        <p:txBody>
          <a:bodyPr>
            <a:normAutofit/>
          </a:bodyPr>
          <a:lstStyle/>
          <a:p>
            <a:r>
              <a:rPr lang="zh-CN" altLang="en-US" dirty="0" smtClean="0">
                <a:latin typeface="仿宋" panose="02010609060101010101" pitchFamily="49" charset="-122"/>
                <a:ea typeface="仿宋" panose="02010609060101010101" pitchFamily="49" charset="-122"/>
              </a:rPr>
              <a:t>第</a:t>
            </a:r>
            <a:r>
              <a:rPr lang="zh-CN" altLang="en-US" dirty="0">
                <a:latin typeface="仿宋" panose="02010609060101010101" pitchFamily="49" charset="-122"/>
                <a:ea typeface="仿宋" panose="02010609060101010101" pitchFamily="49" charset="-122"/>
              </a:rPr>
              <a:t>五</a:t>
            </a:r>
            <a:r>
              <a:rPr lang="zh-CN" altLang="en-US" dirty="0" smtClean="0">
                <a:latin typeface="仿宋" panose="02010609060101010101" pitchFamily="49" charset="-122"/>
                <a:ea typeface="仿宋" panose="02010609060101010101" pitchFamily="49" charset="-122"/>
              </a:rPr>
              <a:t>章</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面向对象的逻辑建模</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3109222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1293341" y="914400"/>
            <a:ext cx="9193427" cy="1143000"/>
          </a:xfrm>
        </p:spPr>
        <p:txBody>
          <a:bodyPr>
            <a:normAutofit fontScale="90000"/>
          </a:bodyPr>
          <a:lstStyle/>
          <a:p>
            <a:r>
              <a:rPr lang="zh-CN" altLang="en-US" dirty="0">
                <a:latin typeface="仿宋" panose="02010609060101010101" pitchFamily="49" charset="-122"/>
                <a:ea typeface="仿宋" panose="02010609060101010101" pitchFamily="49" charset="-122"/>
              </a:rPr>
              <a:t>第五章</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面向对象的逻辑建模</a:t>
            </a:r>
            <a:endParaRPr lang="en-US" altLang="zh-CN" dirty="0"/>
          </a:p>
        </p:txBody>
      </p:sp>
      <p:sp>
        <p:nvSpPr>
          <p:cNvPr id="5123" name="Rectangle 3"/>
          <p:cNvSpPr>
            <a:spLocks noGrp="1" noRot="1" noChangeArrowheads="1"/>
          </p:cNvSpPr>
          <p:nvPr>
            <p:ph type="subTitle" idx="1"/>
          </p:nvPr>
        </p:nvSpPr>
        <p:spPr>
          <a:xfrm>
            <a:off x="2471351" y="2362200"/>
            <a:ext cx="7663249" cy="2971800"/>
          </a:xfrm>
        </p:spPr>
        <p:txBody>
          <a:bodyPr/>
          <a:lstStyle/>
          <a:p>
            <a:pPr algn="l"/>
            <a:r>
              <a:rPr lang="en-US" altLang="zh-CN" dirty="0" smtClean="0">
                <a:latin typeface="仿宋" panose="02010609060101010101" pitchFamily="49" charset="-122"/>
                <a:ea typeface="仿宋" panose="02010609060101010101" pitchFamily="49" charset="-122"/>
              </a:rPr>
              <a:t>5.1  </a:t>
            </a:r>
            <a:r>
              <a:rPr lang="zh-CN" altLang="en-US" dirty="0" smtClean="0">
                <a:latin typeface="仿宋" panose="02010609060101010101" pitchFamily="49" charset="-122"/>
                <a:ea typeface="仿宋" panose="02010609060101010101" pitchFamily="49" charset="-122"/>
              </a:rPr>
              <a:t>面向对象</a:t>
            </a:r>
            <a:r>
              <a:rPr lang="zh-CN" altLang="en-US" dirty="0">
                <a:latin typeface="仿宋" panose="02010609060101010101" pitchFamily="49" charset="-122"/>
                <a:ea typeface="仿宋" panose="02010609060101010101" pitchFamily="49" charset="-122"/>
              </a:rPr>
              <a:t>的基本概念</a:t>
            </a:r>
          </a:p>
          <a:p>
            <a:pPr algn="l"/>
            <a:r>
              <a:rPr lang="en-US" altLang="zh-CN" dirty="0" smtClean="0">
                <a:latin typeface="仿宋" panose="02010609060101010101" pitchFamily="49" charset="-122"/>
                <a:ea typeface="仿宋" panose="02010609060101010101" pitchFamily="49" charset="-122"/>
              </a:rPr>
              <a:t>5.2  </a:t>
            </a:r>
            <a:r>
              <a:rPr lang="zh-CN" altLang="en-US" dirty="0" smtClean="0">
                <a:latin typeface="仿宋" panose="02010609060101010101" pitchFamily="49" charset="-122"/>
                <a:ea typeface="仿宋" panose="02010609060101010101" pitchFamily="49" charset="-122"/>
              </a:rPr>
              <a:t>面向对象</a:t>
            </a:r>
            <a:r>
              <a:rPr lang="zh-CN" altLang="en-US" dirty="0">
                <a:latin typeface="仿宋" panose="02010609060101010101" pitchFamily="49" charset="-122"/>
                <a:ea typeface="仿宋" panose="02010609060101010101" pitchFamily="49" charset="-122"/>
              </a:rPr>
              <a:t>的建模语言</a:t>
            </a:r>
            <a:endParaRPr lang="zh-CN" altLang="en-US" dirty="0" smtClean="0">
              <a:latin typeface="仿宋" panose="02010609060101010101" pitchFamily="49" charset="-122"/>
              <a:ea typeface="仿宋" panose="02010609060101010101" pitchFamily="49" charset="-122"/>
            </a:endParaRPr>
          </a:p>
          <a:p>
            <a:pPr algn="l"/>
            <a:r>
              <a:rPr lang="en-US" altLang="zh-CN" dirty="0" smtClean="0">
                <a:latin typeface="仿宋" panose="02010609060101010101" pitchFamily="49" charset="-122"/>
                <a:ea typeface="仿宋" panose="02010609060101010101" pitchFamily="49" charset="-122"/>
              </a:rPr>
              <a:t>5.3  </a:t>
            </a:r>
            <a:r>
              <a:rPr lang="zh-CN" altLang="en-US" dirty="0">
                <a:latin typeface="仿宋" panose="02010609060101010101" pitchFamily="49" charset="-122"/>
                <a:ea typeface="仿宋" panose="02010609060101010101" pitchFamily="49" charset="-122"/>
              </a:rPr>
              <a:t>面向对象的分析</a:t>
            </a:r>
          </a:p>
          <a:p>
            <a:pPr algn="l"/>
            <a:r>
              <a:rPr lang="en-US" altLang="zh-CN" dirty="0" smtClean="0">
                <a:latin typeface="仿宋" panose="02010609060101010101" pitchFamily="49" charset="-122"/>
                <a:ea typeface="仿宋" panose="02010609060101010101" pitchFamily="49" charset="-122"/>
              </a:rPr>
              <a:t>5.4  </a:t>
            </a:r>
            <a:r>
              <a:rPr lang="zh-CN" altLang="en-US" dirty="0">
                <a:latin typeface="仿宋" panose="02010609060101010101" pitchFamily="49" charset="-122"/>
                <a:ea typeface="仿宋" panose="02010609060101010101" pitchFamily="49" charset="-122"/>
              </a:rPr>
              <a:t>面向对象的</a:t>
            </a:r>
            <a:r>
              <a:rPr lang="zh-CN" altLang="en-US" dirty="0" smtClean="0">
                <a:latin typeface="仿宋" panose="02010609060101010101" pitchFamily="49" charset="-122"/>
                <a:ea typeface="仿宋" panose="02010609060101010101" pitchFamily="49" charset="-122"/>
              </a:rPr>
              <a:t>设计</a:t>
            </a:r>
            <a:endParaRPr lang="en-US" altLang="zh-CN" dirty="0" smtClean="0">
              <a:latin typeface="仿宋" panose="02010609060101010101" pitchFamily="49" charset="-122"/>
              <a:ea typeface="仿宋" panose="02010609060101010101" pitchFamily="49" charset="-122"/>
            </a:endParaRPr>
          </a:p>
          <a:p>
            <a:pPr algn="l"/>
            <a:r>
              <a:rPr lang="en-US" altLang="zh-CN" dirty="0" smtClean="0">
                <a:latin typeface="仿宋" panose="02010609060101010101" pitchFamily="49" charset="-122"/>
                <a:ea typeface="仿宋" panose="02010609060101010101" pitchFamily="49" charset="-122"/>
              </a:rPr>
              <a:t>5.5  </a:t>
            </a:r>
            <a:r>
              <a:rPr lang="zh-CN" altLang="en-US" dirty="0" smtClean="0">
                <a:latin typeface="仿宋" panose="02010609060101010101" pitchFamily="49" charset="-122"/>
                <a:ea typeface="仿宋" panose="02010609060101010101" pitchFamily="49" charset="-122"/>
              </a:rPr>
              <a:t>面向对象</a:t>
            </a:r>
            <a:r>
              <a:rPr lang="zh-CN" altLang="en-US" dirty="0">
                <a:latin typeface="仿宋" panose="02010609060101010101" pitchFamily="49" charset="-122"/>
                <a:ea typeface="仿宋" panose="02010609060101010101" pitchFamily="49" charset="-122"/>
              </a:rPr>
              <a:t>的类设计 </a:t>
            </a:r>
          </a:p>
          <a:p>
            <a:pPr algn="l"/>
            <a:r>
              <a:rPr lang="en-US" altLang="zh-CN" dirty="0" smtClean="0">
                <a:latin typeface="仿宋" panose="02010609060101010101" pitchFamily="49" charset="-122"/>
                <a:ea typeface="仿宋" panose="02010609060101010101" pitchFamily="49" charset="-122"/>
              </a:rPr>
              <a:t>5.6  </a:t>
            </a:r>
            <a:r>
              <a:rPr lang="zh-CN" altLang="en-US" dirty="0">
                <a:latin typeface="仿宋" panose="02010609060101010101" pitchFamily="49" charset="-122"/>
                <a:ea typeface="仿宋" panose="02010609060101010101" pitchFamily="49" charset="-122"/>
              </a:rPr>
              <a:t>基于</a:t>
            </a:r>
            <a:r>
              <a:rPr lang="en-US" altLang="zh-CN" dirty="0">
                <a:latin typeface="仿宋" panose="02010609060101010101" pitchFamily="49" charset="-122"/>
                <a:ea typeface="仿宋" panose="02010609060101010101" pitchFamily="49" charset="-122"/>
              </a:rPr>
              <a:t>UML</a:t>
            </a:r>
            <a:r>
              <a:rPr lang="zh-CN" altLang="en-US" dirty="0">
                <a:latin typeface="仿宋" panose="02010609060101010101" pitchFamily="49" charset="-122"/>
                <a:ea typeface="仿宋" panose="02010609060101010101" pitchFamily="49" charset="-122"/>
              </a:rPr>
              <a:t>的面向对象分析、设计过程 </a:t>
            </a:r>
          </a:p>
          <a:p>
            <a:pPr algn="l"/>
            <a:endParaRPr lang="en-US" altLang="zh-CN" dirty="0"/>
          </a:p>
        </p:txBody>
      </p:sp>
    </p:spTree>
    <p:extLst>
      <p:ext uri="{BB962C8B-B14F-4D97-AF65-F5344CB8AC3E}">
        <p14:creationId xmlns:p14="http://schemas.microsoft.com/office/powerpoint/2010/main" val="238244644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r>
              <a:rPr lang="en-US" altLang="zh-CN" dirty="0" smtClean="0"/>
              <a:t>5.1  </a:t>
            </a:r>
            <a:r>
              <a:rPr lang="zh-CN" altLang="en-US" dirty="0" smtClean="0"/>
              <a:t>面向对象的基本概念</a:t>
            </a:r>
            <a:endParaRPr lang="zh-CN" altLang="en-US" dirty="0"/>
          </a:p>
        </p:txBody>
      </p:sp>
      <p:sp>
        <p:nvSpPr>
          <p:cNvPr id="30723" name="Rectangle 3"/>
          <p:cNvSpPr>
            <a:spLocks noGrp="1" noRot="1" noChangeArrowheads="1"/>
          </p:cNvSpPr>
          <p:nvPr>
            <p:ph type="body" idx="1"/>
          </p:nvPr>
        </p:nvSpPr>
        <p:spPr/>
        <p:txBody>
          <a:bodyPr/>
          <a:lstStyle/>
          <a:p>
            <a:r>
              <a:rPr lang="en-US" altLang="zh-CN" dirty="0"/>
              <a:t>Coad</a:t>
            </a:r>
            <a:r>
              <a:rPr lang="zh-CN" altLang="en-US" dirty="0"/>
              <a:t>和</a:t>
            </a:r>
            <a:r>
              <a:rPr lang="en-US" altLang="zh-CN" dirty="0"/>
              <a:t>Yourdon:</a:t>
            </a:r>
          </a:p>
          <a:p>
            <a:pPr>
              <a:buFont typeface="Wingdings" panose="05000000000000000000" pitchFamily="2" charset="2"/>
              <a:buNone/>
            </a:pPr>
            <a:r>
              <a:rPr lang="en-US" altLang="zh-CN" dirty="0"/>
              <a:t>		</a:t>
            </a:r>
            <a:r>
              <a:rPr lang="zh-CN" altLang="en-US" dirty="0"/>
              <a:t>面向对象</a:t>
            </a:r>
            <a:r>
              <a:rPr lang="en-US" altLang="zh-CN" dirty="0"/>
              <a:t>=</a:t>
            </a:r>
            <a:r>
              <a:rPr lang="zh-CN" altLang="en-US" dirty="0"/>
              <a:t>对象</a:t>
            </a:r>
            <a:r>
              <a:rPr lang="en-US" altLang="zh-CN" dirty="0"/>
              <a:t>+</a:t>
            </a:r>
            <a:r>
              <a:rPr lang="zh-CN" altLang="en-US" dirty="0"/>
              <a:t>类</a:t>
            </a:r>
            <a:r>
              <a:rPr lang="en-US" altLang="zh-CN" dirty="0"/>
              <a:t>+</a:t>
            </a:r>
            <a:r>
              <a:rPr lang="zh-CN" altLang="en-US" dirty="0"/>
              <a:t>继承</a:t>
            </a:r>
            <a:r>
              <a:rPr lang="en-US" altLang="zh-CN" dirty="0"/>
              <a:t>+</a:t>
            </a:r>
            <a:r>
              <a:rPr lang="zh-CN" altLang="en-US" dirty="0"/>
              <a:t>通信 </a:t>
            </a:r>
          </a:p>
          <a:p>
            <a:endParaRPr lang="zh-CN" altLang="en-US" dirty="0"/>
          </a:p>
        </p:txBody>
      </p:sp>
    </p:spTree>
    <p:extLst>
      <p:ext uri="{BB962C8B-B14F-4D97-AF65-F5344CB8AC3E}">
        <p14:creationId xmlns:p14="http://schemas.microsoft.com/office/powerpoint/2010/main" val="40978043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r>
              <a:rPr lang="en-US" altLang="zh-CN" dirty="0"/>
              <a:t>5.1  </a:t>
            </a:r>
            <a:r>
              <a:rPr lang="zh-CN" altLang="en-US" dirty="0"/>
              <a:t>面向对象的基本概念</a:t>
            </a:r>
          </a:p>
        </p:txBody>
      </p:sp>
      <p:sp>
        <p:nvSpPr>
          <p:cNvPr id="31747" name="Rectangle 3"/>
          <p:cNvSpPr>
            <a:spLocks noGrp="1" noRot="1" noChangeArrowheads="1"/>
          </p:cNvSpPr>
          <p:nvPr>
            <p:ph type="body" idx="1"/>
          </p:nvPr>
        </p:nvSpPr>
        <p:spPr/>
        <p:txBody>
          <a:bodyPr/>
          <a:lstStyle/>
          <a:p>
            <a:pPr marL="609600" indent="-609600"/>
            <a:r>
              <a:rPr lang="zh-CN" altLang="en-US"/>
              <a:t>面向对象技术的基本观点</a:t>
            </a:r>
            <a:r>
              <a:rPr lang="en-US" altLang="zh-CN"/>
              <a:t>:</a:t>
            </a:r>
          </a:p>
          <a:p>
            <a:pPr marL="609600" indent="-609600">
              <a:buFont typeface="Wingdings" panose="05000000000000000000" pitchFamily="2" charset="2"/>
              <a:buAutoNum type="circleNumDbPlain"/>
            </a:pPr>
            <a:r>
              <a:rPr lang="zh-CN" altLang="en-US"/>
              <a:t>客观世界由对象组成，任何客观实体都是对象，复杂对象可以由简单对象组成。</a:t>
            </a:r>
          </a:p>
          <a:p>
            <a:pPr marL="609600" indent="-609600">
              <a:buFont typeface="Wingdings" panose="05000000000000000000" pitchFamily="2" charset="2"/>
              <a:buAutoNum type="circleNumDbPlain"/>
            </a:pPr>
            <a:r>
              <a:rPr lang="zh-CN" altLang="en-US"/>
              <a:t>具有相同数据和操作的对象可归纳成类，对象是类的一个实例。</a:t>
            </a:r>
          </a:p>
          <a:p>
            <a:pPr marL="609600" indent="-609600">
              <a:buFont typeface="Wingdings" panose="05000000000000000000" pitchFamily="2" charset="2"/>
              <a:buAutoNum type="circleNumDbPlain"/>
            </a:pPr>
            <a:r>
              <a:rPr lang="zh-CN" altLang="en-US"/>
              <a:t>类可以派生出子类，子类除了继承父类的全部特性外还可以有自己的特性。</a:t>
            </a:r>
          </a:p>
          <a:p>
            <a:pPr marL="609600" indent="-609600">
              <a:buFont typeface="Wingdings" panose="05000000000000000000" pitchFamily="2" charset="2"/>
              <a:buAutoNum type="circleNumDbPlain"/>
            </a:pPr>
            <a:r>
              <a:rPr lang="zh-CN" altLang="en-US"/>
              <a:t>对象之间的联系通过消息传递来维系。</a:t>
            </a:r>
          </a:p>
        </p:txBody>
      </p:sp>
    </p:spTree>
    <p:extLst>
      <p:ext uri="{BB962C8B-B14F-4D97-AF65-F5344CB8AC3E}">
        <p14:creationId xmlns:p14="http://schemas.microsoft.com/office/powerpoint/2010/main" val="17066210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en-US" altLang="zh-CN" dirty="0"/>
              <a:t>5.1  </a:t>
            </a:r>
            <a:r>
              <a:rPr lang="zh-CN" altLang="en-US" dirty="0"/>
              <a:t>面向对象的基本概念</a:t>
            </a:r>
          </a:p>
        </p:txBody>
      </p:sp>
      <p:sp>
        <p:nvSpPr>
          <p:cNvPr id="32771" name="Rectangle 3"/>
          <p:cNvSpPr>
            <a:spLocks noGrp="1" noRot="1" noChangeArrowheads="1"/>
          </p:cNvSpPr>
          <p:nvPr>
            <p:ph type="body" idx="1"/>
          </p:nvPr>
        </p:nvSpPr>
        <p:spPr/>
        <p:txBody>
          <a:bodyPr/>
          <a:lstStyle/>
          <a:p>
            <a:pPr marL="609600" indent="-609600"/>
            <a:r>
              <a:rPr lang="zh-CN" altLang="en-US"/>
              <a:t>面向对象的核心元素</a:t>
            </a:r>
            <a:r>
              <a:rPr lang="en-US" altLang="zh-CN"/>
              <a:t>:</a:t>
            </a:r>
          </a:p>
          <a:p>
            <a:pPr marL="609600" indent="-609600">
              <a:buFont typeface="Wingdings" panose="05000000000000000000" pitchFamily="2" charset="2"/>
              <a:buAutoNum type="circleNumDbPlain"/>
            </a:pPr>
            <a:r>
              <a:rPr lang="zh-CN" altLang="en-US"/>
              <a:t>对象 </a:t>
            </a:r>
          </a:p>
          <a:p>
            <a:pPr marL="609600" indent="-609600">
              <a:buFont typeface="Wingdings" panose="05000000000000000000" pitchFamily="2" charset="2"/>
              <a:buAutoNum type="circleNumDbPlain"/>
            </a:pPr>
            <a:r>
              <a:rPr lang="zh-CN" altLang="en-US"/>
              <a:t>封装 </a:t>
            </a:r>
          </a:p>
          <a:p>
            <a:pPr marL="609600" indent="-609600">
              <a:buFont typeface="Wingdings" panose="05000000000000000000" pitchFamily="2" charset="2"/>
              <a:buAutoNum type="circleNumDbPlain"/>
            </a:pPr>
            <a:r>
              <a:rPr lang="zh-CN" altLang="en-US"/>
              <a:t>消息 </a:t>
            </a:r>
          </a:p>
          <a:p>
            <a:pPr marL="609600" indent="-609600">
              <a:buFont typeface="Wingdings" panose="05000000000000000000" pitchFamily="2" charset="2"/>
              <a:buAutoNum type="circleNumDbPlain"/>
            </a:pPr>
            <a:r>
              <a:rPr lang="zh-CN" altLang="en-US"/>
              <a:t>类 </a:t>
            </a:r>
          </a:p>
          <a:p>
            <a:pPr marL="609600" indent="-609600">
              <a:buFont typeface="Wingdings" panose="05000000000000000000" pitchFamily="2" charset="2"/>
              <a:buAutoNum type="circleNumDbPlain"/>
            </a:pPr>
            <a:r>
              <a:rPr lang="zh-CN" altLang="en-US"/>
              <a:t>继承</a:t>
            </a:r>
          </a:p>
          <a:p>
            <a:pPr marL="609600" indent="-609600">
              <a:buFont typeface="Wingdings" panose="05000000000000000000" pitchFamily="2" charset="2"/>
              <a:buAutoNum type="circleNumDbPlain"/>
            </a:pPr>
            <a:r>
              <a:rPr lang="zh-CN" altLang="en-US"/>
              <a:t>多态性 </a:t>
            </a:r>
          </a:p>
          <a:p>
            <a:pPr marL="609600" indent="-609600">
              <a:buFont typeface="Wingdings" panose="05000000000000000000" pitchFamily="2" charset="2"/>
              <a:buAutoNum type="circleNumDbPlain"/>
            </a:pPr>
            <a:r>
              <a:rPr lang="zh-CN" altLang="en-US"/>
              <a:t>结构与连接 </a:t>
            </a:r>
          </a:p>
        </p:txBody>
      </p:sp>
    </p:spTree>
    <p:extLst>
      <p:ext uri="{BB962C8B-B14F-4D97-AF65-F5344CB8AC3E}">
        <p14:creationId xmlns:p14="http://schemas.microsoft.com/office/powerpoint/2010/main" val="142394729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r>
              <a:rPr lang="en-US" altLang="zh-CN"/>
              <a:t>1.  </a:t>
            </a:r>
            <a:r>
              <a:rPr lang="zh-CN" altLang="en-US"/>
              <a:t>对象</a:t>
            </a:r>
          </a:p>
        </p:txBody>
      </p:sp>
      <p:sp>
        <p:nvSpPr>
          <p:cNvPr id="58371" name="Rectangle 3"/>
          <p:cNvSpPr>
            <a:spLocks noGrp="1" noRot="1" noChangeArrowheads="1"/>
          </p:cNvSpPr>
          <p:nvPr>
            <p:ph type="body" idx="1"/>
          </p:nvPr>
        </p:nvSpPr>
        <p:spPr/>
        <p:txBody>
          <a:bodyPr/>
          <a:lstStyle/>
          <a:p>
            <a:r>
              <a:rPr lang="zh-CN" altLang="en-US"/>
              <a:t>客观世界里的任何实体都可以被称为对象。 </a:t>
            </a:r>
          </a:p>
          <a:p>
            <a:r>
              <a:rPr lang="zh-CN" altLang="en-US"/>
              <a:t>对象可以是具体的、有形的物，也可以是无形的事物或概念。 </a:t>
            </a:r>
          </a:p>
          <a:p>
            <a:r>
              <a:rPr lang="zh-CN" altLang="en-US"/>
              <a:t>对象是问题域或实现域中某些事物的一个抽象。 </a:t>
            </a:r>
          </a:p>
          <a:p>
            <a:r>
              <a:rPr lang="zh-CN" altLang="en-US"/>
              <a:t>对象是一个封装数据属性和操作行为的实体。</a:t>
            </a:r>
          </a:p>
          <a:p>
            <a:r>
              <a:rPr lang="zh-CN" altLang="en-US"/>
              <a:t>系统中的对象在软件生命周期的各个阶段可能有不同的表示形式。 </a:t>
            </a:r>
          </a:p>
        </p:txBody>
      </p:sp>
    </p:spTree>
    <p:extLst>
      <p:ext uri="{BB962C8B-B14F-4D97-AF65-F5344CB8AC3E}">
        <p14:creationId xmlns:p14="http://schemas.microsoft.com/office/powerpoint/2010/main" val="259153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引言</a:t>
            </a:r>
            <a:endParaRPr lang="zh-CN" altLang="en-US" dirty="0"/>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信息技术（</a:t>
            </a:r>
            <a:r>
              <a:rPr lang="en-US" altLang="zh-CN" dirty="0" smtClean="0">
                <a:latin typeface="仿宋" panose="02010609060101010101" pitchFamily="49" charset="-122"/>
                <a:ea typeface="仿宋" panose="02010609060101010101" pitchFamily="49" charset="-122"/>
              </a:rPr>
              <a:t>Information Technology</a:t>
            </a:r>
            <a:r>
              <a:rPr lang="zh-CN" altLang="en-US" dirty="0" smtClean="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改变</a:t>
            </a:r>
            <a:r>
              <a:rPr lang="zh-CN" altLang="en-US" dirty="0" smtClean="0">
                <a:latin typeface="仿宋" panose="02010609060101010101" pitchFamily="49" charset="-122"/>
                <a:ea typeface="仿宋" panose="02010609060101010101" pitchFamily="49" charset="-122"/>
              </a:rPr>
              <a:t>了人类</a:t>
            </a:r>
            <a:r>
              <a:rPr lang="zh-CN" altLang="en-US" dirty="0">
                <a:latin typeface="仿宋" panose="02010609060101010101" pitchFamily="49" charset="-122"/>
                <a:ea typeface="仿宋" panose="02010609060101010101" pitchFamily="49" charset="-122"/>
              </a:rPr>
              <a:t>生活和工作的</a:t>
            </a:r>
            <a:r>
              <a:rPr lang="zh-CN" altLang="en-US" dirty="0" smtClean="0">
                <a:latin typeface="仿宋" panose="02010609060101010101" pitchFamily="49" charset="-122"/>
                <a:ea typeface="仿宋" panose="02010609060101010101" pitchFamily="49" charset="-122"/>
              </a:rPr>
              <a:t>方式，人们越来越依赖信息和信息系统。</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信息系统</a:t>
            </a:r>
            <a:r>
              <a:rPr lang="zh-CN" altLang="en-US" dirty="0" smtClean="0">
                <a:latin typeface="仿宋" panose="02010609060101010101" pitchFamily="49" charset="-122"/>
                <a:ea typeface="仿宋" panose="02010609060101010101" pitchFamily="49" charset="-122"/>
              </a:rPr>
              <a:t>是建立</a:t>
            </a:r>
            <a:r>
              <a:rPr lang="zh-CN" altLang="en-US" dirty="0">
                <a:latin typeface="仿宋" panose="02010609060101010101" pitchFamily="49" charset="-122"/>
                <a:ea typeface="仿宋" panose="02010609060101010101" pitchFamily="49" charset="-122"/>
              </a:rPr>
              <a:t>在</a:t>
            </a:r>
            <a:r>
              <a:rPr lang="zh-CN" altLang="en-US" dirty="0" smtClean="0">
                <a:latin typeface="仿宋" panose="02010609060101010101" pitchFamily="49" charset="-122"/>
                <a:ea typeface="仿宋" panose="02010609060101010101" pitchFamily="49" charset="-122"/>
              </a:rPr>
              <a:t>客观世界的真实系统</a:t>
            </a:r>
            <a:r>
              <a:rPr lang="zh-CN" altLang="en-US" dirty="0">
                <a:latin typeface="仿宋" panose="02010609060101010101" pitchFamily="49" charset="-122"/>
                <a:ea typeface="仿宋" panose="02010609060101010101" pitchFamily="49" charset="-122"/>
              </a:rPr>
              <a:t>中</a:t>
            </a:r>
            <a:r>
              <a:rPr lang="zh-CN" altLang="en-US" dirty="0" smtClean="0">
                <a:latin typeface="仿宋" panose="02010609060101010101" pitchFamily="49" charset="-122"/>
                <a:ea typeface="仿宋" panose="02010609060101010101" pitchFamily="49" charset="-122"/>
              </a:rPr>
              <a:t>的 “神经系统”，它需要在对真实系统进行抽象</a:t>
            </a:r>
            <a:r>
              <a:rPr lang="zh-CN" altLang="en-US" dirty="0">
                <a:latin typeface="仿宋" panose="02010609060101010101" pitchFamily="49" charset="-122"/>
                <a:ea typeface="仿宋" panose="02010609060101010101" pitchFamily="49" charset="-122"/>
              </a:rPr>
              <a:t>的基础上</a:t>
            </a:r>
            <a:r>
              <a:rPr lang="zh-CN" altLang="en-US" dirty="0" smtClean="0">
                <a:latin typeface="仿宋" panose="02010609060101010101" pitchFamily="49" charset="-122"/>
                <a:ea typeface="仿宋" panose="02010609060101010101" pitchFamily="49" charset="-122"/>
              </a:rPr>
              <a:t>建立自己</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逻辑模型，</a:t>
            </a:r>
            <a:r>
              <a:rPr lang="zh-CN" altLang="en-US" dirty="0">
                <a:latin typeface="仿宋" panose="02010609060101010101" pitchFamily="49" charset="-122"/>
                <a:ea typeface="仿宋" panose="02010609060101010101" pitchFamily="49" charset="-122"/>
              </a:rPr>
              <a:t>利用</a:t>
            </a:r>
            <a:r>
              <a:rPr lang="zh-CN" altLang="en-US" dirty="0" smtClean="0">
                <a:latin typeface="仿宋" panose="02010609060101010101" pitchFamily="49" charset="-122"/>
                <a:ea typeface="仿宋" panose="02010609060101010101" pitchFamily="49" charset="-122"/>
              </a:rPr>
              <a:t>现代计算机技术和通信技术根据逻辑模型建立物理</a:t>
            </a:r>
            <a:r>
              <a:rPr lang="zh-CN" altLang="en-US" dirty="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模型，</a:t>
            </a:r>
            <a:r>
              <a:rPr lang="zh-CN" altLang="en-US" dirty="0">
                <a:latin typeface="仿宋" panose="02010609060101010101" pitchFamily="49" charset="-122"/>
                <a:ea typeface="仿宋" panose="02010609060101010101" pitchFamily="49" charset="-122"/>
              </a:rPr>
              <a:t>即</a:t>
            </a:r>
            <a:r>
              <a:rPr lang="zh-CN" altLang="en-US" dirty="0" smtClean="0">
                <a:latin typeface="仿宋" panose="02010609060101010101" pitchFamily="49" charset="-122"/>
                <a:ea typeface="仿宋" panose="02010609060101010101" pitchFamily="49" charset="-122"/>
              </a:rPr>
              <a:t>信息系统。</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由此可见，模型</a:t>
            </a:r>
            <a:r>
              <a:rPr lang="zh-CN" altLang="en-US" dirty="0">
                <a:latin typeface="仿宋" panose="02010609060101010101" pitchFamily="49" charset="-122"/>
                <a:ea typeface="仿宋" panose="02010609060101010101" pitchFamily="49" charset="-122"/>
              </a:rPr>
              <a:t>是</a:t>
            </a:r>
            <a:r>
              <a:rPr lang="zh-CN" altLang="en-US" dirty="0" smtClean="0">
                <a:latin typeface="仿宋" panose="02010609060101010101" pitchFamily="49" charset="-122"/>
                <a:ea typeface="仿宋" panose="02010609060101010101" pitchFamily="49" charset="-122"/>
              </a:rPr>
              <a:t>建立信息系统的基础，本章重点介绍：</a:t>
            </a:r>
            <a:endParaRPr lang="zh-CN" altLang="en-US" dirty="0">
              <a:latin typeface="仿宋" panose="02010609060101010101" pitchFamily="49" charset="-122"/>
              <a:ea typeface="仿宋" panose="02010609060101010101" pitchFamily="49" charset="-122"/>
            </a:endParaRPr>
          </a:p>
        </p:txBody>
      </p:sp>
      <p:sp>
        <p:nvSpPr>
          <p:cNvPr id="4" name="内容占位符 2"/>
          <p:cNvSpPr txBox="1">
            <a:spLocks/>
          </p:cNvSpPr>
          <p:nvPr/>
        </p:nvSpPr>
        <p:spPr>
          <a:xfrm>
            <a:off x="1066800" y="4955151"/>
            <a:ext cx="10058400" cy="169278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dirty="0" smtClean="0">
                <a:latin typeface="仿宋" panose="02010609060101010101" pitchFamily="49" charset="-122"/>
                <a:ea typeface="仿宋" panose="02010609060101010101" pitchFamily="49" charset="-122"/>
              </a:rPr>
              <a:t>1.1 </a:t>
            </a:r>
            <a:r>
              <a:rPr lang="zh-CN" altLang="en-US" sz="2400" dirty="0" smtClean="0">
                <a:latin typeface="仿宋" panose="02010609060101010101" pitchFamily="49" charset="-122"/>
                <a:ea typeface="仿宋" panose="02010609060101010101" pitchFamily="49" charset="-122"/>
              </a:rPr>
              <a:t>模型</a:t>
            </a:r>
            <a:endParaRPr lang="en-US" altLang="zh-CN" sz="2400" dirty="0" smtClean="0">
              <a:latin typeface="仿宋" panose="02010609060101010101" pitchFamily="49" charset="-122"/>
              <a:ea typeface="仿宋" panose="02010609060101010101" pitchFamily="49" charset="-122"/>
            </a:endParaRPr>
          </a:p>
          <a:p>
            <a:r>
              <a:rPr lang="en-US" altLang="zh-CN" sz="2400" dirty="0" smtClean="0">
                <a:latin typeface="仿宋" panose="02010609060101010101" pitchFamily="49" charset="-122"/>
                <a:ea typeface="仿宋" panose="02010609060101010101" pitchFamily="49" charset="-122"/>
              </a:rPr>
              <a:t>1.2 </a:t>
            </a:r>
            <a:r>
              <a:rPr lang="zh-CN" altLang="en-US" sz="2400" dirty="0" smtClean="0">
                <a:latin typeface="仿宋" panose="02010609060101010101" pitchFamily="49" charset="-122"/>
                <a:ea typeface="仿宋" panose="02010609060101010101" pitchFamily="49" charset="-122"/>
              </a:rPr>
              <a:t>信息系统</a:t>
            </a:r>
            <a:endParaRPr lang="en-US" altLang="zh-CN" sz="2400" dirty="0" smtClean="0">
              <a:latin typeface="仿宋" panose="02010609060101010101" pitchFamily="49" charset="-122"/>
              <a:ea typeface="仿宋" panose="02010609060101010101" pitchFamily="49" charset="-122"/>
            </a:endParaRPr>
          </a:p>
          <a:p>
            <a:r>
              <a:rPr lang="en-US" altLang="zh-CN" sz="2400" dirty="0" smtClean="0">
                <a:latin typeface="仿宋" panose="02010609060101010101" pitchFamily="49" charset="-122"/>
                <a:ea typeface="仿宋" panose="02010609060101010101" pitchFamily="49" charset="-122"/>
              </a:rPr>
              <a:t>1.3 </a:t>
            </a:r>
            <a:r>
              <a:rPr lang="zh-CN" altLang="en-US" sz="2400" dirty="0" smtClean="0">
                <a:latin typeface="仿宋" panose="02010609060101010101" pitchFamily="49" charset="-122"/>
                <a:ea typeface="仿宋" panose="02010609060101010101" pitchFamily="49" charset="-122"/>
              </a:rPr>
              <a:t>模型与信息系统</a:t>
            </a:r>
            <a:endParaRPr lang="zh-CN" altLang="en-US" sz="2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866023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系统的特征</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838200" y="1825625"/>
            <a:ext cx="10515600" cy="4351338"/>
          </a:xfrm>
        </p:spPr>
        <p:txBody>
          <a:bodyPr>
            <a:normAutofit/>
          </a:bodyPr>
          <a:lstStyle/>
          <a:p>
            <a:r>
              <a:rPr lang="zh-CN" altLang="en-US" dirty="0" smtClean="0">
                <a:latin typeface="仿宋" panose="02010609060101010101" pitchFamily="49" charset="-122"/>
                <a:ea typeface="仿宋" panose="02010609060101010101" pitchFamily="49" charset="-122"/>
              </a:rPr>
              <a:t>包括：</a:t>
            </a: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目的性</a:t>
            </a:r>
            <a:r>
              <a:rPr lang="zh-CN" altLang="en-US" dirty="0" smtClean="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 每个系统都有其要达到的目的和应完成的任务或功能。</a:t>
            </a:r>
            <a:endParaRPr lang="en-US" altLang="zh-CN" dirty="0" smtClean="0">
              <a:latin typeface="仿宋" panose="02010609060101010101" pitchFamily="49" charset="-122"/>
              <a:ea typeface="仿宋" panose="02010609060101010101" pitchFamily="49" charset="-122"/>
            </a:endParaRPr>
          </a:p>
          <a:p>
            <a:pPr marL="0" indent="0">
              <a:buNone/>
            </a:pP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系统要素</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 每个系统都由各种可以互相区别的具有不同属性的要素组成。如财务系统，钱，人员，管理制度等。 </a:t>
            </a:r>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0622855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r>
              <a:rPr lang="zh-CN" altLang="en-US"/>
              <a:t>一个对象的实例图解 </a:t>
            </a:r>
          </a:p>
        </p:txBody>
      </p:sp>
      <p:pic>
        <p:nvPicPr>
          <p:cNvPr id="59396" name="Picture 4" descr="绘图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752850" y="1892301"/>
            <a:ext cx="4914900" cy="3914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711776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r>
              <a:rPr lang="en-US" altLang="zh-CN"/>
              <a:t>2.  </a:t>
            </a:r>
            <a:r>
              <a:rPr lang="zh-CN" altLang="en-US"/>
              <a:t>封装 </a:t>
            </a:r>
          </a:p>
        </p:txBody>
      </p:sp>
      <p:sp>
        <p:nvSpPr>
          <p:cNvPr id="60419" name="Rectangle 3"/>
          <p:cNvSpPr>
            <a:spLocks noGrp="1" noRot="1" noChangeArrowheads="1"/>
          </p:cNvSpPr>
          <p:nvPr>
            <p:ph type="body" idx="1"/>
          </p:nvPr>
        </p:nvSpPr>
        <p:spPr/>
        <p:txBody>
          <a:bodyPr/>
          <a:lstStyle/>
          <a:p>
            <a:pPr marL="609600" indent="-609600"/>
            <a:r>
              <a:rPr lang="zh-CN" altLang="en-US"/>
              <a:t>封装是面向对象方法的一个重要原则。 </a:t>
            </a:r>
          </a:p>
          <a:p>
            <a:pPr marL="609600" indent="-609600"/>
            <a:r>
              <a:rPr lang="zh-CN" altLang="en-US"/>
              <a:t>封装有两个含义：</a:t>
            </a:r>
          </a:p>
          <a:p>
            <a:pPr marL="609600" indent="-609600">
              <a:buFont typeface="Wingdings" panose="05000000000000000000" pitchFamily="2" charset="2"/>
              <a:buAutoNum type="circleNumDbPlain"/>
            </a:pPr>
            <a:r>
              <a:rPr lang="zh-CN" altLang="en-US"/>
              <a:t>结合性</a:t>
            </a:r>
          </a:p>
          <a:p>
            <a:pPr marL="609600" indent="-609600">
              <a:buFont typeface="Wingdings" panose="05000000000000000000" pitchFamily="2" charset="2"/>
              <a:buAutoNum type="circleNumDbPlain"/>
            </a:pPr>
            <a:r>
              <a:rPr lang="zh-CN" altLang="en-US"/>
              <a:t>信息隐蔽性</a:t>
            </a:r>
          </a:p>
        </p:txBody>
      </p:sp>
    </p:spTree>
    <p:extLst>
      <p:ext uri="{BB962C8B-B14F-4D97-AF65-F5344CB8AC3E}">
        <p14:creationId xmlns:p14="http://schemas.microsoft.com/office/powerpoint/2010/main" val="13730833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r>
              <a:rPr lang="en-US" altLang="zh-CN"/>
              <a:t>3.  </a:t>
            </a:r>
            <a:r>
              <a:rPr lang="zh-CN" altLang="en-US"/>
              <a:t>消息 </a:t>
            </a:r>
          </a:p>
        </p:txBody>
      </p:sp>
      <p:sp>
        <p:nvSpPr>
          <p:cNvPr id="61443" name="Rectangle 3"/>
          <p:cNvSpPr>
            <a:spLocks noGrp="1" noRot="1" noChangeArrowheads="1"/>
          </p:cNvSpPr>
          <p:nvPr>
            <p:ph type="body" idx="1"/>
          </p:nvPr>
        </p:nvSpPr>
        <p:spPr/>
        <p:txBody>
          <a:bodyPr/>
          <a:lstStyle/>
          <a:p>
            <a:r>
              <a:rPr lang="zh-CN" altLang="en-US"/>
              <a:t>消息是向对象发出的服务请求。</a:t>
            </a:r>
          </a:p>
          <a:p>
            <a:r>
              <a:rPr lang="zh-CN" altLang="en-US"/>
              <a:t>一个消息包含消息名、接受对象的标志、服务标志、输入信息、回答信息等。 </a:t>
            </a:r>
          </a:p>
          <a:p>
            <a:r>
              <a:rPr lang="zh-CN" altLang="en-US"/>
              <a:t>消息传递机制。 </a:t>
            </a:r>
          </a:p>
        </p:txBody>
      </p:sp>
    </p:spTree>
    <p:extLst>
      <p:ext uri="{BB962C8B-B14F-4D97-AF65-F5344CB8AC3E}">
        <p14:creationId xmlns:p14="http://schemas.microsoft.com/office/powerpoint/2010/main" val="20517463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p:txBody>
          <a:bodyPr/>
          <a:lstStyle/>
          <a:p>
            <a:r>
              <a:rPr lang="en-US" altLang="zh-CN"/>
              <a:t>4.  </a:t>
            </a:r>
            <a:r>
              <a:rPr lang="zh-CN" altLang="en-US"/>
              <a:t>类</a:t>
            </a:r>
          </a:p>
        </p:txBody>
      </p:sp>
      <p:sp>
        <p:nvSpPr>
          <p:cNvPr id="62467" name="Rectangle 3"/>
          <p:cNvSpPr>
            <a:spLocks noGrp="1" noRot="1" noChangeArrowheads="1"/>
          </p:cNvSpPr>
          <p:nvPr>
            <p:ph type="body" idx="1"/>
          </p:nvPr>
        </p:nvSpPr>
        <p:spPr/>
        <p:txBody>
          <a:bodyPr/>
          <a:lstStyle/>
          <a:p>
            <a:r>
              <a:rPr lang="zh-CN" altLang="en-US"/>
              <a:t>类是一组具有相同数据结构和相同操作的对象的集合。</a:t>
            </a:r>
          </a:p>
          <a:p>
            <a:r>
              <a:rPr lang="zh-CN" altLang="en-US"/>
              <a:t>类是对象的抽象。 </a:t>
            </a:r>
          </a:p>
          <a:p>
            <a:r>
              <a:rPr lang="zh-CN" altLang="en-US"/>
              <a:t>客观世界实际存在的都是对象，而不是类 。</a:t>
            </a:r>
          </a:p>
          <a:p>
            <a:r>
              <a:rPr lang="zh-CN" altLang="en-US"/>
              <a:t>类和对象的关系。 </a:t>
            </a:r>
          </a:p>
        </p:txBody>
      </p:sp>
    </p:spTree>
    <p:extLst>
      <p:ext uri="{BB962C8B-B14F-4D97-AF65-F5344CB8AC3E}">
        <p14:creationId xmlns:p14="http://schemas.microsoft.com/office/powerpoint/2010/main" val="26797269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r>
              <a:rPr lang="en-US" altLang="zh-CN"/>
              <a:t>5.  </a:t>
            </a:r>
            <a:r>
              <a:rPr lang="zh-CN" altLang="en-US"/>
              <a:t>继承</a:t>
            </a:r>
          </a:p>
        </p:txBody>
      </p:sp>
      <p:sp>
        <p:nvSpPr>
          <p:cNvPr id="63491" name="Rectangle 3"/>
          <p:cNvSpPr>
            <a:spLocks noGrp="1" noRot="1" noChangeArrowheads="1"/>
          </p:cNvSpPr>
          <p:nvPr>
            <p:ph type="body" idx="1"/>
          </p:nvPr>
        </p:nvSpPr>
        <p:spPr/>
        <p:txBody>
          <a:bodyPr/>
          <a:lstStyle/>
          <a:p>
            <a:r>
              <a:rPr lang="zh-CN" altLang="en-US"/>
              <a:t>继承性是面向对象程序设计语言不同于其他语言的最主要特点。 </a:t>
            </a:r>
          </a:p>
          <a:p>
            <a:r>
              <a:rPr lang="zh-CN" altLang="en-US"/>
              <a:t>继承是指子类可以自动拥有父类的全部属性与操作的机制。 </a:t>
            </a:r>
          </a:p>
          <a:p>
            <a:r>
              <a:rPr lang="zh-CN" altLang="en-US"/>
              <a:t>父类（超类）</a:t>
            </a:r>
          </a:p>
          <a:p>
            <a:r>
              <a:rPr lang="zh-CN" altLang="en-US"/>
              <a:t>子类（派生类）</a:t>
            </a:r>
          </a:p>
          <a:p>
            <a:r>
              <a:rPr lang="zh-CN" altLang="en-US"/>
              <a:t>继承性又分为单重继承和多重继承两类。</a:t>
            </a:r>
          </a:p>
          <a:p>
            <a:endParaRPr lang="zh-CN" altLang="en-US"/>
          </a:p>
          <a:p>
            <a:endParaRPr lang="en-US" altLang="zh-CN"/>
          </a:p>
        </p:txBody>
      </p:sp>
    </p:spTree>
    <p:extLst>
      <p:ext uri="{BB962C8B-B14F-4D97-AF65-F5344CB8AC3E}">
        <p14:creationId xmlns:p14="http://schemas.microsoft.com/office/powerpoint/2010/main" val="19073908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p:txBody>
          <a:bodyPr/>
          <a:lstStyle/>
          <a:p>
            <a:r>
              <a:rPr lang="zh-CN" altLang="en-US"/>
              <a:t>继承的描述 </a:t>
            </a:r>
          </a:p>
        </p:txBody>
      </p:sp>
      <p:pic>
        <p:nvPicPr>
          <p:cNvPr id="64516" name="Picture 4" descr="绘图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019675" y="2601913"/>
            <a:ext cx="2381250" cy="249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1401137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r>
              <a:rPr lang="zh-CN" altLang="en-US"/>
              <a:t>单重继承和多重继承的描述 </a:t>
            </a:r>
          </a:p>
        </p:txBody>
      </p:sp>
      <p:pic>
        <p:nvPicPr>
          <p:cNvPr id="66564" name="Picture 4" descr="绘图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109914" y="2173288"/>
            <a:ext cx="6200775" cy="3352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74705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r>
              <a:rPr lang="en-US" altLang="zh-CN"/>
              <a:t>6.  </a:t>
            </a:r>
            <a:r>
              <a:rPr lang="zh-CN" altLang="en-US"/>
              <a:t>多态性</a:t>
            </a:r>
          </a:p>
        </p:txBody>
      </p:sp>
      <p:sp>
        <p:nvSpPr>
          <p:cNvPr id="67587" name="Rectangle 3"/>
          <p:cNvSpPr>
            <a:spLocks noGrp="1" noRot="1" noChangeArrowheads="1"/>
          </p:cNvSpPr>
          <p:nvPr>
            <p:ph type="body" idx="1"/>
          </p:nvPr>
        </p:nvSpPr>
        <p:spPr/>
        <p:txBody>
          <a:bodyPr/>
          <a:lstStyle/>
          <a:p>
            <a:pPr marL="609600" indent="-609600"/>
            <a:r>
              <a:rPr lang="zh-CN" altLang="en-US" dirty="0"/>
              <a:t>定义：同一操作作用于不同的对象，可以有不同的解释，产生不同的执行结果。</a:t>
            </a:r>
          </a:p>
          <a:p>
            <a:pPr marL="609600" indent="-609600"/>
            <a:r>
              <a:rPr lang="zh-CN" altLang="en-US" dirty="0"/>
              <a:t>多态性分为两种：</a:t>
            </a:r>
          </a:p>
          <a:p>
            <a:pPr marL="609600" indent="-609600">
              <a:buFont typeface="Wingdings" panose="05000000000000000000" pitchFamily="2" charset="2"/>
              <a:buAutoNum type="circleNumDbPlain"/>
            </a:pPr>
            <a:r>
              <a:rPr lang="zh-CN" altLang="en-US" dirty="0"/>
              <a:t>编译时的多态性</a:t>
            </a:r>
            <a:r>
              <a:rPr lang="zh-CN" altLang="en-US" dirty="0" smtClean="0"/>
              <a:t>。（静态</a:t>
            </a:r>
            <a:r>
              <a:rPr lang="zh-CN" altLang="en-US" dirty="0"/>
              <a:t>联编</a:t>
            </a:r>
            <a:r>
              <a:rPr lang="zh-CN" altLang="en-US" dirty="0" smtClean="0"/>
              <a:t>）</a:t>
            </a:r>
            <a:endParaRPr lang="zh-CN" altLang="en-US" dirty="0"/>
          </a:p>
          <a:p>
            <a:pPr marL="609600" indent="-609600">
              <a:buFont typeface="Wingdings" panose="05000000000000000000" pitchFamily="2" charset="2"/>
              <a:buAutoNum type="circleNumDbPlain"/>
            </a:pPr>
            <a:r>
              <a:rPr lang="zh-CN" altLang="en-US" dirty="0"/>
              <a:t>运行时的多态性</a:t>
            </a:r>
            <a:r>
              <a:rPr lang="zh-CN" altLang="en-US" dirty="0" smtClean="0"/>
              <a:t>。（动态联编）</a:t>
            </a:r>
            <a:endParaRPr lang="zh-CN" altLang="en-US" dirty="0"/>
          </a:p>
          <a:p>
            <a:pPr marL="609600" indent="-609600"/>
            <a:endParaRPr lang="en-US" altLang="zh-CN" dirty="0"/>
          </a:p>
        </p:txBody>
      </p:sp>
    </p:spTree>
    <p:extLst>
      <p:ext uri="{BB962C8B-B14F-4D97-AF65-F5344CB8AC3E}">
        <p14:creationId xmlns:p14="http://schemas.microsoft.com/office/powerpoint/2010/main" val="7079520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r>
              <a:rPr lang="en-US" altLang="zh-CN"/>
              <a:t>6.  </a:t>
            </a:r>
            <a:r>
              <a:rPr lang="zh-CN" altLang="en-US"/>
              <a:t>多态性</a:t>
            </a:r>
          </a:p>
        </p:txBody>
      </p:sp>
      <p:sp>
        <p:nvSpPr>
          <p:cNvPr id="68611" name="Rectangle 3"/>
          <p:cNvSpPr>
            <a:spLocks noGrp="1" noRot="1" noChangeArrowheads="1"/>
          </p:cNvSpPr>
          <p:nvPr>
            <p:ph type="body" idx="1"/>
          </p:nvPr>
        </p:nvSpPr>
        <p:spPr/>
        <p:txBody>
          <a:bodyPr/>
          <a:lstStyle/>
          <a:p>
            <a:pPr marL="609600" indent="-609600"/>
            <a:r>
              <a:rPr lang="zh-CN" altLang="en-US" dirty="0"/>
              <a:t>多态性的实现方式：</a:t>
            </a:r>
          </a:p>
          <a:p>
            <a:pPr marL="609600" indent="-609600">
              <a:buFont typeface="Wingdings" panose="05000000000000000000" pitchFamily="2" charset="2"/>
              <a:buAutoNum type="circleNumDbPlain"/>
            </a:pPr>
            <a:r>
              <a:rPr lang="zh-CN" altLang="en-US" dirty="0"/>
              <a:t>通过接口实现多态性</a:t>
            </a:r>
          </a:p>
          <a:p>
            <a:pPr marL="609600" indent="-609600">
              <a:buFont typeface="Wingdings" panose="05000000000000000000" pitchFamily="2" charset="2"/>
              <a:buAutoNum type="circleNumDbPlain"/>
            </a:pPr>
            <a:r>
              <a:rPr lang="zh-CN" altLang="en-US" dirty="0" smtClean="0"/>
              <a:t>通过</a:t>
            </a:r>
            <a:r>
              <a:rPr lang="zh-CN" altLang="en-US" dirty="0"/>
              <a:t>抽象类实现的多态性</a:t>
            </a:r>
          </a:p>
        </p:txBody>
      </p:sp>
    </p:spTree>
    <p:extLst>
      <p:ext uri="{BB962C8B-B14F-4D97-AF65-F5344CB8AC3E}">
        <p14:creationId xmlns:p14="http://schemas.microsoft.com/office/powerpoint/2010/main" val="26954530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a:lstStyle/>
          <a:p>
            <a:r>
              <a:rPr lang="en-US" altLang="zh-CN"/>
              <a:t>7.  </a:t>
            </a:r>
            <a:r>
              <a:rPr lang="zh-CN" altLang="en-US"/>
              <a:t>结构与连接 </a:t>
            </a:r>
          </a:p>
        </p:txBody>
      </p:sp>
      <p:sp>
        <p:nvSpPr>
          <p:cNvPr id="69635" name="Rectangle 3"/>
          <p:cNvSpPr>
            <a:spLocks noGrp="1" noRot="1" noChangeArrowheads="1"/>
          </p:cNvSpPr>
          <p:nvPr>
            <p:ph type="body" idx="1"/>
          </p:nvPr>
        </p:nvSpPr>
        <p:spPr/>
        <p:txBody>
          <a:bodyPr/>
          <a:lstStyle/>
          <a:p>
            <a:pPr marL="609600" indent="-609600">
              <a:buNone/>
            </a:pPr>
            <a:endParaRPr lang="en-US" altLang="zh-CN"/>
          </a:p>
          <a:p>
            <a:pPr marL="609600" indent="-609600">
              <a:buFont typeface="Wingdings" panose="05000000000000000000" pitchFamily="2" charset="2"/>
              <a:buAutoNum type="circleNumDbPlain"/>
            </a:pPr>
            <a:r>
              <a:rPr lang="zh-CN" altLang="en-US"/>
              <a:t>一般</a:t>
            </a:r>
            <a:r>
              <a:rPr lang="en-US" altLang="zh-CN"/>
              <a:t>/</a:t>
            </a:r>
            <a:r>
              <a:rPr lang="zh-CN" altLang="en-US"/>
              <a:t>特殊结构</a:t>
            </a:r>
          </a:p>
          <a:p>
            <a:pPr marL="609600" indent="-609600">
              <a:buFont typeface="Wingdings" panose="05000000000000000000" pitchFamily="2" charset="2"/>
              <a:buAutoNum type="circleNumDbPlain"/>
            </a:pPr>
            <a:r>
              <a:rPr lang="zh-CN" altLang="en-US"/>
              <a:t>整体</a:t>
            </a:r>
            <a:r>
              <a:rPr lang="en-US" altLang="zh-CN"/>
              <a:t>/</a:t>
            </a:r>
            <a:r>
              <a:rPr lang="zh-CN" altLang="en-US"/>
              <a:t>部分结构</a:t>
            </a:r>
          </a:p>
          <a:p>
            <a:pPr marL="609600" indent="-609600">
              <a:buFont typeface="Wingdings" panose="05000000000000000000" pitchFamily="2" charset="2"/>
              <a:buAutoNum type="circleNumDbPlain"/>
            </a:pPr>
            <a:r>
              <a:rPr lang="zh-CN" altLang="en-US"/>
              <a:t>实例连接</a:t>
            </a:r>
          </a:p>
          <a:p>
            <a:pPr marL="609600" indent="-609600">
              <a:buFont typeface="Wingdings" panose="05000000000000000000" pitchFamily="2" charset="2"/>
              <a:buAutoNum type="circleNumDbPlain"/>
            </a:pPr>
            <a:r>
              <a:rPr lang="zh-CN" altLang="en-US"/>
              <a:t>消息连接</a:t>
            </a:r>
          </a:p>
        </p:txBody>
      </p:sp>
    </p:spTree>
    <p:extLst>
      <p:ext uri="{BB962C8B-B14F-4D97-AF65-F5344CB8AC3E}">
        <p14:creationId xmlns:p14="http://schemas.microsoft.com/office/powerpoint/2010/main" val="284791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系统的特征</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838200" y="1825625"/>
            <a:ext cx="10515600" cy="4351338"/>
          </a:xfrm>
        </p:spPr>
        <p:txBody>
          <a:bodyPr>
            <a:normAutofit/>
          </a:bodyPr>
          <a:lstStyle/>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3</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相关性</a:t>
            </a:r>
            <a:r>
              <a:rPr lang="zh-CN" altLang="en-US" dirty="0" smtClean="0">
                <a:latin typeface="仿宋" panose="02010609060101010101" pitchFamily="49" charset="-122"/>
                <a:ea typeface="仿宋" panose="02010609060101010101" pitchFamily="49" charset="-122"/>
              </a:rPr>
              <a:t>：系统的组成要素是相互依存又相互制约的，子系统之间也是如此。在划分子系统时，既要有适当的相对独立性、降低相关性，又不要分得过细。即模块化（高内聚，低耦合）。</a:t>
            </a:r>
            <a:endParaRPr lang="en-US" altLang="zh-CN" dirty="0" smtClean="0">
              <a:latin typeface="仿宋" panose="02010609060101010101" pitchFamily="49" charset="-122"/>
              <a:ea typeface="仿宋" panose="02010609060101010101" pitchFamily="49" charset="-122"/>
            </a:endParaRPr>
          </a:p>
          <a:p>
            <a:pPr marL="0" indent="0">
              <a:buNone/>
            </a:pP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4</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结构的层次性</a:t>
            </a:r>
            <a:r>
              <a:rPr lang="zh-CN" altLang="en-US" dirty="0" smtClean="0">
                <a:latin typeface="仿宋" panose="02010609060101010101" pitchFamily="49" charset="-122"/>
                <a:ea typeface="仿宋" panose="02010609060101010101" pitchFamily="49" charset="-122"/>
              </a:rPr>
              <a:t>：系统可分为一系列的子系统，这种分解实 　质上是系统目标的分解和系统功能、任务的分解，而各子系统又 　可分解为更低一层的子系统。</a:t>
            </a:r>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4665463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ltLang="zh-CN" dirty="0" smtClean="0"/>
              <a:t>5.2 </a:t>
            </a:r>
            <a:r>
              <a:rPr lang="zh-CN" altLang="en-US" dirty="0" smtClean="0"/>
              <a:t>面向对象</a:t>
            </a:r>
            <a:r>
              <a:rPr lang="zh-CN" altLang="en-US" dirty="0"/>
              <a:t>的建模语言</a:t>
            </a:r>
          </a:p>
        </p:txBody>
      </p:sp>
      <p:sp>
        <p:nvSpPr>
          <p:cNvPr id="37891" name="Rectangle 3"/>
          <p:cNvSpPr>
            <a:spLocks noGrp="1" noRot="1" noChangeArrowheads="1"/>
          </p:cNvSpPr>
          <p:nvPr>
            <p:ph type="body" idx="1"/>
          </p:nvPr>
        </p:nvSpPr>
        <p:spPr/>
        <p:txBody>
          <a:bodyPr/>
          <a:lstStyle/>
          <a:p>
            <a:pPr>
              <a:buFont typeface="Wingdings" panose="05000000000000000000" pitchFamily="2" charset="2"/>
              <a:buNone/>
            </a:pPr>
            <a:endParaRPr lang="en-US" altLang="zh-CN" dirty="0"/>
          </a:p>
          <a:p>
            <a:r>
              <a:rPr lang="en-US" altLang="zh-CN" dirty="0" err="1"/>
              <a:t>Booch</a:t>
            </a:r>
            <a:r>
              <a:rPr lang="en-US" altLang="zh-CN" dirty="0"/>
              <a:t> 1993</a:t>
            </a:r>
            <a:r>
              <a:rPr lang="zh-CN" altLang="en-US" dirty="0"/>
              <a:t>（</a:t>
            </a:r>
            <a:r>
              <a:rPr lang="en-US" altLang="zh-CN" dirty="0"/>
              <a:t>Grady </a:t>
            </a:r>
            <a:r>
              <a:rPr lang="en-US" altLang="zh-CN" dirty="0" err="1"/>
              <a:t>Booch</a:t>
            </a:r>
            <a:r>
              <a:rPr lang="zh-CN" altLang="en-US" dirty="0"/>
              <a:t>）</a:t>
            </a:r>
          </a:p>
          <a:p>
            <a:r>
              <a:rPr lang="en-US" altLang="zh-CN" dirty="0"/>
              <a:t>OOSE</a:t>
            </a:r>
            <a:r>
              <a:rPr lang="zh-CN" altLang="en-US" dirty="0"/>
              <a:t>（</a:t>
            </a:r>
            <a:r>
              <a:rPr lang="en-US" altLang="zh-CN" dirty="0"/>
              <a:t>Jim </a:t>
            </a:r>
            <a:r>
              <a:rPr lang="en-US" altLang="zh-CN" dirty="0" err="1"/>
              <a:t>Rumbaugh</a:t>
            </a:r>
            <a:r>
              <a:rPr lang="zh-CN" altLang="en-US" dirty="0"/>
              <a:t>）</a:t>
            </a:r>
          </a:p>
          <a:p>
            <a:r>
              <a:rPr lang="en-US" altLang="zh-CN" dirty="0"/>
              <a:t>OMT-2</a:t>
            </a:r>
            <a:r>
              <a:rPr lang="zh-CN" altLang="en-US" dirty="0"/>
              <a:t>（</a:t>
            </a:r>
            <a:r>
              <a:rPr lang="en-US" altLang="zh-CN" dirty="0"/>
              <a:t>Ivar Jacobson</a:t>
            </a:r>
            <a:r>
              <a:rPr lang="zh-CN" altLang="en-US" dirty="0"/>
              <a:t>）</a:t>
            </a:r>
          </a:p>
          <a:p>
            <a:r>
              <a:rPr lang="en-US" altLang="zh-CN" dirty="0"/>
              <a:t>UML</a:t>
            </a:r>
          </a:p>
        </p:txBody>
      </p:sp>
    </p:spTree>
    <p:extLst>
      <p:ext uri="{BB962C8B-B14F-4D97-AF65-F5344CB8AC3E}">
        <p14:creationId xmlns:p14="http://schemas.microsoft.com/office/powerpoint/2010/main" val="33584790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en-US" altLang="zh-CN"/>
              <a:t>UML</a:t>
            </a:r>
            <a:r>
              <a:rPr lang="zh-CN" altLang="en-US"/>
              <a:t>的发展过程 </a:t>
            </a:r>
          </a:p>
        </p:txBody>
      </p:sp>
      <p:pic>
        <p:nvPicPr>
          <p:cNvPr id="44036" name="Picture 4" descr="绘图1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44989" y="1600201"/>
            <a:ext cx="3730625"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8852603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smtClean="0"/>
              <a:t>5.3  </a:t>
            </a:r>
            <a:r>
              <a:rPr lang="zh-CN" altLang="en-US" dirty="0"/>
              <a:t>面向对象分析（</a:t>
            </a:r>
            <a:r>
              <a:rPr lang="en-US" altLang="zh-CN" dirty="0"/>
              <a:t>OOA</a:t>
            </a:r>
            <a:r>
              <a:rPr lang="zh-CN" altLang="en-US" dirty="0"/>
              <a:t>）</a:t>
            </a:r>
          </a:p>
        </p:txBody>
      </p:sp>
      <p:sp>
        <p:nvSpPr>
          <p:cNvPr id="26627" name="Rectangle 3"/>
          <p:cNvSpPr>
            <a:spLocks noGrp="1" noRot="1" noChangeArrowheads="1"/>
          </p:cNvSpPr>
          <p:nvPr>
            <p:ph type="body" idx="1"/>
          </p:nvPr>
        </p:nvSpPr>
        <p:spPr/>
        <p:txBody>
          <a:bodyPr/>
          <a:lstStyle/>
          <a:p>
            <a:r>
              <a:rPr lang="en-US" altLang="zh-CN" dirty="0" smtClean="0"/>
              <a:t>5.3.1  </a:t>
            </a:r>
            <a:r>
              <a:rPr lang="zh-CN" altLang="en-US" dirty="0"/>
              <a:t>面向对象分析的层次 </a:t>
            </a:r>
          </a:p>
          <a:p>
            <a:r>
              <a:rPr lang="en-US" altLang="zh-CN" dirty="0"/>
              <a:t>5.3</a:t>
            </a:r>
            <a:r>
              <a:rPr lang="en-US" altLang="zh-CN" dirty="0" smtClean="0"/>
              <a:t>.2  </a:t>
            </a:r>
            <a:r>
              <a:rPr lang="zh-CN" altLang="en-US" dirty="0"/>
              <a:t>面向对象分析的基本过程 </a:t>
            </a:r>
          </a:p>
          <a:p>
            <a:r>
              <a:rPr lang="en-US" altLang="zh-CN" dirty="0"/>
              <a:t>5.3</a:t>
            </a:r>
            <a:r>
              <a:rPr lang="en-US" altLang="zh-CN" dirty="0" smtClean="0"/>
              <a:t>.3  </a:t>
            </a:r>
            <a:r>
              <a:rPr lang="zh-CN" altLang="en-US" dirty="0"/>
              <a:t>面向对象分析的基本原则 </a:t>
            </a:r>
          </a:p>
          <a:p>
            <a:r>
              <a:rPr lang="en-US" altLang="zh-CN" dirty="0"/>
              <a:t>5.3</a:t>
            </a:r>
            <a:r>
              <a:rPr lang="en-US" altLang="zh-CN" dirty="0" smtClean="0"/>
              <a:t>.4  </a:t>
            </a:r>
            <a:r>
              <a:rPr lang="zh-CN" altLang="en-US" dirty="0"/>
              <a:t>类图 </a:t>
            </a:r>
          </a:p>
          <a:p>
            <a:r>
              <a:rPr lang="en-US" altLang="zh-CN" dirty="0"/>
              <a:t>5.3</a:t>
            </a:r>
            <a:r>
              <a:rPr lang="en-US" altLang="zh-CN" dirty="0" smtClean="0"/>
              <a:t>.5  </a:t>
            </a:r>
            <a:r>
              <a:rPr lang="zh-CN" altLang="en-US" dirty="0"/>
              <a:t>发现对象和定义类 </a:t>
            </a:r>
          </a:p>
          <a:p>
            <a:r>
              <a:rPr lang="en-US" altLang="zh-CN" dirty="0"/>
              <a:t>5.3</a:t>
            </a:r>
            <a:r>
              <a:rPr lang="en-US" altLang="zh-CN" dirty="0" smtClean="0"/>
              <a:t>.6  </a:t>
            </a:r>
            <a:r>
              <a:rPr lang="zh-CN" altLang="en-US" dirty="0"/>
              <a:t>对象之间的通信 </a:t>
            </a:r>
          </a:p>
        </p:txBody>
      </p:sp>
    </p:spTree>
    <p:extLst>
      <p:ext uri="{BB962C8B-B14F-4D97-AF65-F5344CB8AC3E}">
        <p14:creationId xmlns:p14="http://schemas.microsoft.com/office/powerpoint/2010/main" val="35137254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r>
              <a:rPr lang="en-US" altLang="zh-CN" dirty="0" smtClean="0"/>
              <a:t>5.3.1  </a:t>
            </a:r>
            <a:r>
              <a:rPr lang="zh-CN" altLang="en-US" dirty="0"/>
              <a:t>面向对象分析的层次</a:t>
            </a:r>
          </a:p>
        </p:txBody>
      </p:sp>
      <p:sp>
        <p:nvSpPr>
          <p:cNvPr id="39939" name="Rectangle 3"/>
          <p:cNvSpPr>
            <a:spLocks noGrp="1" noRot="1" noChangeArrowheads="1"/>
          </p:cNvSpPr>
          <p:nvPr>
            <p:ph type="body" idx="1"/>
          </p:nvPr>
        </p:nvSpPr>
        <p:spPr/>
        <p:txBody>
          <a:bodyPr/>
          <a:lstStyle/>
          <a:p>
            <a:pPr marL="609600" indent="-609600"/>
            <a:r>
              <a:rPr lang="zh-CN" altLang="en-US"/>
              <a:t>对象模型通常由五个层次组成：</a:t>
            </a:r>
          </a:p>
          <a:p>
            <a:pPr marL="609600" indent="-609600">
              <a:buFont typeface="Wingdings" panose="05000000000000000000" pitchFamily="2" charset="2"/>
              <a:buAutoNum type="circleNumDbPlain"/>
            </a:pPr>
            <a:r>
              <a:rPr lang="zh-CN" altLang="en-US"/>
              <a:t>类与对象层</a:t>
            </a:r>
          </a:p>
          <a:p>
            <a:pPr marL="609600" indent="-609600">
              <a:buFont typeface="Wingdings" panose="05000000000000000000" pitchFamily="2" charset="2"/>
              <a:buAutoNum type="circleNumDbPlain"/>
            </a:pPr>
            <a:r>
              <a:rPr lang="zh-CN" altLang="en-US"/>
              <a:t>属性层</a:t>
            </a:r>
          </a:p>
          <a:p>
            <a:pPr marL="609600" indent="-609600">
              <a:buFont typeface="Wingdings" panose="05000000000000000000" pitchFamily="2" charset="2"/>
              <a:buAutoNum type="circleNumDbPlain"/>
            </a:pPr>
            <a:r>
              <a:rPr lang="zh-CN" altLang="en-US"/>
              <a:t>服务层</a:t>
            </a:r>
          </a:p>
          <a:p>
            <a:pPr marL="609600" indent="-609600">
              <a:buFont typeface="Wingdings" panose="05000000000000000000" pitchFamily="2" charset="2"/>
              <a:buAutoNum type="circleNumDbPlain"/>
            </a:pPr>
            <a:r>
              <a:rPr lang="zh-CN" altLang="en-US"/>
              <a:t>结构层</a:t>
            </a:r>
          </a:p>
          <a:p>
            <a:pPr marL="609600" indent="-609600">
              <a:buFont typeface="Wingdings" panose="05000000000000000000" pitchFamily="2" charset="2"/>
              <a:buAutoNum type="circleNumDbPlain"/>
            </a:pPr>
            <a:r>
              <a:rPr lang="zh-CN" altLang="en-US"/>
              <a:t>主题层 </a:t>
            </a:r>
          </a:p>
        </p:txBody>
      </p:sp>
    </p:spTree>
    <p:extLst>
      <p:ext uri="{BB962C8B-B14F-4D97-AF65-F5344CB8AC3E}">
        <p14:creationId xmlns:p14="http://schemas.microsoft.com/office/powerpoint/2010/main" val="142291552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zh-CN" altLang="en-US"/>
              <a:t>对象模型的五个层次 </a:t>
            </a:r>
          </a:p>
        </p:txBody>
      </p:sp>
      <p:pic>
        <p:nvPicPr>
          <p:cNvPr id="45060" name="Picture 4" descr="绘图9"/>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024189" y="1906588"/>
            <a:ext cx="6372225" cy="3886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941534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r>
              <a:rPr lang="en-US" altLang="zh-CN" dirty="0" smtClean="0"/>
              <a:t>5.3.2  </a:t>
            </a:r>
            <a:r>
              <a:rPr lang="zh-CN" altLang="en-US" dirty="0"/>
              <a:t>面向对象分析的基本过程 </a:t>
            </a:r>
          </a:p>
        </p:txBody>
      </p:sp>
      <p:sp>
        <p:nvSpPr>
          <p:cNvPr id="41987"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发现对象，从对象中抽象出类的定义。</a:t>
            </a:r>
          </a:p>
          <a:p>
            <a:pPr marL="609600" indent="-609600">
              <a:buFont typeface="Wingdings" panose="05000000000000000000" pitchFamily="2" charset="2"/>
              <a:buAutoNum type="circleNumDbPlain"/>
            </a:pPr>
            <a:r>
              <a:rPr lang="zh-CN" altLang="en-US"/>
              <a:t>识别对象的内部特征。</a:t>
            </a:r>
          </a:p>
          <a:p>
            <a:pPr marL="609600" indent="-609600">
              <a:buFont typeface="Wingdings" panose="05000000000000000000" pitchFamily="2" charset="2"/>
              <a:buAutoNum type="circleNumDbPlain"/>
            </a:pPr>
            <a:r>
              <a:rPr lang="zh-CN" altLang="en-US"/>
              <a:t>识别对象的外部关系。</a:t>
            </a:r>
          </a:p>
          <a:p>
            <a:pPr marL="609600" indent="-609600">
              <a:buFont typeface="Wingdings" panose="05000000000000000000" pitchFamily="2" charset="2"/>
              <a:buAutoNum type="circleNumDbPlain"/>
            </a:pPr>
            <a:r>
              <a:rPr lang="zh-CN" altLang="en-US"/>
              <a:t>划分主题，建立主题图。 </a:t>
            </a:r>
          </a:p>
          <a:p>
            <a:pPr marL="609600" indent="-609600">
              <a:buFont typeface="Wingdings" panose="05000000000000000000" pitchFamily="2" charset="2"/>
              <a:buAutoNum type="circleNumDbPlain"/>
            </a:pPr>
            <a:r>
              <a:rPr lang="zh-CN" altLang="en-US"/>
              <a:t>定义用例，建立交互图。</a:t>
            </a:r>
          </a:p>
          <a:p>
            <a:pPr marL="609600" indent="-609600">
              <a:buFont typeface="Wingdings" panose="05000000000000000000" pitchFamily="2" charset="2"/>
              <a:buAutoNum type="circleNumDbPlain"/>
            </a:pPr>
            <a:r>
              <a:rPr lang="zh-CN" altLang="en-US"/>
              <a:t>建立详细说明。</a:t>
            </a:r>
          </a:p>
          <a:p>
            <a:pPr marL="609600" indent="-609600">
              <a:buFont typeface="Wingdings" panose="05000000000000000000" pitchFamily="2" charset="2"/>
              <a:buAutoNum type="circleNumDbPlain"/>
            </a:pPr>
            <a:r>
              <a:rPr lang="zh-CN" altLang="en-US"/>
              <a:t>原型开发。</a:t>
            </a:r>
          </a:p>
        </p:txBody>
      </p:sp>
    </p:spTree>
    <p:extLst>
      <p:ext uri="{BB962C8B-B14F-4D97-AF65-F5344CB8AC3E}">
        <p14:creationId xmlns:p14="http://schemas.microsoft.com/office/powerpoint/2010/main" val="273868815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zh-CN" altLang="en-US"/>
              <a:t>面向对象分析过程模型 </a:t>
            </a:r>
          </a:p>
        </p:txBody>
      </p:sp>
      <p:pic>
        <p:nvPicPr>
          <p:cNvPr id="46084" name="Picture 4" descr="绘图10"/>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33875" y="1663701"/>
            <a:ext cx="3752850" cy="4371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427162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r>
              <a:rPr lang="en-US" altLang="zh-CN" dirty="0" smtClean="0"/>
              <a:t>5.3.3  </a:t>
            </a:r>
            <a:r>
              <a:rPr lang="zh-CN" altLang="en-US" dirty="0"/>
              <a:t>面向对象分析的基本原则</a:t>
            </a:r>
          </a:p>
        </p:txBody>
      </p:sp>
      <p:sp>
        <p:nvSpPr>
          <p:cNvPr id="43011"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抽象原则</a:t>
            </a:r>
          </a:p>
          <a:p>
            <a:pPr marL="609600" indent="-609600">
              <a:buFont typeface="Wingdings" panose="05000000000000000000" pitchFamily="2" charset="2"/>
              <a:buAutoNum type="circleNumDbPlain"/>
            </a:pPr>
            <a:r>
              <a:rPr lang="zh-CN" altLang="en-US"/>
              <a:t>分类原则</a:t>
            </a:r>
          </a:p>
          <a:p>
            <a:pPr marL="609600" indent="-609600">
              <a:buFont typeface="Wingdings" panose="05000000000000000000" pitchFamily="2" charset="2"/>
              <a:buAutoNum type="circleNumDbPlain"/>
            </a:pPr>
            <a:r>
              <a:rPr lang="zh-CN" altLang="en-US"/>
              <a:t>聚合原则</a:t>
            </a:r>
          </a:p>
          <a:p>
            <a:pPr marL="609600" indent="-609600">
              <a:buFont typeface="Wingdings" panose="05000000000000000000" pitchFamily="2" charset="2"/>
              <a:buAutoNum type="circleNumDbPlain"/>
            </a:pPr>
            <a:r>
              <a:rPr lang="zh-CN" altLang="en-US"/>
              <a:t>关联原则</a:t>
            </a:r>
          </a:p>
          <a:p>
            <a:pPr marL="609600" indent="-609600">
              <a:buFont typeface="Wingdings" panose="05000000000000000000" pitchFamily="2" charset="2"/>
              <a:buAutoNum type="circleNumDbPlain"/>
            </a:pPr>
            <a:r>
              <a:rPr lang="zh-CN" altLang="en-US"/>
              <a:t>消息通信原则</a:t>
            </a:r>
          </a:p>
        </p:txBody>
      </p:sp>
    </p:spTree>
    <p:extLst>
      <p:ext uri="{BB962C8B-B14F-4D97-AF65-F5344CB8AC3E}">
        <p14:creationId xmlns:p14="http://schemas.microsoft.com/office/powerpoint/2010/main" val="28352870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p:txBody>
          <a:bodyPr/>
          <a:lstStyle/>
          <a:p>
            <a:r>
              <a:rPr lang="en-US" altLang="zh-CN" dirty="0" smtClean="0"/>
              <a:t>5.3.4  </a:t>
            </a:r>
            <a:r>
              <a:rPr lang="zh-CN" altLang="en-US" dirty="0"/>
              <a:t>类图</a:t>
            </a:r>
          </a:p>
        </p:txBody>
      </p:sp>
      <p:sp>
        <p:nvSpPr>
          <p:cNvPr id="40963" name="Rectangle 3"/>
          <p:cNvSpPr>
            <a:spLocks noGrp="1" noRot="1" noChangeArrowheads="1"/>
          </p:cNvSpPr>
          <p:nvPr>
            <p:ph type="body" idx="1"/>
          </p:nvPr>
        </p:nvSpPr>
        <p:spPr/>
        <p:txBody>
          <a:bodyPr/>
          <a:lstStyle/>
          <a:p>
            <a:pPr marL="609600" indent="-609600"/>
            <a:r>
              <a:rPr lang="zh-CN" altLang="en-US"/>
              <a:t>类图的主要构成成分：</a:t>
            </a:r>
          </a:p>
          <a:p>
            <a:pPr marL="609600" indent="-609600">
              <a:buFont typeface="Wingdings" panose="05000000000000000000" pitchFamily="2" charset="2"/>
              <a:buAutoNum type="circleNumDbPlain"/>
            </a:pPr>
            <a:r>
              <a:rPr lang="zh-CN" altLang="en-US"/>
              <a:t>类</a:t>
            </a:r>
          </a:p>
          <a:p>
            <a:pPr marL="609600" indent="-609600">
              <a:buFont typeface="Wingdings" panose="05000000000000000000" pitchFamily="2" charset="2"/>
              <a:buAutoNum type="circleNumDbPlain"/>
            </a:pPr>
            <a:r>
              <a:rPr lang="zh-CN" altLang="en-US"/>
              <a:t>属性</a:t>
            </a:r>
          </a:p>
          <a:p>
            <a:pPr marL="609600" indent="-609600">
              <a:buFont typeface="Wingdings" panose="05000000000000000000" pitchFamily="2" charset="2"/>
              <a:buAutoNum type="circleNumDbPlain"/>
            </a:pPr>
            <a:r>
              <a:rPr lang="zh-CN" altLang="en-US"/>
              <a:t>方法</a:t>
            </a:r>
          </a:p>
          <a:p>
            <a:pPr marL="609600" indent="-609600">
              <a:buFont typeface="Wingdings" panose="05000000000000000000" pitchFamily="2" charset="2"/>
              <a:buAutoNum type="circleNumDbPlain"/>
            </a:pPr>
            <a:r>
              <a:rPr lang="zh-CN" altLang="en-US"/>
              <a:t>一般</a:t>
            </a:r>
            <a:r>
              <a:rPr lang="en-US" altLang="zh-CN"/>
              <a:t>/</a:t>
            </a:r>
            <a:r>
              <a:rPr lang="zh-CN" altLang="en-US"/>
              <a:t>特殊结构</a:t>
            </a:r>
          </a:p>
          <a:p>
            <a:pPr marL="609600" indent="-609600">
              <a:buFont typeface="Wingdings" panose="05000000000000000000" pitchFamily="2" charset="2"/>
              <a:buAutoNum type="circleNumDbPlain"/>
            </a:pPr>
            <a:r>
              <a:rPr lang="zh-CN" altLang="en-US"/>
              <a:t>整体</a:t>
            </a:r>
            <a:r>
              <a:rPr lang="en-US" altLang="zh-CN"/>
              <a:t>/</a:t>
            </a:r>
            <a:r>
              <a:rPr lang="zh-CN" altLang="en-US"/>
              <a:t>部分结构</a:t>
            </a:r>
          </a:p>
          <a:p>
            <a:pPr marL="609600" indent="-609600">
              <a:buFont typeface="Wingdings" panose="05000000000000000000" pitchFamily="2" charset="2"/>
              <a:buAutoNum type="circleNumDbPlain"/>
            </a:pPr>
            <a:r>
              <a:rPr lang="zh-CN" altLang="en-US"/>
              <a:t>实例连接</a:t>
            </a:r>
          </a:p>
          <a:p>
            <a:pPr marL="609600" indent="-609600">
              <a:buFont typeface="Wingdings" panose="05000000000000000000" pitchFamily="2" charset="2"/>
              <a:buAutoNum type="circleNumDbPlain"/>
            </a:pPr>
            <a:r>
              <a:rPr lang="zh-CN" altLang="en-US"/>
              <a:t>消息连接 </a:t>
            </a:r>
          </a:p>
        </p:txBody>
      </p:sp>
    </p:spTree>
    <p:extLst>
      <p:ext uri="{BB962C8B-B14F-4D97-AF65-F5344CB8AC3E}">
        <p14:creationId xmlns:p14="http://schemas.microsoft.com/office/powerpoint/2010/main" val="9342981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r>
              <a:rPr lang="en-US" altLang="zh-CN" dirty="0" smtClean="0"/>
              <a:t>5.3.4  </a:t>
            </a:r>
            <a:r>
              <a:rPr lang="zh-CN" altLang="en-US" dirty="0"/>
              <a:t>类图</a:t>
            </a:r>
          </a:p>
        </p:txBody>
      </p:sp>
      <p:sp>
        <p:nvSpPr>
          <p:cNvPr id="47107" name="Rectangle 3"/>
          <p:cNvSpPr>
            <a:spLocks noGrp="1" noRot="1" noChangeArrowheads="1"/>
          </p:cNvSpPr>
          <p:nvPr>
            <p:ph type="body" idx="1"/>
          </p:nvPr>
        </p:nvSpPr>
        <p:spPr/>
        <p:txBody>
          <a:bodyPr/>
          <a:lstStyle/>
          <a:p>
            <a:pPr marL="609600" indent="-609600"/>
            <a:r>
              <a:rPr lang="zh-CN" altLang="en-US"/>
              <a:t>类图分为三个层次：</a:t>
            </a:r>
          </a:p>
          <a:p>
            <a:pPr marL="609600" indent="-609600">
              <a:buFont typeface="Wingdings" panose="05000000000000000000" pitchFamily="2" charset="2"/>
              <a:buAutoNum type="circleNumDbPlain"/>
            </a:pPr>
            <a:r>
              <a:rPr lang="zh-CN" altLang="en-US"/>
              <a:t>对象层</a:t>
            </a:r>
          </a:p>
          <a:p>
            <a:pPr marL="609600" indent="-609600">
              <a:buFont typeface="Wingdings" panose="05000000000000000000" pitchFamily="2" charset="2"/>
              <a:buAutoNum type="circleNumDbPlain"/>
            </a:pPr>
            <a:r>
              <a:rPr lang="zh-CN" altLang="en-US"/>
              <a:t>特征层</a:t>
            </a:r>
          </a:p>
          <a:p>
            <a:pPr marL="609600" indent="-609600">
              <a:buFont typeface="Wingdings" panose="05000000000000000000" pitchFamily="2" charset="2"/>
              <a:buAutoNum type="circleNumDbPlain"/>
            </a:pPr>
            <a:r>
              <a:rPr lang="zh-CN" altLang="en-US"/>
              <a:t>关系层</a:t>
            </a:r>
          </a:p>
        </p:txBody>
      </p:sp>
    </p:spTree>
    <p:extLst>
      <p:ext uri="{BB962C8B-B14F-4D97-AF65-F5344CB8AC3E}">
        <p14:creationId xmlns:p14="http://schemas.microsoft.com/office/powerpoint/2010/main" val="341391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系统的特征</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a:bodyPr>
          <a:lstStyle/>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5</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整体性</a:t>
            </a:r>
            <a:r>
              <a:rPr lang="zh-CN" altLang="en-US" dirty="0" smtClean="0">
                <a:latin typeface="仿宋" panose="02010609060101010101" pitchFamily="49" charset="-122"/>
                <a:ea typeface="仿宋" panose="02010609060101010101" pitchFamily="49" charset="-122"/>
              </a:rPr>
              <a:t>：评价一个系统时不要只对系统的单独部分，即系 　统的要素或子系统来评价，而要从整个系统出发，从总目标、总 　要求出发。（全局性观点，倍增器作用，整体性原则）</a:t>
            </a:r>
            <a:endParaRPr lang="en-US" altLang="zh-CN" dirty="0" smtClean="0">
              <a:latin typeface="仿宋" panose="02010609060101010101" pitchFamily="49" charset="-122"/>
              <a:ea typeface="仿宋" panose="02010609060101010101" pitchFamily="49" charset="-122"/>
            </a:endParaRPr>
          </a:p>
          <a:p>
            <a:pPr marL="0" indent="0">
              <a:buNone/>
            </a:pP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6</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环境适应性</a:t>
            </a:r>
            <a:r>
              <a:rPr lang="zh-CN" altLang="en-US" dirty="0" smtClean="0">
                <a:latin typeface="仿宋" panose="02010609060101010101" pitchFamily="49" charset="-122"/>
                <a:ea typeface="仿宋" panose="02010609060101010101" pitchFamily="49" charset="-122"/>
              </a:rPr>
              <a:t>：一个系统本身总是从属于更大的系统，它是这个大系统 　的一个子系统。任何系统都存在于一定的环境之中，环境可以理解为一个系统的补集。系统要发挥它应有的作用，达到预定的目标， 　系统自身一定要适应环境的要求。</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73223742"/>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r>
              <a:rPr lang="zh-CN" altLang="en-US"/>
              <a:t>类图的三个层次 </a:t>
            </a:r>
          </a:p>
        </p:txBody>
      </p:sp>
      <p:pic>
        <p:nvPicPr>
          <p:cNvPr id="48132" name="Picture 4" descr="绘图11"/>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495800" y="2249488"/>
            <a:ext cx="3429000"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9532282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r>
              <a:rPr lang="en-US" altLang="zh-CN" dirty="0" smtClean="0"/>
              <a:t>5.3.5  </a:t>
            </a:r>
            <a:r>
              <a:rPr lang="zh-CN" altLang="en-US" dirty="0"/>
              <a:t>发现对象和定义类 </a:t>
            </a:r>
          </a:p>
        </p:txBody>
      </p:sp>
      <p:sp>
        <p:nvSpPr>
          <p:cNvPr id="49155" name="Rectangle 3"/>
          <p:cNvSpPr>
            <a:spLocks noGrp="1" noRot="1" noChangeArrowheads="1"/>
          </p:cNvSpPr>
          <p:nvPr>
            <p:ph type="body" idx="1"/>
          </p:nvPr>
        </p:nvSpPr>
        <p:spPr/>
        <p:txBody>
          <a:bodyPr/>
          <a:lstStyle/>
          <a:p>
            <a:r>
              <a:rPr lang="en-US" altLang="zh-CN" dirty="0"/>
              <a:t>1.  </a:t>
            </a:r>
            <a:r>
              <a:rPr lang="zh-CN" altLang="en-US" dirty="0"/>
              <a:t>发现对象 </a:t>
            </a:r>
            <a:endParaRPr lang="en-US" altLang="zh-CN" dirty="0" smtClean="0"/>
          </a:p>
          <a:p>
            <a:pPr lvl="1"/>
            <a:r>
              <a:rPr lang="zh-CN" altLang="en-US" dirty="0"/>
              <a:t>发现对象的根本出发点</a:t>
            </a:r>
            <a:r>
              <a:rPr lang="zh-CN" altLang="en-US" dirty="0" smtClean="0"/>
              <a:t>：问题</a:t>
            </a:r>
            <a:r>
              <a:rPr lang="zh-CN" altLang="en-US" dirty="0"/>
              <a:t>域和系统责任</a:t>
            </a:r>
          </a:p>
          <a:p>
            <a:pPr lvl="1"/>
            <a:r>
              <a:rPr lang="zh-CN" altLang="en-US" dirty="0"/>
              <a:t>正确运用抽象原则。 </a:t>
            </a:r>
          </a:p>
          <a:p>
            <a:r>
              <a:rPr lang="en-US" altLang="zh-CN" dirty="0" smtClean="0"/>
              <a:t>2</a:t>
            </a:r>
            <a:r>
              <a:rPr lang="en-US" altLang="zh-CN" dirty="0"/>
              <a:t>.  </a:t>
            </a:r>
            <a:r>
              <a:rPr lang="zh-CN" altLang="en-US" dirty="0"/>
              <a:t>抽象出对象类 </a:t>
            </a:r>
            <a:endParaRPr lang="en-US" altLang="zh-CN" dirty="0" smtClean="0"/>
          </a:p>
          <a:p>
            <a:pPr marL="1066800" lvl="1" indent="-609600"/>
            <a:r>
              <a:rPr lang="zh-CN" altLang="en-US" dirty="0"/>
              <a:t>几种常见问题：</a:t>
            </a:r>
          </a:p>
          <a:p>
            <a:pPr marL="1066800" lvl="1" indent="-609600">
              <a:buFont typeface="Wingdings" panose="05000000000000000000" pitchFamily="2" charset="2"/>
              <a:buAutoNum type="circleNumDbPlain"/>
            </a:pPr>
            <a:r>
              <a:rPr lang="zh-CN" altLang="en-US" dirty="0"/>
              <a:t>类的属性或服务不适合该类的全部对象。</a:t>
            </a:r>
          </a:p>
          <a:p>
            <a:pPr marL="1066800" lvl="1" indent="-609600">
              <a:buFont typeface="Wingdings" panose="05000000000000000000" pitchFamily="2" charset="2"/>
              <a:buAutoNum type="circleNumDbPlain"/>
            </a:pPr>
            <a:r>
              <a:rPr lang="zh-CN" altLang="en-US" dirty="0"/>
              <a:t>出现属性和服务相似的类。</a:t>
            </a:r>
          </a:p>
          <a:p>
            <a:pPr marL="1066800" lvl="1" indent="-609600">
              <a:buFont typeface="Wingdings" panose="05000000000000000000" pitchFamily="2" charset="2"/>
              <a:buAutoNum type="circleNumDbPlain"/>
            </a:pPr>
            <a:r>
              <a:rPr lang="zh-CN" altLang="en-US" dirty="0"/>
              <a:t>出现对同一事物的重复描述</a:t>
            </a:r>
          </a:p>
        </p:txBody>
      </p:sp>
    </p:spTree>
    <p:extLst>
      <p:ext uri="{BB962C8B-B14F-4D97-AF65-F5344CB8AC3E}">
        <p14:creationId xmlns:p14="http://schemas.microsoft.com/office/powerpoint/2010/main" val="66355702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r>
              <a:rPr lang="en-US" altLang="zh-CN" dirty="0" smtClean="0"/>
              <a:t>5.3.6  </a:t>
            </a:r>
            <a:r>
              <a:rPr lang="zh-CN" altLang="en-US" dirty="0"/>
              <a:t>对象之间的通信 </a:t>
            </a:r>
          </a:p>
        </p:txBody>
      </p:sp>
      <p:sp>
        <p:nvSpPr>
          <p:cNvPr id="57347" name="Rectangle 3"/>
          <p:cNvSpPr>
            <a:spLocks noGrp="1" noRot="1" noChangeArrowheads="1"/>
          </p:cNvSpPr>
          <p:nvPr>
            <p:ph type="body" idx="1"/>
          </p:nvPr>
        </p:nvSpPr>
        <p:spPr/>
        <p:txBody>
          <a:bodyPr/>
          <a:lstStyle/>
          <a:p>
            <a:pPr algn="just"/>
            <a:r>
              <a:rPr lang="en-US" altLang="zh-CN"/>
              <a:t>1.  </a:t>
            </a:r>
            <a:r>
              <a:rPr lang="zh-CN" altLang="en-US"/>
              <a:t>一般</a:t>
            </a:r>
            <a:r>
              <a:rPr lang="en-US" altLang="zh-CN"/>
              <a:t>/</a:t>
            </a:r>
            <a:r>
              <a:rPr lang="zh-CN" altLang="en-US"/>
              <a:t>特殊结构</a:t>
            </a:r>
          </a:p>
          <a:p>
            <a:pPr algn="just"/>
            <a:r>
              <a:rPr lang="en-US" altLang="zh-CN"/>
              <a:t>2.  </a:t>
            </a:r>
            <a:r>
              <a:rPr lang="zh-CN" altLang="en-US"/>
              <a:t>整体</a:t>
            </a:r>
            <a:r>
              <a:rPr lang="en-US" altLang="zh-CN"/>
              <a:t>/</a:t>
            </a:r>
            <a:r>
              <a:rPr lang="zh-CN" altLang="en-US"/>
              <a:t>部分结构</a:t>
            </a:r>
          </a:p>
          <a:p>
            <a:pPr algn="just"/>
            <a:r>
              <a:rPr lang="en-US" altLang="zh-CN"/>
              <a:t>3.  </a:t>
            </a:r>
            <a:r>
              <a:rPr lang="zh-CN" altLang="en-US"/>
              <a:t>实例连接 </a:t>
            </a:r>
          </a:p>
          <a:p>
            <a:pPr algn="just"/>
            <a:r>
              <a:rPr lang="en-US" altLang="zh-CN"/>
              <a:t>4.  </a:t>
            </a:r>
            <a:r>
              <a:rPr lang="zh-CN" altLang="en-US"/>
              <a:t>消息连接 </a:t>
            </a:r>
          </a:p>
        </p:txBody>
      </p:sp>
    </p:spTree>
    <p:extLst>
      <p:ext uri="{BB962C8B-B14F-4D97-AF65-F5344CB8AC3E}">
        <p14:creationId xmlns:p14="http://schemas.microsoft.com/office/powerpoint/2010/main" val="345562231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lstStyle/>
          <a:p>
            <a:r>
              <a:rPr lang="en-US" altLang="zh-CN"/>
              <a:t>1.  </a:t>
            </a:r>
            <a:r>
              <a:rPr lang="zh-CN" altLang="en-US"/>
              <a:t>一般</a:t>
            </a:r>
            <a:r>
              <a:rPr lang="en-US" altLang="zh-CN"/>
              <a:t>/</a:t>
            </a:r>
            <a:r>
              <a:rPr lang="zh-CN" altLang="en-US"/>
              <a:t>特殊结构</a:t>
            </a:r>
          </a:p>
        </p:txBody>
      </p:sp>
      <p:sp>
        <p:nvSpPr>
          <p:cNvPr id="72707" name="Rectangle 3"/>
          <p:cNvSpPr>
            <a:spLocks noGrp="1" noRot="1" noChangeArrowheads="1"/>
          </p:cNvSpPr>
          <p:nvPr>
            <p:ph type="body" sz="half" idx="1"/>
          </p:nvPr>
        </p:nvSpPr>
        <p:spPr>
          <a:xfrm>
            <a:off x="2133600" y="1600200"/>
            <a:ext cx="8153400" cy="838200"/>
          </a:xfrm>
        </p:spPr>
        <p:txBody>
          <a:bodyPr/>
          <a:lstStyle/>
          <a:p>
            <a:r>
              <a:rPr lang="zh-CN" altLang="en-US"/>
              <a:t>一般</a:t>
            </a:r>
            <a:r>
              <a:rPr lang="en-US" altLang="zh-CN"/>
              <a:t>/</a:t>
            </a:r>
            <a:r>
              <a:rPr lang="zh-CN" altLang="en-US"/>
              <a:t>特殊结构均形成层次或网络 </a:t>
            </a:r>
          </a:p>
          <a:p>
            <a:endParaRPr lang="en-US" altLang="zh-CN"/>
          </a:p>
        </p:txBody>
      </p:sp>
      <p:pic>
        <p:nvPicPr>
          <p:cNvPr id="72710" name="Picture 6" descr="绘图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657600" y="2590801"/>
            <a:ext cx="5029200" cy="3508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170421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r>
              <a:rPr lang="en-US" altLang="zh-CN"/>
              <a:t>2.  </a:t>
            </a:r>
            <a:r>
              <a:rPr lang="zh-CN" altLang="en-US"/>
              <a:t>整体</a:t>
            </a:r>
            <a:r>
              <a:rPr lang="en-US" altLang="zh-CN"/>
              <a:t>/</a:t>
            </a:r>
            <a:r>
              <a:rPr lang="zh-CN" altLang="en-US"/>
              <a:t>部分结构 </a:t>
            </a:r>
          </a:p>
        </p:txBody>
      </p:sp>
      <p:pic>
        <p:nvPicPr>
          <p:cNvPr id="74756" name="Picture 4" descr="绘图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595689" y="1863726"/>
            <a:ext cx="5229225" cy="3971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936870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r>
              <a:rPr lang="en-US" altLang="zh-CN"/>
              <a:t>3.  </a:t>
            </a:r>
            <a:r>
              <a:rPr lang="zh-CN" altLang="en-US"/>
              <a:t>实例连接 </a:t>
            </a:r>
          </a:p>
        </p:txBody>
      </p:sp>
      <p:sp>
        <p:nvSpPr>
          <p:cNvPr id="75779" name="Rectangle 3"/>
          <p:cNvSpPr>
            <a:spLocks noGrp="1" noRot="1" noChangeArrowheads="1"/>
          </p:cNvSpPr>
          <p:nvPr>
            <p:ph type="body" sz="half" idx="1"/>
          </p:nvPr>
        </p:nvSpPr>
        <p:spPr>
          <a:xfrm>
            <a:off x="2133600" y="1600200"/>
            <a:ext cx="8153400" cy="609600"/>
          </a:xfrm>
        </p:spPr>
        <p:txBody>
          <a:bodyPr/>
          <a:lstStyle/>
          <a:p>
            <a:r>
              <a:rPr lang="zh-CN" altLang="en-US"/>
              <a:t>实例连接用于表达对象之间的静态联系 </a:t>
            </a:r>
          </a:p>
        </p:txBody>
      </p:sp>
      <p:pic>
        <p:nvPicPr>
          <p:cNvPr id="75781" name="Picture 5" descr="绘图3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919539" y="3387726"/>
            <a:ext cx="4581525" cy="1457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89233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r>
              <a:rPr lang="en-US" altLang="zh-CN"/>
              <a:t>4.  </a:t>
            </a:r>
            <a:r>
              <a:rPr lang="zh-CN" altLang="en-US"/>
              <a:t>消息连接 </a:t>
            </a:r>
          </a:p>
        </p:txBody>
      </p:sp>
      <p:sp>
        <p:nvSpPr>
          <p:cNvPr id="77827" name="Rectangle 3"/>
          <p:cNvSpPr>
            <a:spLocks noGrp="1" noRot="1" noChangeArrowheads="1"/>
          </p:cNvSpPr>
          <p:nvPr>
            <p:ph type="body" idx="1"/>
          </p:nvPr>
        </p:nvSpPr>
        <p:spPr/>
        <p:txBody>
          <a:bodyPr/>
          <a:lstStyle/>
          <a:p>
            <a:r>
              <a:rPr lang="zh-CN" altLang="en-US"/>
              <a:t>定义：两个对象之间存在的由于通信需要而形成的关系。</a:t>
            </a:r>
          </a:p>
          <a:p>
            <a:r>
              <a:rPr lang="zh-CN" altLang="en-US"/>
              <a:t>表示方法：使用箭头从发送消息的对象指向接收消息的对象。 </a:t>
            </a:r>
          </a:p>
        </p:txBody>
      </p:sp>
    </p:spTree>
    <p:extLst>
      <p:ext uri="{BB962C8B-B14F-4D97-AF65-F5344CB8AC3E}">
        <p14:creationId xmlns:p14="http://schemas.microsoft.com/office/powerpoint/2010/main" val="20078975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dirty="0" smtClean="0"/>
              <a:t>5.4  </a:t>
            </a:r>
            <a:r>
              <a:rPr lang="zh-CN" altLang="en-US" dirty="0"/>
              <a:t>面向对象设计（</a:t>
            </a:r>
            <a:r>
              <a:rPr lang="en-US" altLang="zh-CN" dirty="0"/>
              <a:t>OOD</a:t>
            </a:r>
            <a:r>
              <a:rPr lang="zh-CN" altLang="en-US" dirty="0"/>
              <a:t>）</a:t>
            </a:r>
          </a:p>
        </p:txBody>
      </p:sp>
      <p:sp>
        <p:nvSpPr>
          <p:cNvPr id="27651" name="Rectangle 3"/>
          <p:cNvSpPr>
            <a:spLocks noGrp="1" noRot="1" noChangeArrowheads="1"/>
          </p:cNvSpPr>
          <p:nvPr>
            <p:ph type="body" idx="1"/>
          </p:nvPr>
        </p:nvSpPr>
        <p:spPr/>
        <p:txBody>
          <a:bodyPr/>
          <a:lstStyle/>
          <a:p>
            <a:pPr algn="just">
              <a:buFont typeface="Wingdings" panose="05000000000000000000" pitchFamily="2" charset="2"/>
              <a:buNone/>
            </a:pPr>
            <a:endParaRPr lang="en-US" altLang="zh-CN"/>
          </a:p>
          <a:p>
            <a:pPr algn="just"/>
            <a:r>
              <a:rPr lang="en-US" altLang="zh-CN"/>
              <a:t>2.3.1  </a:t>
            </a:r>
            <a:r>
              <a:rPr lang="zh-CN" altLang="en-US"/>
              <a:t>面向对象设计的模型</a:t>
            </a:r>
          </a:p>
          <a:p>
            <a:r>
              <a:rPr lang="en-US" altLang="zh-CN"/>
              <a:t>2.3.2  </a:t>
            </a:r>
            <a:r>
              <a:rPr lang="zh-CN" altLang="en-US"/>
              <a:t>面向对象的高层设计 </a:t>
            </a:r>
          </a:p>
          <a:p>
            <a:pPr algn="just"/>
            <a:r>
              <a:rPr lang="en-US" altLang="zh-CN"/>
              <a:t>2.3.3  </a:t>
            </a:r>
            <a:r>
              <a:rPr lang="zh-CN" altLang="en-US"/>
              <a:t>面向对象的类设计</a:t>
            </a:r>
          </a:p>
          <a:p>
            <a:endParaRPr lang="en-US" altLang="zh-CN"/>
          </a:p>
        </p:txBody>
      </p:sp>
    </p:spTree>
    <p:extLst>
      <p:ext uri="{BB962C8B-B14F-4D97-AF65-F5344CB8AC3E}">
        <p14:creationId xmlns:p14="http://schemas.microsoft.com/office/powerpoint/2010/main" val="14978641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r>
              <a:rPr lang="en-US" altLang="zh-CN" dirty="0" smtClean="0"/>
              <a:t>5.4.1  </a:t>
            </a:r>
            <a:r>
              <a:rPr lang="zh-CN" altLang="en-US" dirty="0"/>
              <a:t>面向对象设计的模型</a:t>
            </a:r>
          </a:p>
        </p:txBody>
      </p:sp>
      <p:pic>
        <p:nvPicPr>
          <p:cNvPr id="78852" name="Picture 4" descr="绘图1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67075" y="2944813"/>
            <a:ext cx="5886450" cy="1809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37875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p:txBody>
          <a:bodyPr/>
          <a:lstStyle/>
          <a:p>
            <a:r>
              <a:rPr lang="en-US" altLang="zh-CN" dirty="0" smtClean="0"/>
              <a:t>5.4.2  </a:t>
            </a:r>
            <a:r>
              <a:rPr lang="zh-CN" altLang="en-US" dirty="0"/>
              <a:t>面向对象的高层设计 </a:t>
            </a:r>
          </a:p>
        </p:txBody>
      </p:sp>
      <p:sp>
        <p:nvSpPr>
          <p:cNvPr id="79875" name="Rectangle 3"/>
          <p:cNvSpPr>
            <a:spLocks noGrp="1" noRot="1" noChangeArrowheads="1"/>
          </p:cNvSpPr>
          <p:nvPr>
            <p:ph type="body" idx="1"/>
          </p:nvPr>
        </p:nvSpPr>
        <p:spPr/>
        <p:txBody>
          <a:bodyPr/>
          <a:lstStyle/>
          <a:p>
            <a:pPr algn="just"/>
            <a:r>
              <a:rPr lang="en-US" altLang="zh-CN"/>
              <a:t>1.  </a:t>
            </a:r>
            <a:r>
              <a:rPr lang="zh-CN" altLang="en-US"/>
              <a:t>高层设计的结构模型</a:t>
            </a:r>
          </a:p>
          <a:p>
            <a:pPr algn="just"/>
            <a:r>
              <a:rPr lang="en-US" altLang="zh-CN"/>
              <a:t>2.  </a:t>
            </a:r>
            <a:r>
              <a:rPr lang="zh-CN" altLang="en-US"/>
              <a:t>高层设计的准则</a:t>
            </a:r>
          </a:p>
          <a:p>
            <a:pPr algn="just"/>
            <a:r>
              <a:rPr lang="en-US" altLang="zh-CN"/>
              <a:t>3.  </a:t>
            </a:r>
            <a:r>
              <a:rPr lang="zh-CN" altLang="en-US"/>
              <a:t>问题域子系统的设计</a:t>
            </a:r>
          </a:p>
          <a:p>
            <a:pPr algn="just"/>
            <a:r>
              <a:rPr lang="en-US" altLang="zh-CN"/>
              <a:t>4.  </a:t>
            </a:r>
            <a:r>
              <a:rPr lang="zh-CN" altLang="en-US"/>
              <a:t>人机交互子系统的设计</a:t>
            </a:r>
          </a:p>
          <a:p>
            <a:pPr algn="just"/>
            <a:r>
              <a:rPr lang="en-US" altLang="zh-CN"/>
              <a:t>5.  </a:t>
            </a:r>
            <a:r>
              <a:rPr lang="zh-CN" altLang="en-US"/>
              <a:t>任务管理子系统的设计</a:t>
            </a:r>
          </a:p>
          <a:p>
            <a:pPr algn="just"/>
            <a:r>
              <a:rPr lang="en-US" altLang="zh-CN"/>
              <a:t>6.  </a:t>
            </a:r>
            <a:r>
              <a:rPr lang="zh-CN" altLang="en-US"/>
              <a:t>数据管理子系统的设计</a:t>
            </a:r>
          </a:p>
        </p:txBody>
      </p:sp>
    </p:spTree>
    <p:extLst>
      <p:ext uri="{BB962C8B-B14F-4D97-AF65-F5344CB8AC3E}">
        <p14:creationId xmlns:p14="http://schemas.microsoft.com/office/powerpoint/2010/main" val="3869535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1.2.2 </a:t>
            </a:r>
            <a:r>
              <a:rPr lang="zh-CN" altLang="en-US" dirty="0">
                <a:latin typeface="仿宋" panose="02010609060101010101" pitchFamily="49" charset="-122"/>
                <a:ea typeface="仿宋" panose="02010609060101010101" pitchFamily="49" charset="-122"/>
              </a:rPr>
              <a:t>信息的</a:t>
            </a:r>
            <a:r>
              <a:rPr lang="zh-CN" altLang="en-US" dirty="0" smtClean="0">
                <a:latin typeface="仿宋" panose="02010609060101010101" pitchFamily="49" charset="-122"/>
                <a:ea typeface="仿宋" panose="02010609060101010101" pitchFamily="49" charset="-122"/>
              </a:rPr>
              <a:t>概念</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1097280" y="1845733"/>
            <a:ext cx="10058400" cy="1836581"/>
          </a:xfrm>
        </p:spPr>
        <p:txBody>
          <a:bodyPr>
            <a:normAutofit/>
          </a:bodyPr>
          <a:lstStyle/>
          <a:p>
            <a:pPr>
              <a:lnSpc>
                <a:spcPct val="120000"/>
              </a:lnSpc>
            </a:pPr>
            <a:r>
              <a:rPr lang="zh-CN" altLang="en-US" dirty="0" smtClean="0">
                <a:latin typeface="仿宋" panose="02010609060101010101" pitchFamily="49" charset="-122"/>
                <a:ea typeface="仿宋" panose="02010609060101010101" pitchFamily="49" charset="-122"/>
              </a:rPr>
              <a:t>信息与数据是信息系统中最常用的基本术语。</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数据是指被记录下来的事实，是客观实体属性的值。逻辑上数据可以分为数值型，文字型，语音型，图形图像型等。</a:t>
            </a:r>
            <a:endParaRPr lang="en-US" altLang="zh-CN" dirty="0" smtClean="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549" y="3608430"/>
            <a:ext cx="5257800" cy="2952750"/>
          </a:xfrm>
          <a:prstGeom prst="rect">
            <a:avLst/>
          </a:prstGeom>
        </p:spPr>
      </p:pic>
    </p:spTree>
    <p:extLst>
      <p:ext uri="{BB962C8B-B14F-4D97-AF65-F5344CB8AC3E}">
        <p14:creationId xmlns:p14="http://schemas.microsoft.com/office/powerpoint/2010/main" val="455692854"/>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r>
              <a:rPr lang="en-US" altLang="zh-CN"/>
              <a:t>1.  </a:t>
            </a:r>
            <a:r>
              <a:rPr lang="zh-CN" altLang="en-US"/>
              <a:t>高层设计的结构模型</a:t>
            </a:r>
          </a:p>
        </p:txBody>
      </p:sp>
      <p:pic>
        <p:nvPicPr>
          <p:cNvPr id="80900" name="Picture 4" descr="绘图1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014664" y="1897063"/>
            <a:ext cx="6391275" cy="3905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068517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r>
              <a:rPr lang="en-US" altLang="zh-CN"/>
              <a:t>2.  </a:t>
            </a:r>
            <a:r>
              <a:rPr lang="zh-CN" altLang="en-US"/>
              <a:t>高层设计的准则</a:t>
            </a:r>
          </a:p>
        </p:txBody>
      </p:sp>
      <p:sp>
        <p:nvSpPr>
          <p:cNvPr id="81923"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弱耦合。</a:t>
            </a:r>
          </a:p>
          <a:p>
            <a:pPr marL="609600" indent="-609600">
              <a:buFont typeface="Wingdings" panose="05000000000000000000" pitchFamily="2" charset="2"/>
              <a:buAutoNum type="circleNumDbPlain"/>
            </a:pPr>
            <a:r>
              <a:rPr lang="zh-CN" altLang="en-US"/>
              <a:t>强内聚。</a:t>
            </a:r>
          </a:p>
          <a:p>
            <a:pPr marL="609600" indent="-609600">
              <a:buFont typeface="Wingdings" panose="05000000000000000000" pitchFamily="2" charset="2"/>
              <a:buAutoNum type="circleNumDbPlain"/>
            </a:pPr>
            <a:r>
              <a:rPr lang="zh-CN" altLang="en-US"/>
              <a:t>减少通信开销。</a:t>
            </a:r>
          </a:p>
          <a:p>
            <a:pPr marL="609600" indent="-609600">
              <a:buFont typeface="Wingdings" panose="05000000000000000000" pitchFamily="2" charset="2"/>
              <a:buAutoNum type="circleNumDbPlain"/>
            </a:pPr>
            <a:r>
              <a:rPr lang="zh-CN" altLang="en-US"/>
              <a:t>良好的可扩充性。</a:t>
            </a:r>
          </a:p>
        </p:txBody>
      </p:sp>
    </p:spTree>
    <p:extLst>
      <p:ext uri="{BB962C8B-B14F-4D97-AF65-F5344CB8AC3E}">
        <p14:creationId xmlns:p14="http://schemas.microsoft.com/office/powerpoint/2010/main" val="36678944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p:txBody>
          <a:bodyPr/>
          <a:lstStyle/>
          <a:p>
            <a:r>
              <a:rPr lang="en-US" altLang="zh-CN"/>
              <a:t>3.  </a:t>
            </a:r>
            <a:r>
              <a:rPr lang="zh-CN" altLang="en-US"/>
              <a:t>问题域子系统的设计</a:t>
            </a:r>
          </a:p>
        </p:txBody>
      </p:sp>
      <p:sp>
        <p:nvSpPr>
          <p:cNvPr id="82947"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复用已有的设计。</a:t>
            </a:r>
          </a:p>
          <a:p>
            <a:pPr marL="609600" indent="-609600">
              <a:buFont typeface="Wingdings" panose="05000000000000000000" pitchFamily="2" charset="2"/>
              <a:buAutoNum type="circleNumDbPlain"/>
            </a:pPr>
            <a:r>
              <a:rPr lang="zh-CN" altLang="en-US"/>
              <a:t>把与问题论域相关的类关联，建立类的层次结构。</a:t>
            </a:r>
          </a:p>
          <a:p>
            <a:pPr marL="609600" indent="-609600">
              <a:buFont typeface="Wingdings" panose="05000000000000000000" pitchFamily="2" charset="2"/>
              <a:buAutoNum type="circleNumDbPlain"/>
            </a:pPr>
            <a:r>
              <a:rPr lang="zh-CN" altLang="en-US"/>
              <a:t>创建一般化类。</a:t>
            </a:r>
          </a:p>
          <a:p>
            <a:pPr marL="609600" indent="-609600">
              <a:buFont typeface="Wingdings" panose="05000000000000000000" pitchFamily="2" charset="2"/>
              <a:buAutoNum type="circleNumDbPlain"/>
            </a:pPr>
            <a:r>
              <a:rPr lang="zh-CN" altLang="en-US"/>
              <a:t>改进系统性能。</a:t>
            </a:r>
          </a:p>
          <a:p>
            <a:pPr marL="609600" indent="-609600">
              <a:buFont typeface="Wingdings" panose="05000000000000000000" pitchFamily="2" charset="2"/>
              <a:buAutoNum type="circleNumDbPlain"/>
            </a:pPr>
            <a:r>
              <a:rPr lang="zh-CN" altLang="en-US"/>
              <a:t>加入较低层的构件。</a:t>
            </a:r>
          </a:p>
        </p:txBody>
      </p:sp>
    </p:spTree>
    <p:extLst>
      <p:ext uri="{BB962C8B-B14F-4D97-AF65-F5344CB8AC3E}">
        <p14:creationId xmlns:p14="http://schemas.microsoft.com/office/powerpoint/2010/main" val="203569900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p:txBody>
          <a:bodyPr/>
          <a:lstStyle/>
          <a:p>
            <a:r>
              <a:rPr lang="en-US" altLang="zh-CN"/>
              <a:t>4.  </a:t>
            </a:r>
            <a:r>
              <a:rPr lang="zh-CN" altLang="en-US"/>
              <a:t>人机交互子系统的设计</a:t>
            </a:r>
          </a:p>
        </p:txBody>
      </p:sp>
      <p:sp>
        <p:nvSpPr>
          <p:cNvPr id="83971"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用户分类。</a:t>
            </a:r>
          </a:p>
          <a:p>
            <a:pPr marL="609600" indent="-609600">
              <a:buFont typeface="Wingdings" panose="05000000000000000000" pitchFamily="2" charset="2"/>
              <a:buAutoNum type="circleNumDbPlain"/>
            </a:pPr>
            <a:r>
              <a:rPr lang="zh-CN" altLang="en-US"/>
              <a:t>描述人及其任务的脚本。</a:t>
            </a:r>
          </a:p>
          <a:p>
            <a:pPr marL="609600" indent="-609600">
              <a:buFont typeface="Wingdings" panose="05000000000000000000" pitchFamily="2" charset="2"/>
              <a:buAutoNum type="circleNumDbPlain"/>
            </a:pPr>
            <a:r>
              <a:rPr lang="zh-CN" altLang="en-US"/>
              <a:t>设计命令层。</a:t>
            </a:r>
          </a:p>
          <a:p>
            <a:pPr marL="609600" indent="-609600">
              <a:buFont typeface="Wingdings" panose="05000000000000000000" pitchFamily="2" charset="2"/>
              <a:buAutoNum type="circleNumDbPlain"/>
            </a:pPr>
            <a:r>
              <a:rPr lang="zh-CN" altLang="en-US"/>
              <a:t>设计与用户的详细交互。</a:t>
            </a:r>
          </a:p>
          <a:p>
            <a:pPr marL="609600" indent="-609600">
              <a:buFont typeface="Wingdings" panose="05000000000000000000" pitchFamily="2" charset="2"/>
              <a:buAutoNum type="circleNumDbPlain"/>
            </a:pPr>
            <a:r>
              <a:rPr lang="zh-CN" altLang="en-US"/>
              <a:t>继续进行原型设计。</a:t>
            </a:r>
          </a:p>
          <a:p>
            <a:pPr marL="609600" indent="-609600">
              <a:buFont typeface="Wingdings" panose="05000000000000000000" pitchFamily="2" charset="2"/>
              <a:buAutoNum type="circleNumDbPlain"/>
            </a:pPr>
            <a:r>
              <a:rPr lang="zh-CN" altLang="en-US"/>
              <a:t>设计人机交互类。</a:t>
            </a:r>
          </a:p>
        </p:txBody>
      </p:sp>
    </p:spTree>
    <p:extLst>
      <p:ext uri="{BB962C8B-B14F-4D97-AF65-F5344CB8AC3E}">
        <p14:creationId xmlns:p14="http://schemas.microsoft.com/office/powerpoint/2010/main" val="297690786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p:nvPr>
        </p:nvSpPr>
        <p:spPr/>
        <p:txBody>
          <a:bodyPr/>
          <a:lstStyle/>
          <a:p>
            <a:r>
              <a:rPr lang="en-US" altLang="zh-CN"/>
              <a:t>5.  </a:t>
            </a:r>
            <a:r>
              <a:rPr lang="zh-CN" altLang="en-US"/>
              <a:t>任务管理子系统的设计 </a:t>
            </a:r>
          </a:p>
        </p:txBody>
      </p:sp>
      <p:sp>
        <p:nvSpPr>
          <p:cNvPr id="84995"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为任务命名，并简要说明这个任务。</a:t>
            </a:r>
          </a:p>
          <a:p>
            <a:pPr marL="609600" indent="-609600">
              <a:buFont typeface="Wingdings" panose="05000000000000000000" pitchFamily="2" charset="2"/>
              <a:buAutoNum type="circleNumDbPlain"/>
            </a:pPr>
            <a:r>
              <a:rPr lang="zh-CN" altLang="en-US"/>
              <a:t>定义各个任务如何协调工作，指出它是事件驱动还是时钟驱动。</a:t>
            </a:r>
          </a:p>
          <a:p>
            <a:pPr marL="609600" indent="-609600">
              <a:buFont typeface="Wingdings" panose="05000000000000000000" pitchFamily="2" charset="2"/>
              <a:buAutoNum type="circleNumDbPlain"/>
            </a:pPr>
            <a:r>
              <a:rPr lang="zh-CN" altLang="en-US"/>
              <a:t>定义各个任务之间如何通信，任务将从哪里取值，任务执行得到的结果将送往何方。 </a:t>
            </a:r>
          </a:p>
        </p:txBody>
      </p:sp>
    </p:spTree>
    <p:extLst>
      <p:ext uri="{BB962C8B-B14F-4D97-AF65-F5344CB8AC3E}">
        <p14:creationId xmlns:p14="http://schemas.microsoft.com/office/powerpoint/2010/main" val="168259872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r>
              <a:rPr lang="en-US" altLang="zh-CN"/>
              <a:t>6.  </a:t>
            </a:r>
            <a:r>
              <a:rPr lang="zh-CN" altLang="en-US"/>
              <a:t>数据管理子系统的设计 </a:t>
            </a:r>
          </a:p>
        </p:txBody>
      </p:sp>
      <p:sp>
        <p:nvSpPr>
          <p:cNvPr id="86019" name="Rectangle 3"/>
          <p:cNvSpPr>
            <a:spLocks noGrp="1" noRot="1" noChangeArrowheads="1"/>
          </p:cNvSpPr>
          <p:nvPr>
            <p:ph type="body" idx="1"/>
          </p:nvPr>
        </p:nvSpPr>
        <p:spPr/>
        <p:txBody>
          <a:bodyPr/>
          <a:lstStyle/>
          <a:p>
            <a:pPr marL="609600" indent="-609600"/>
            <a:r>
              <a:rPr lang="zh-CN" altLang="en-US"/>
              <a:t>常用的数据管理方法有三种：</a:t>
            </a:r>
          </a:p>
          <a:p>
            <a:pPr marL="609600" indent="-609600">
              <a:buFont typeface="Wingdings" panose="05000000000000000000" pitchFamily="2" charset="2"/>
              <a:buAutoNum type="circleNumDbPlain"/>
            </a:pPr>
            <a:r>
              <a:rPr lang="zh-CN" altLang="en-US"/>
              <a:t>文件管理</a:t>
            </a:r>
          </a:p>
          <a:p>
            <a:pPr marL="609600" indent="-609600">
              <a:buFont typeface="Wingdings" panose="05000000000000000000" pitchFamily="2" charset="2"/>
              <a:buAutoNum type="circleNumDbPlain"/>
            </a:pPr>
            <a:r>
              <a:rPr lang="zh-CN" altLang="en-US"/>
              <a:t>关系数据库管理系统</a:t>
            </a:r>
          </a:p>
          <a:p>
            <a:pPr marL="609600" indent="-609600">
              <a:buFont typeface="Wingdings" panose="05000000000000000000" pitchFamily="2" charset="2"/>
              <a:buAutoNum type="circleNumDbPlain"/>
            </a:pPr>
            <a:r>
              <a:rPr lang="zh-CN" altLang="en-US"/>
              <a:t>面向对象数据库管理系统</a:t>
            </a:r>
          </a:p>
        </p:txBody>
      </p:sp>
    </p:spTree>
    <p:extLst>
      <p:ext uri="{BB962C8B-B14F-4D97-AF65-F5344CB8AC3E}">
        <p14:creationId xmlns:p14="http://schemas.microsoft.com/office/powerpoint/2010/main" val="10044830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a:lstStyle/>
          <a:p>
            <a:r>
              <a:rPr lang="en-US" altLang="zh-CN" dirty="0" smtClean="0"/>
              <a:t>5.5  </a:t>
            </a:r>
            <a:r>
              <a:rPr lang="zh-CN" altLang="en-US" dirty="0"/>
              <a:t>面向对象的类设计 </a:t>
            </a:r>
          </a:p>
        </p:txBody>
      </p:sp>
      <p:sp>
        <p:nvSpPr>
          <p:cNvPr id="87043" name="Rectangle 3"/>
          <p:cNvSpPr>
            <a:spLocks noGrp="1" noRot="1" noChangeArrowheads="1"/>
          </p:cNvSpPr>
          <p:nvPr>
            <p:ph type="body" idx="1"/>
          </p:nvPr>
        </p:nvSpPr>
        <p:spPr/>
        <p:txBody>
          <a:bodyPr/>
          <a:lstStyle/>
          <a:p>
            <a:r>
              <a:rPr lang="en-US" altLang="zh-CN" dirty="0"/>
              <a:t>1.  </a:t>
            </a:r>
            <a:r>
              <a:rPr lang="zh-CN" altLang="en-US" dirty="0"/>
              <a:t>类设计的</a:t>
            </a:r>
            <a:r>
              <a:rPr lang="zh-CN" altLang="en-US" dirty="0" smtClean="0"/>
              <a:t>目标</a:t>
            </a:r>
            <a:endParaRPr lang="zh-CN" altLang="en-US" dirty="0"/>
          </a:p>
          <a:p>
            <a:r>
              <a:rPr lang="en-US" altLang="zh-CN" dirty="0" smtClean="0"/>
              <a:t>2</a:t>
            </a:r>
            <a:r>
              <a:rPr lang="en-US" altLang="zh-CN" dirty="0"/>
              <a:t>.  </a:t>
            </a:r>
            <a:r>
              <a:rPr lang="zh-CN" altLang="en-US" dirty="0"/>
              <a:t>类的设计准则</a:t>
            </a:r>
          </a:p>
        </p:txBody>
      </p:sp>
    </p:spTree>
    <p:extLst>
      <p:ext uri="{BB962C8B-B14F-4D97-AF65-F5344CB8AC3E}">
        <p14:creationId xmlns:p14="http://schemas.microsoft.com/office/powerpoint/2010/main" val="202675118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p:txBody>
          <a:bodyPr/>
          <a:lstStyle/>
          <a:p>
            <a:r>
              <a:rPr lang="en-US" altLang="zh-CN"/>
              <a:t>1.  </a:t>
            </a:r>
            <a:r>
              <a:rPr lang="zh-CN" altLang="en-US"/>
              <a:t>类设计的目标</a:t>
            </a:r>
          </a:p>
        </p:txBody>
      </p:sp>
      <p:sp>
        <p:nvSpPr>
          <p:cNvPr id="88067"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dirty="0"/>
              <a:t>把类设计成可复用的“插接相容性”部件。</a:t>
            </a:r>
          </a:p>
          <a:p>
            <a:pPr marL="609600" indent="-609600">
              <a:buFont typeface="Wingdings" panose="05000000000000000000" pitchFamily="2" charset="2"/>
              <a:buAutoNum type="circleNumDbPlain"/>
            </a:pPr>
            <a:r>
              <a:rPr lang="zh-CN" altLang="en-US" dirty="0"/>
              <a:t>把类设计成健壮的部件。</a:t>
            </a:r>
          </a:p>
          <a:p>
            <a:pPr marL="609600" indent="-609600">
              <a:buFont typeface="Wingdings" panose="05000000000000000000" pitchFamily="2" charset="2"/>
              <a:buAutoNum type="circleNumDbPlain"/>
            </a:pPr>
            <a:r>
              <a:rPr lang="zh-CN" altLang="en-US" dirty="0"/>
              <a:t>把类设计成可集成的部件。</a:t>
            </a:r>
          </a:p>
        </p:txBody>
      </p:sp>
    </p:spTree>
    <p:extLst>
      <p:ext uri="{BB962C8B-B14F-4D97-AF65-F5344CB8AC3E}">
        <p14:creationId xmlns:p14="http://schemas.microsoft.com/office/powerpoint/2010/main" val="26158391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r>
              <a:rPr lang="en-US" altLang="zh-CN"/>
              <a:t>2.  </a:t>
            </a:r>
            <a:r>
              <a:rPr lang="zh-CN" altLang="en-US"/>
              <a:t>类的设计准则 </a:t>
            </a:r>
          </a:p>
        </p:txBody>
      </p:sp>
      <p:sp>
        <p:nvSpPr>
          <p:cNvPr id="89091" name="Rectangle 3"/>
          <p:cNvSpPr>
            <a:spLocks noGrp="1" noRot="1" noChangeArrowheads="1"/>
          </p:cNvSpPr>
          <p:nvPr>
            <p:ph type="body" idx="1"/>
          </p:nvPr>
        </p:nvSpPr>
        <p:spPr>
          <a:xfrm>
            <a:off x="2133600" y="1600200"/>
            <a:ext cx="8153400" cy="4495800"/>
          </a:xfrm>
        </p:spPr>
        <p:txBody>
          <a:bodyPr/>
          <a:lstStyle/>
          <a:p>
            <a:pPr marL="609600" indent="-609600">
              <a:buFont typeface="Wingdings" panose="05000000000000000000" pitchFamily="2" charset="2"/>
              <a:buAutoNum type="circleNumDbPlain"/>
            </a:pPr>
            <a:r>
              <a:rPr lang="zh-CN" altLang="en-US"/>
              <a:t>类公共接口的单独成员应该是类的操作符。</a:t>
            </a:r>
          </a:p>
          <a:p>
            <a:pPr marL="609600" indent="-609600">
              <a:buFont typeface="Wingdings" panose="05000000000000000000" pitchFamily="2" charset="2"/>
              <a:buAutoNum type="circleNumDbPlain"/>
            </a:pPr>
            <a:r>
              <a:rPr lang="zh-CN" altLang="en-US"/>
              <a:t>类</a:t>
            </a:r>
            <a:r>
              <a:rPr lang="en-US" altLang="zh-CN"/>
              <a:t>A</a:t>
            </a:r>
            <a:r>
              <a:rPr lang="zh-CN" altLang="en-US"/>
              <a:t>的实例不应该直接发送消息给类</a:t>
            </a:r>
            <a:r>
              <a:rPr lang="en-US" altLang="zh-CN"/>
              <a:t>B</a:t>
            </a:r>
            <a:r>
              <a:rPr lang="zh-CN" altLang="en-US"/>
              <a:t>的成员。</a:t>
            </a:r>
          </a:p>
          <a:p>
            <a:pPr marL="609600" indent="-609600">
              <a:buFont typeface="Wingdings" panose="05000000000000000000" pitchFamily="2" charset="2"/>
              <a:buAutoNum type="circleNumDbPlain"/>
            </a:pPr>
            <a:r>
              <a:rPr lang="zh-CN" altLang="en-US"/>
              <a:t>操作符是公共的，当且仅当类实例的用户可用。</a:t>
            </a:r>
          </a:p>
          <a:p>
            <a:pPr marL="609600" indent="-609600">
              <a:buFont typeface="Wingdings" panose="05000000000000000000" pitchFamily="2" charset="2"/>
              <a:buAutoNum type="circleNumDbPlain"/>
            </a:pPr>
            <a:r>
              <a:rPr lang="zh-CN" altLang="en-US"/>
              <a:t>属于类的每个操作符要么访问、要么修改类的某个数据。</a:t>
            </a:r>
          </a:p>
          <a:p>
            <a:pPr marL="609600" indent="-609600">
              <a:buFont typeface="Wingdings" panose="05000000000000000000" pitchFamily="2" charset="2"/>
              <a:buAutoNum type="circleNumDbPlain"/>
            </a:pPr>
            <a:r>
              <a:rPr lang="zh-CN" altLang="en-US"/>
              <a:t>类必须尽可能少地依赖其他类。</a:t>
            </a:r>
          </a:p>
          <a:p>
            <a:pPr marL="609600" indent="-609600">
              <a:buFont typeface="Wingdings" panose="05000000000000000000" pitchFamily="2" charset="2"/>
              <a:buAutoNum type="circleNumDbPlain"/>
            </a:pPr>
            <a:r>
              <a:rPr lang="zh-CN" altLang="en-US"/>
              <a:t>两个类之间的互相作用应该是显式的。</a:t>
            </a:r>
          </a:p>
          <a:p>
            <a:pPr marL="609600" indent="-609600">
              <a:buFont typeface="Wingdings" panose="05000000000000000000" pitchFamily="2" charset="2"/>
              <a:buAutoNum type="circleNumDbPlain"/>
            </a:pPr>
            <a:r>
              <a:rPr lang="zh-CN" altLang="en-US"/>
              <a:t>继承结构的父类应该是目标概念的抽象模型。</a:t>
            </a:r>
          </a:p>
        </p:txBody>
      </p:sp>
    </p:spTree>
    <p:extLst>
      <p:ext uri="{BB962C8B-B14F-4D97-AF65-F5344CB8AC3E}">
        <p14:creationId xmlns:p14="http://schemas.microsoft.com/office/powerpoint/2010/main" val="87698480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en-US" altLang="zh-CN" sz="4000" dirty="0" smtClean="0"/>
              <a:t>5.6  </a:t>
            </a:r>
            <a:r>
              <a:rPr lang="zh-CN" altLang="en-US" sz="3600" dirty="0"/>
              <a:t>基于</a:t>
            </a:r>
            <a:r>
              <a:rPr lang="en-US" altLang="zh-CN" sz="3600" dirty="0"/>
              <a:t>UML</a:t>
            </a:r>
            <a:r>
              <a:rPr lang="zh-CN" altLang="en-US" sz="3600" dirty="0"/>
              <a:t>的面向对象分析设计过程</a:t>
            </a:r>
          </a:p>
        </p:txBody>
      </p:sp>
      <p:sp>
        <p:nvSpPr>
          <p:cNvPr id="28675"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dirty="0"/>
              <a:t>识别系统的用例和角色</a:t>
            </a:r>
          </a:p>
          <a:p>
            <a:pPr marL="609600" indent="-609600">
              <a:buFont typeface="Wingdings" panose="05000000000000000000" pitchFamily="2" charset="2"/>
              <a:buAutoNum type="circleNumDbPlain"/>
            </a:pPr>
            <a:r>
              <a:rPr lang="zh-CN" altLang="en-US" dirty="0"/>
              <a:t>进行系统分析，并抽象出类</a:t>
            </a:r>
          </a:p>
          <a:p>
            <a:pPr marL="609600" indent="-609600">
              <a:buFont typeface="Wingdings" panose="05000000000000000000" pitchFamily="2" charset="2"/>
              <a:buAutoNum type="circleNumDbPlain"/>
            </a:pPr>
            <a:r>
              <a:rPr lang="zh-CN" altLang="en-US" dirty="0"/>
              <a:t>设计系统和系统中的类及其行为</a:t>
            </a:r>
          </a:p>
        </p:txBody>
      </p:sp>
    </p:spTree>
    <p:extLst>
      <p:ext uri="{BB962C8B-B14F-4D97-AF65-F5344CB8AC3E}">
        <p14:creationId xmlns:p14="http://schemas.microsoft.com/office/powerpoint/2010/main" val="2256962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1.2.2 </a:t>
            </a:r>
            <a:r>
              <a:rPr lang="zh-CN" altLang="en-US" dirty="0">
                <a:latin typeface="仿宋" panose="02010609060101010101" pitchFamily="49" charset="-122"/>
                <a:ea typeface="仿宋" panose="02010609060101010101" pitchFamily="49" charset="-122"/>
              </a:rPr>
              <a:t>信息的</a:t>
            </a:r>
            <a:r>
              <a:rPr lang="zh-CN" altLang="en-US" dirty="0" smtClean="0">
                <a:latin typeface="仿宋" panose="02010609060101010101" pitchFamily="49" charset="-122"/>
                <a:ea typeface="仿宋" panose="02010609060101010101" pitchFamily="49" charset="-122"/>
              </a:rPr>
              <a:t>概念</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1097280" y="1845733"/>
            <a:ext cx="10058400" cy="4522115"/>
          </a:xfrm>
        </p:spPr>
        <p:txBody>
          <a:bodyPr>
            <a:normAutofit/>
          </a:bodyPr>
          <a:lstStyle/>
          <a:p>
            <a:pPr>
              <a:lnSpc>
                <a:spcPct val="120000"/>
              </a:lnSpc>
            </a:pPr>
            <a:r>
              <a:rPr lang="zh-CN" altLang="en-US" dirty="0" smtClean="0">
                <a:latin typeface="仿宋" panose="02010609060101010101" pitchFamily="49" charset="-122"/>
                <a:ea typeface="仿宋" panose="02010609060101010101" pitchFamily="49" charset="-122"/>
              </a:rPr>
              <a:t>信息系统工程中对信息的理解是：</a:t>
            </a:r>
            <a:endParaRPr lang="en-US" altLang="zh-CN" dirty="0" smtClean="0">
              <a:latin typeface="仿宋" panose="02010609060101010101" pitchFamily="49" charset="-122"/>
              <a:ea typeface="仿宋" panose="02010609060101010101" pitchFamily="49" charset="-122"/>
            </a:endParaRPr>
          </a:p>
          <a:p>
            <a:pPr>
              <a:lnSpc>
                <a:spcPct val="120000"/>
              </a:lnSpc>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信息是表现事物特征的一种普遍形式。 </a:t>
            </a:r>
          </a:p>
          <a:p>
            <a:pPr>
              <a:lnSpc>
                <a:spcPct val="120000"/>
              </a:lnSpc>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信息是数据加工的结果。　</a:t>
            </a:r>
          </a:p>
          <a:p>
            <a:pPr>
              <a:lnSpc>
                <a:spcPct val="120000"/>
              </a:lnSpc>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信息是数据的含义，数据是信息的载体。　 </a:t>
            </a:r>
          </a:p>
          <a:p>
            <a:pPr>
              <a:lnSpc>
                <a:spcPct val="120000"/>
              </a:lnSpc>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信息是帮助人们做出决策的知识。　</a:t>
            </a:r>
          </a:p>
          <a:p>
            <a:pPr>
              <a:lnSpc>
                <a:spcPct val="120000"/>
              </a:lnSpc>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信息是实体、属性、值所构成的三元组</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0" indent="0">
              <a:lnSpc>
                <a:spcPct val="120000"/>
              </a:lnSpc>
              <a:buNone/>
            </a:pPr>
            <a:r>
              <a:rPr lang="zh-CN" altLang="en-US" b="1" dirty="0" smtClean="0">
                <a:latin typeface="仿宋" panose="02010609060101010101" pitchFamily="49" charset="-122"/>
                <a:ea typeface="仿宋" panose="02010609060101010101" pitchFamily="49" charset="-122"/>
              </a:rPr>
              <a:t>因此，信息是构成一定含义的一组数据。</a:t>
            </a:r>
            <a:endParaRPr lang="zh-CN" altLang="en-US"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59215507"/>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3870" y="1138838"/>
            <a:ext cx="9984259" cy="2387600"/>
          </a:xfrm>
        </p:spPr>
        <p:txBody>
          <a:bodyPr>
            <a:normAutofit/>
          </a:bodyPr>
          <a:lstStyle/>
          <a:p>
            <a:r>
              <a:rPr lang="zh-CN" altLang="en-US" dirty="0" smtClean="0">
                <a:latin typeface="仿宋" panose="02010609060101010101" pitchFamily="49" charset="-122"/>
                <a:ea typeface="仿宋" panose="02010609060101010101" pitchFamily="49" charset="-122"/>
              </a:rPr>
              <a:t>第六章</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面向对象的静态建模</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6881767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01362" y="1892646"/>
            <a:ext cx="11154033" cy="838200"/>
          </a:xfrm>
        </p:spPr>
        <p:txBody>
          <a:bodyPr>
            <a:normAutofit fontScale="90000"/>
          </a:bodyPr>
          <a:lstStyle/>
          <a:p>
            <a:r>
              <a:rPr lang="zh-CN" altLang="en-US" dirty="0">
                <a:latin typeface="仿宋" panose="02010609060101010101" pitchFamily="49" charset="-122"/>
                <a:ea typeface="仿宋" panose="02010609060101010101" pitchFamily="49" charset="-122"/>
              </a:rPr>
              <a:t>第六章</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面向对象的静态</a:t>
            </a:r>
            <a:r>
              <a:rPr lang="zh-CN" altLang="en-US" dirty="0" smtClean="0">
                <a:latin typeface="仿宋" panose="02010609060101010101" pitchFamily="49" charset="-122"/>
                <a:ea typeface="仿宋" panose="02010609060101010101" pitchFamily="49" charset="-122"/>
              </a:rPr>
              <a:t>建模</a:t>
            </a:r>
            <a:r>
              <a:rPr lang="en-US" altLang="zh-CN" dirty="0" smtClean="0">
                <a:latin typeface="仿宋" panose="02010609060101010101" pitchFamily="49" charset="-122"/>
                <a:ea typeface="仿宋" panose="02010609060101010101" pitchFamily="49" charset="-122"/>
              </a:rPr>
              <a:t/>
            </a:r>
            <a:br>
              <a:rPr lang="en-US" altLang="zh-CN" dirty="0" smtClean="0">
                <a:latin typeface="仿宋" panose="02010609060101010101" pitchFamily="49" charset="-122"/>
                <a:ea typeface="仿宋" panose="02010609060101010101" pitchFamily="49" charset="-122"/>
              </a:rPr>
            </a:br>
            <a:r>
              <a:rPr lang="zh-CN" altLang="en-US" dirty="0" smtClean="0">
                <a:latin typeface="仿宋" panose="02010609060101010101" pitchFamily="49" charset="-122"/>
                <a:ea typeface="仿宋" panose="02010609060101010101" pitchFamily="49" charset="-122"/>
              </a:rPr>
              <a:t>类图和对象图</a:t>
            </a:r>
            <a:endParaRPr lang="zh-CN" altLang="en-US" dirty="0">
              <a:latin typeface="仿宋" panose="02010609060101010101" pitchFamily="49" charset="-122"/>
              <a:ea typeface="仿宋" panose="02010609060101010101" pitchFamily="49" charset="-122"/>
            </a:endParaRPr>
          </a:p>
        </p:txBody>
      </p:sp>
      <p:sp>
        <p:nvSpPr>
          <p:cNvPr id="5123" name="Rectangle 3"/>
          <p:cNvSpPr>
            <a:spLocks noGrp="1" noRot="1" noChangeArrowheads="1"/>
          </p:cNvSpPr>
          <p:nvPr>
            <p:ph type="subTitle" idx="1"/>
          </p:nvPr>
        </p:nvSpPr>
        <p:spPr>
          <a:xfrm>
            <a:off x="2895600" y="2959446"/>
            <a:ext cx="6400800" cy="4419600"/>
          </a:xfrm>
        </p:spPr>
        <p:txBody>
          <a:bodyPr/>
          <a:lstStyle/>
          <a:p>
            <a:pPr algn="l">
              <a:buFont typeface="Wingdings" panose="05000000000000000000" pitchFamily="2" charset="2"/>
              <a:buChar char="§"/>
            </a:pPr>
            <a:r>
              <a:rPr lang="en-US" altLang="zh-CN" dirty="0"/>
              <a:t>6.1  </a:t>
            </a:r>
            <a:r>
              <a:rPr lang="zh-CN" altLang="en-US" dirty="0"/>
              <a:t>类图的概念</a:t>
            </a:r>
          </a:p>
          <a:p>
            <a:pPr algn="l">
              <a:buFont typeface="Wingdings" panose="05000000000000000000" pitchFamily="2" charset="2"/>
              <a:buChar char="§"/>
            </a:pPr>
            <a:r>
              <a:rPr lang="en-US" altLang="zh-CN" dirty="0"/>
              <a:t>6.2  </a:t>
            </a:r>
            <a:r>
              <a:rPr lang="zh-CN" altLang="en-US" dirty="0"/>
              <a:t>类图建模技术</a:t>
            </a:r>
          </a:p>
          <a:p>
            <a:pPr algn="l">
              <a:buFont typeface="Wingdings" panose="05000000000000000000" pitchFamily="2" charset="2"/>
              <a:buChar char="§"/>
            </a:pPr>
            <a:r>
              <a:rPr lang="en-US" altLang="zh-CN" dirty="0"/>
              <a:t>6.3  </a:t>
            </a:r>
            <a:r>
              <a:rPr lang="zh-CN" altLang="en-US" dirty="0"/>
              <a:t>对象图</a:t>
            </a:r>
          </a:p>
          <a:p>
            <a:pPr algn="l">
              <a:buFont typeface="Wingdings" panose="05000000000000000000" pitchFamily="2" charset="2"/>
              <a:buChar char="§"/>
            </a:pPr>
            <a:r>
              <a:rPr lang="en-US" altLang="zh-CN" dirty="0"/>
              <a:t>6.4  </a:t>
            </a:r>
            <a:r>
              <a:rPr lang="zh-CN" altLang="en-US" dirty="0"/>
              <a:t>对象图建模技术</a:t>
            </a:r>
          </a:p>
          <a:p>
            <a:pPr algn="l">
              <a:buFont typeface="Wingdings" panose="05000000000000000000" pitchFamily="2" charset="2"/>
              <a:buChar char="§"/>
            </a:pPr>
            <a:r>
              <a:rPr lang="en-US" altLang="zh-CN" dirty="0"/>
              <a:t>6.5  </a:t>
            </a:r>
            <a:r>
              <a:rPr lang="zh-CN" altLang="en-US" dirty="0"/>
              <a:t>实例</a:t>
            </a:r>
            <a:r>
              <a:rPr lang="en-US" altLang="zh-CN" dirty="0"/>
              <a:t>——</a:t>
            </a:r>
            <a:r>
              <a:rPr lang="zh-CN" altLang="en-US" dirty="0"/>
              <a:t>图书馆管理系统的类图</a:t>
            </a:r>
          </a:p>
        </p:txBody>
      </p:sp>
    </p:spTree>
    <p:extLst>
      <p:ext uri="{BB962C8B-B14F-4D97-AF65-F5344CB8AC3E}">
        <p14:creationId xmlns:p14="http://schemas.microsoft.com/office/powerpoint/2010/main" val="148660921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en-US" altLang="zh-CN"/>
              <a:t>6.1  </a:t>
            </a:r>
            <a:r>
              <a:rPr lang="zh-CN" altLang="en-US"/>
              <a:t>类图的概念</a:t>
            </a:r>
          </a:p>
        </p:txBody>
      </p:sp>
      <p:sp>
        <p:nvSpPr>
          <p:cNvPr id="25603" name="Rectangle 3"/>
          <p:cNvSpPr>
            <a:spLocks noGrp="1" noRot="1" noChangeArrowheads="1"/>
          </p:cNvSpPr>
          <p:nvPr>
            <p:ph type="body" sz="half" idx="1"/>
          </p:nvPr>
        </p:nvSpPr>
        <p:spPr>
          <a:xfrm>
            <a:off x="2133600" y="1600200"/>
            <a:ext cx="8153400" cy="1143000"/>
          </a:xfrm>
        </p:spPr>
        <p:txBody>
          <a:bodyPr/>
          <a:lstStyle/>
          <a:p>
            <a:r>
              <a:rPr lang="zh-CN" altLang="en-US"/>
              <a:t>描述类、接口、协作及它们之间关系的图。</a:t>
            </a:r>
          </a:p>
          <a:p>
            <a:r>
              <a:rPr lang="zh-CN" altLang="en-US"/>
              <a:t>显示系统中各个类的静态结构。 </a:t>
            </a:r>
          </a:p>
        </p:txBody>
      </p:sp>
      <p:pic>
        <p:nvPicPr>
          <p:cNvPr id="25605"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971800" y="2743201"/>
            <a:ext cx="6319838" cy="3508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230683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a:t>6.1.1  </a:t>
            </a:r>
            <a:r>
              <a:rPr lang="zh-CN" altLang="en-US"/>
              <a:t>概述</a:t>
            </a:r>
          </a:p>
        </p:txBody>
      </p:sp>
      <p:sp>
        <p:nvSpPr>
          <p:cNvPr id="27651" name="Rectangle 3"/>
          <p:cNvSpPr>
            <a:spLocks noGrp="1" noRot="1" noChangeArrowheads="1"/>
          </p:cNvSpPr>
          <p:nvPr>
            <p:ph type="body" idx="1"/>
          </p:nvPr>
        </p:nvSpPr>
        <p:spPr/>
        <p:txBody>
          <a:bodyPr/>
          <a:lstStyle/>
          <a:p>
            <a:pPr marL="609600" indent="-609600"/>
            <a:r>
              <a:rPr lang="zh-CN" altLang="en-US"/>
              <a:t>类图的元素：</a:t>
            </a:r>
          </a:p>
          <a:p>
            <a:pPr marL="609600" indent="-609600">
              <a:buFont typeface="Wingdings" panose="05000000000000000000" pitchFamily="2" charset="2"/>
              <a:buAutoNum type="circleNumDbPlain"/>
            </a:pPr>
            <a:r>
              <a:rPr lang="zh-CN" altLang="en-US"/>
              <a:t>类（</a:t>
            </a:r>
            <a:r>
              <a:rPr lang="en-US" altLang="zh-CN"/>
              <a:t>Class</a:t>
            </a:r>
            <a:r>
              <a:rPr lang="zh-CN" altLang="en-US"/>
              <a:t>）</a:t>
            </a:r>
          </a:p>
          <a:p>
            <a:pPr marL="609600" indent="-609600">
              <a:buFont typeface="Wingdings" panose="05000000000000000000" pitchFamily="2" charset="2"/>
              <a:buAutoNum type="circleNumDbPlain"/>
            </a:pPr>
            <a:r>
              <a:rPr lang="zh-CN" altLang="en-US"/>
              <a:t>接口（</a:t>
            </a:r>
            <a:r>
              <a:rPr lang="en-US" altLang="zh-CN"/>
              <a:t>Interface</a:t>
            </a:r>
            <a:r>
              <a:rPr lang="zh-CN" altLang="en-US"/>
              <a:t>）</a:t>
            </a:r>
          </a:p>
          <a:p>
            <a:pPr marL="609600" indent="-609600">
              <a:buFont typeface="Wingdings" panose="05000000000000000000" pitchFamily="2" charset="2"/>
              <a:buAutoNum type="circleNumDbPlain"/>
            </a:pPr>
            <a:r>
              <a:rPr lang="zh-CN" altLang="en-US"/>
              <a:t>协作（</a:t>
            </a:r>
            <a:r>
              <a:rPr lang="en-US" altLang="zh-CN"/>
              <a:t>Collaboration</a:t>
            </a:r>
            <a:r>
              <a:rPr lang="zh-CN" altLang="en-US"/>
              <a:t>）</a:t>
            </a:r>
          </a:p>
          <a:p>
            <a:pPr marL="609600" indent="-609600">
              <a:buFont typeface="Wingdings" panose="05000000000000000000" pitchFamily="2" charset="2"/>
              <a:buAutoNum type="circleNumDbPlain"/>
            </a:pPr>
            <a:r>
              <a:rPr lang="zh-CN" altLang="en-US"/>
              <a:t>依赖关系（</a:t>
            </a:r>
            <a:r>
              <a:rPr lang="en-US" altLang="zh-CN"/>
              <a:t>Dependency</a:t>
            </a:r>
            <a:r>
              <a:rPr lang="zh-CN" altLang="en-US"/>
              <a:t>）</a:t>
            </a:r>
          </a:p>
          <a:p>
            <a:pPr marL="609600" indent="-609600">
              <a:buFont typeface="Wingdings" panose="05000000000000000000" pitchFamily="2" charset="2"/>
              <a:buAutoNum type="circleNumDbPlain"/>
            </a:pPr>
            <a:r>
              <a:rPr lang="zh-CN" altLang="en-US"/>
              <a:t>泛化关系（</a:t>
            </a:r>
            <a:r>
              <a:rPr lang="en-US" altLang="zh-CN"/>
              <a:t>Generalization</a:t>
            </a:r>
            <a:r>
              <a:rPr lang="zh-CN" altLang="en-US"/>
              <a:t>）</a:t>
            </a:r>
          </a:p>
          <a:p>
            <a:pPr marL="609600" indent="-609600">
              <a:buFont typeface="Wingdings" panose="05000000000000000000" pitchFamily="2" charset="2"/>
              <a:buAutoNum type="circleNumDbPlain"/>
            </a:pPr>
            <a:r>
              <a:rPr lang="zh-CN" altLang="en-US"/>
              <a:t>关联关系（</a:t>
            </a:r>
            <a:r>
              <a:rPr lang="en-US" altLang="zh-CN"/>
              <a:t>Association</a:t>
            </a:r>
            <a:r>
              <a:rPr lang="zh-CN" altLang="en-US"/>
              <a:t>）</a:t>
            </a:r>
          </a:p>
          <a:p>
            <a:pPr marL="609600" indent="-609600">
              <a:buFont typeface="Wingdings" panose="05000000000000000000" pitchFamily="2" charset="2"/>
              <a:buAutoNum type="circleNumDbPlain"/>
            </a:pPr>
            <a:r>
              <a:rPr lang="zh-CN" altLang="en-US"/>
              <a:t>实现关系（</a:t>
            </a:r>
            <a:r>
              <a:rPr lang="en-US" altLang="zh-CN"/>
              <a:t>Realization</a:t>
            </a:r>
            <a:r>
              <a:rPr lang="zh-CN" altLang="en-US"/>
              <a:t>） </a:t>
            </a:r>
          </a:p>
        </p:txBody>
      </p:sp>
    </p:spTree>
    <p:extLst>
      <p:ext uri="{BB962C8B-B14F-4D97-AF65-F5344CB8AC3E}">
        <p14:creationId xmlns:p14="http://schemas.microsoft.com/office/powerpoint/2010/main" val="277533145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r>
              <a:rPr lang="en-US" altLang="zh-CN"/>
              <a:t>6.1.2  </a:t>
            </a:r>
            <a:r>
              <a:rPr lang="zh-CN" altLang="en-US"/>
              <a:t>类 </a:t>
            </a:r>
          </a:p>
        </p:txBody>
      </p:sp>
      <p:sp>
        <p:nvSpPr>
          <p:cNvPr id="29699" name="Rectangle 3"/>
          <p:cNvSpPr>
            <a:spLocks noGrp="1" noRot="1" noChangeArrowheads="1"/>
          </p:cNvSpPr>
          <p:nvPr>
            <p:ph type="body" sz="half" idx="1"/>
          </p:nvPr>
        </p:nvSpPr>
        <p:spPr>
          <a:xfrm>
            <a:off x="2133600" y="1600200"/>
            <a:ext cx="8153400" cy="2362200"/>
          </a:xfrm>
        </p:spPr>
        <p:txBody>
          <a:bodyPr/>
          <a:lstStyle/>
          <a:p>
            <a:pPr>
              <a:lnSpc>
                <a:spcPct val="90000"/>
              </a:lnSpc>
            </a:pPr>
            <a:r>
              <a:rPr lang="zh-CN" altLang="en-US"/>
              <a:t>面向对象系统组织结构的核心。</a:t>
            </a:r>
          </a:p>
          <a:p>
            <a:pPr>
              <a:lnSpc>
                <a:spcPct val="90000"/>
              </a:lnSpc>
            </a:pPr>
            <a:r>
              <a:rPr lang="zh-CN" altLang="en-US"/>
              <a:t>对一组具有相同属性、操作、关系和语义的对象的抽象。</a:t>
            </a:r>
          </a:p>
          <a:p>
            <a:pPr>
              <a:lnSpc>
                <a:spcPct val="90000"/>
              </a:lnSpc>
            </a:pPr>
            <a:r>
              <a:rPr lang="zh-CN" altLang="en-US"/>
              <a:t>包括名称部分（</a:t>
            </a:r>
            <a:r>
              <a:rPr lang="en-US" altLang="zh-CN"/>
              <a:t>Name</a:t>
            </a:r>
            <a:r>
              <a:rPr lang="zh-CN" altLang="en-US"/>
              <a:t>）、属性部分（</a:t>
            </a:r>
            <a:r>
              <a:rPr lang="en-US" altLang="zh-CN"/>
              <a:t>Attribute</a:t>
            </a:r>
            <a:r>
              <a:rPr lang="zh-CN" altLang="en-US"/>
              <a:t>）和操作部分（</a:t>
            </a:r>
            <a:r>
              <a:rPr lang="en-US" altLang="zh-CN"/>
              <a:t>Operation</a:t>
            </a:r>
            <a:r>
              <a:rPr lang="zh-CN" altLang="en-US"/>
              <a:t>）。 </a:t>
            </a:r>
          </a:p>
        </p:txBody>
      </p:sp>
      <p:pic>
        <p:nvPicPr>
          <p:cNvPr id="29701"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29000" y="4114800"/>
            <a:ext cx="6356350" cy="177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5363267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r>
              <a:rPr lang="en-US" altLang="zh-CN"/>
              <a:t>6.1.2  </a:t>
            </a:r>
            <a:r>
              <a:rPr lang="zh-CN" altLang="en-US"/>
              <a:t>类</a:t>
            </a:r>
          </a:p>
        </p:txBody>
      </p:sp>
      <p:sp>
        <p:nvSpPr>
          <p:cNvPr id="31747" name="Rectangle 3"/>
          <p:cNvSpPr>
            <a:spLocks noGrp="1" noRot="1" noChangeArrowheads="1"/>
          </p:cNvSpPr>
          <p:nvPr>
            <p:ph type="body" idx="1"/>
          </p:nvPr>
        </p:nvSpPr>
        <p:spPr/>
        <p:txBody>
          <a:bodyPr/>
          <a:lstStyle/>
          <a:p>
            <a:r>
              <a:rPr lang="en-US" altLang="zh-CN"/>
              <a:t>1  </a:t>
            </a:r>
            <a:r>
              <a:rPr lang="zh-CN" altLang="en-US"/>
              <a:t>名称</a:t>
            </a:r>
          </a:p>
          <a:p>
            <a:r>
              <a:rPr lang="en-US" altLang="zh-CN"/>
              <a:t>2  </a:t>
            </a:r>
            <a:r>
              <a:rPr lang="zh-CN" altLang="en-US"/>
              <a:t>属性</a:t>
            </a:r>
          </a:p>
          <a:p>
            <a:r>
              <a:rPr lang="en-US" altLang="zh-CN"/>
              <a:t>3  </a:t>
            </a:r>
            <a:r>
              <a:rPr lang="zh-CN" altLang="en-US"/>
              <a:t>操作</a:t>
            </a:r>
          </a:p>
          <a:p>
            <a:r>
              <a:rPr lang="en-US" altLang="zh-CN"/>
              <a:t>4  </a:t>
            </a:r>
            <a:r>
              <a:rPr lang="zh-CN" altLang="en-US"/>
              <a:t>职责</a:t>
            </a:r>
          </a:p>
          <a:p>
            <a:r>
              <a:rPr lang="en-US" altLang="zh-CN"/>
              <a:t>5  </a:t>
            </a:r>
            <a:r>
              <a:rPr lang="zh-CN" altLang="en-US"/>
              <a:t>约束</a:t>
            </a:r>
          </a:p>
          <a:p>
            <a:r>
              <a:rPr lang="en-US" altLang="zh-CN"/>
              <a:t>6  </a:t>
            </a:r>
            <a:r>
              <a:rPr lang="zh-CN" altLang="en-US"/>
              <a:t>注释</a:t>
            </a:r>
          </a:p>
        </p:txBody>
      </p:sp>
    </p:spTree>
    <p:extLst>
      <p:ext uri="{BB962C8B-B14F-4D97-AF65-F5344CB8AC3E}">
        <p14:creationId xmlns:p14="http://schemas.microsoft.com/office/powerpoint/2010/main" val="326735243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zh-CN" altLang="en-US"/>
              <a:t>名称 </a:t>
            </a:r>
          </a:p>
        </p:txBody>
      </p:sp>
      <p:sp>
        <p:nvSpPr>
          <p:cNvPr id="32771" name="Rectangle 3"/>
          <p:cNvSpPr>
            <a:spLocks noGrp="1" noRot="1" noChangeArrowheads="1"/>
          </p:cNvSpPr>
          <p:nvPr>
            <p:ph type="body" sz="half" idx="1"/>
          </p:nvPr>
        </p:nvSpPr>
        <p:spPr>
          <a:xfrm>
            <a:off x="2133600" y="1600200"/>
            <a:ext cx="8153400" cy="1676400"/>
          </a:xfrm>
        </p:spPr>
        <p:txBody>
          <a:bodyPr/>
          <a:lstStyle/>
          <a:p>
            <a:r>
              <a:rPr lang="zh-CN" altLang="en-US"/>
              <a:t>应该来自系统的问题域。 </a:t>
            </a:r>
          </a:p>
          <a:p>
            <a:r>
              <a:rPr lang="zh-CN" altLang="en-US"/>
              <a:t>应该是一个名词，且不应该有前缀或后缀。 </a:t>
            </a:r>
          </a:p>
          <a:p>
            <a:r>
              <a:rPr lang="zh-CN" altLang="en-US"/>
              <a:t>分为简单名称和路径名称。 </a:t>
            </a:r>
          </a:p>
        </p:txBody>
      </p:sp>
      <p:pic>
        <p:nvPicPr>
          <p:cNvPr id="32774"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124200" y="3657600"/>
            <a:ext cx="5894388" cy="1684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3819521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zh-CN" altLang="en-US"/>
              <a:t>属性</a:t>
            </a:r>
          </a:p>
        </p:txBody>
      </p:sp>
      <p:sp>
        <p:nvSpPr>
          <p:cNvPr id="35843" name="Rectangle 3"/>
          <p:cNvSpPr>
            <a:spLocks noGrp="1" noRot="1" noChangeArrowheads="1"/>
          </p:cNvSpPr>
          <p:nvPr>
            <p:ph type="body" sz="half" idx="1"/>
          </p:nvPr>
        </p:nvSpPr>
        <p:spPr>
          <a:xfrm>
            <a:off x="2133600" y="1600200"/>
            <a:ext cx="8153400" cy="2362200"/>
          </a:xfrm>
        </p:spPr>
        <p:txBody>
          <a:bodyPr/>
          <a:lstStyle/>
          <a:p>
            <a:r>
              <a:rPr lang="zh-CN" altLang="en-US"/>
              <a:t>描述了类在软件系统中代表的事物（即对象）所具备的特性。 </a:t>
            </a:r>
          </a:p>
          <a:p>
            <a:r>
              <a:rPr lang="zh-CN" altLang="en-US"/>
              <a:t>类可以有任意数目的属性，也可以没有属性。 </a:t>
            </a:r>
          </a:p>
          <a:p>
            <a:r>
              <a:rPr lang="zh-CN" altLang="en-US"/>
              <a:t>在</a:t>
            </a:r>
            <a:r>
              <a:rPr lang="en-US" altLang="zh-CN"/>
              <a:t>UML</a:t>
            </a:r>
            <a:r>
              <a:rPr lang="zh-CN" altLang="en-US"/>
              <a:t>中，类属性的语法为：</a:t>
            </a:r>
          </a:p>
        </p:txBody>
      </p:sp>
      <p:pic>
        <p:nvPicPr>
          <p:cNvPr id="35846"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895600" y="3886201"/>
            <a:ext cx="6330950" cy="284163"/>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4670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zh-CN" altLang="en-US"/>
              <a:t>属性</a:t>
            </a:r>
          </a:p>
        </p:txBody>
      </p:sp>
      <p:sp>
        <p:nvSpPr>
          <p:cNvPr id="37891" name="Rectangle 3"/>
          <p:cNvSpPr>
            <a:spLocks noGrp="1" noRot="1" noChangeArrowheads="1"/>
          </p:cNvSpPr>
          <p:nvPr>
            <p:ph type="body" idx="1"/>
          </p:nvPr>
        </p:nvSpPr>
        <p:spPr/>
        <p:txBody>
          <a:bodyPr/>
          <a:lstStyle/>
          <a:p>
            <a:endParaRPr lang="en-US" altLang="zh-CN"/>
          </a:p>
          <a:p>
            <a:r>
              <a:rPr lang="en-US" altLang="zh-CN"/>
              <a:t>1.  </a:t>
            </a:r>
            <a:r>
              <a:rPr lang="zh-CN" altLang="en-US"/>
              <a:t>可见性</a:t>
            </a:r>
          </a:p>
          <a:p>
            <a:r>
              <a:rPr lang="en-US" altLang="zh-CN"/>
              <a:t>2.  </a:t>
            </a:r>
            <a:r>
              <a:rPr lang="zh-CN" altLang="en-US"/>
              <a:t>属性名</a:t>
            </a:r>
          </a:p>
          <a:p>
            <a:r>
              <a:rPr lang="en-US" altLang="zh-CN"/>
              <a:t>3.  </a:t>
            </a:r>
            <a:r>
              <a:rPr lang="zh-CN" altLang="en-US"/>
              <a:t>类型</a:t>
            </a:r>
          </a:p>
          <a:p>
            <a:r>
              <a:rPr lang="en-US" altLang="zh-CN"/>
              <a:t>4.  </a:t>
            </a:r>
            <a:r>
              <a:rPr lang="zh-CN" altLang="en-US"/>
              <a:t>初始值</a:t>
            </a:r>
          </a:p>
          <a:p>
            <a:r>
              <a:rPr lang="en-US" altLang="zh-CN"/>
              <a:t>5.  </a:t>
            </a:r>
            <a:r>
              <a:rPr lang="zh-CN" altLang="en-US"/>
              <a:t>属性字符串</a:t>
            </a:r>
          </a:p>
        </p:txBody>
      </p:sp>
    </p:spTree>
    <p:extLst>
      <p:ext uri="{BB962C8B-B14F-4D97-AF65-F5344CB8AC3E}">
        <p14:creationId xmlns:p14="http://schemas.microsoft.com/office/powerpoint/2010/main" val="30317341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zh-CN" altLang="en-US"/>
              <a:t>（</a:t>
            </a:r>
            <a:r>
              <a:rPr lang="en-US" altLang="zh-CN"/>
              <a:t>1</a:t>
            </a:r>
            <a:r>
              <a:rPr lang="zh-CN" altLang="en-US"/>
              <a:t>）  可见性</a:t>
            </a:r>
          </a:p>
        </p:txBody>
      </p:sp>
      <p:sp>
        <p:nvSpPr>
          <p:cNvPr id="38915" name="Rectangle 3"/>
          <p:cNvSpPr>
            <a:spLocks noGrp="1" noRot="1" noChangeArrowheads="1"/>
          </p:cNvSpPr>
          <p:nvPr>
            <p:ph type="body" idx="1"/>
          </p:nvPr>
        </p:nvSpPr>
        <p:spPr/>
        <p:txBody>
          <a:bodyPr/>
          <a:lstStyle/>
          <a:p>
            <a:pPr marL="609600" indent="-609600"/>
            <a:r>
              <a:rPr lang="zh-CN" altLang="en-US"/>
              <a:t>类型：</a:t>
            </a:r>
          </a:p>
          <a:p>
            <a:pPr marL="609600" indent="-609600">
              <a:buFont typeface="Wingdings" panose="05000000000000000000" pitchFamily="2" charset="2"/>
              <a:buAutoNum type="circleNumDbPlain"/>
            </a:pPr>
            <a:r>
              <a:rPr lang="zh-CN" altLang="en-US"/>
              <a:t>公有（</a:t>
            </a:r>
            <a:r>
              <a:rPr lang="en-US" altLang="zh-CN"/>
              <a:t>Public</a:t>
            </a:r>
            <a:r>
              <a:rPr lang="zh-CN" altLang="en-US"/>
              <a:t>） “＋”</a:t>
            </a:r>
          </a:p>
          <a:p>
            <a:pPr marL="609600" indent="-609600">
              <a:buFont typeface="Wingdings" panose="05000000000000000000" pitchFamily="2" charset="2"/>
              <a:buAutoNum type="circleNumDbPlain"/>
            </a:pPr>
            <a:r>
              <a:rPr lang="zh-CN" altLang="en-US"/>
              <a:t>私有（</a:t>
            </a:r>
            <a:r>
              <a:rPr lang="en-US" altLang="zh-CN"/>
              <a:t>Private</a:t>
            </a:r>
            <a:r>
              <a:rPr lang="zh-CN" altLang="en-US"/>
              <a:t>）“－”</a:t>
            </a:r>
          </a:p>
          <a:p>
            <a:pPr marL="609600" indent="-609600">
              <a:buFont typeface="Wingdings" panose="05000000000000000000" pitchFamily="2" charset="2"/>
              <a:buAutoNum type="circleNumDbPlain"/>
            </a:pPr>
            <a:r>
              <a:rPr lang="zh-CN" altLang="en-US"/>
              <a:t>受保护（</a:t>
            </a:r>
            <a:r>
              <a:rPr lang="en-US" altLang="zh-CN"/>
              <a:t>Protected</a:t>
            </a:r>
            <a:r>
              <a:rPr lang="zh-CN" altLang="en-US"/>
              <a:t>）“＃” </a:t>
            </a:r>
          </a:p>
        </p:txBody>
      </p:sp>
    </p:spTree>
    <p:extLst>
      <p:ext uri="{BB962C8B-B14F-4D97-AF65-F5344CB8AC3E}">
        <p14:creationId xmlns:p14="http://schemas.microsoft.com/office/powerpoint/2010/main" val="4002756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仿宋" panose="02010609060101010101" pitchFamily="49" charset="-122"/>
                <a:ea typeface="仿宋" panose="02010609060101010101" pitchFamily="49" charset="-122"/>
              </a:rPr>
              <a:t>信息如何被度量呢</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a:bodyPr>
          <a:lstStyle/>
          <a:p>
            <a:r>
              <a:rPr lang="zh-CN" altLang="en-US" sz="3600" dirty="0" smtClean="0">
                <a:latin typeface="仿宋" panose="02010609060101010101" pitchFamily="49" charset="-122"/>
                <a:ea typeface="仿宋" panose="02010609060101010101" pitchFamily="49" charset="-122"/>
              </a:rPr>
              <a:t>信息熵</a:t>
            </a:r>
            <a:endParaRPr lang="zh-CN" altLang="en-US" sz="3600"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0" y="2869857"/>
            <a:ext cx="12001500" cy="2667000"/>
          </a:xfrm>
          <a:prstGeom prst="rect">
            <a:avLst/>
          </a:prstGeom>
        </p:spPr>
      </p:pic>
    </p:spTree>
    <p:extLst>
      <p:ext uri="{BB962C8B-B14F-4D97-AF65-F5344CB8AC3E}">
        <p14:creationId xmlns:p14="http://schemas.microsoft.com/office/powerpoint/2010/main" val="2417648281"/>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r>
              <a:rPr lang="zh-CN" altLang="en-US"/>
              <a:t>（</a:t>
            </a:r>
            <a:r>
              <a:rPr lang="en-US" altLang="zh-CN"/>
              <a:t>2</a:t>
            </a:r>
            <a:r>
              <a:rPr lang="zh-CN" altLang="en-US"/>
              <a:t>）  属性名 </a:t>
            </a:r>
          </a:p>
        </p:txBody>
      </p:sp>
      <p:sp>
        <p:nvSpPr>
          <p:cNvPr id="39939" name="Rectangle 3"/>
          <p:cNvSpPr>
            <a:spLocks noGrp="1" noRot="1" noChangeArrowheads="1"/>
          </p:cNvSpPr>
          <p:nvPr>
            <p:ph type="body" idx="1"/>
          </p:nvPr>
        </p:nvSpPr>
        <p:spPr/>
        <p:txBody>
          <a:bodyPr/>
          <a:lstStyle/>
          <a:p>
            <a:r>
              <a:rPr lang="zh-CN" altLang="en-US"/>
              <a:t>每个属性都必须有一个名字以区别于类中的其他属性。 </a:t>
            </a:r>
          </a:p>
          <a:p>
            <a:r>
              <a:rPr lang="zh-CN" altLang="en-US"/>
              <a:t>属性名由描述所属类的特性的名词或名词短语组成。 </a:t>
            </a:r>
          </a:p>
          <a:p>
            <a:r>
              <a:rPr lang="zh-CN" altLang="en-US"/>
              <a:t>单字属性名小写，如果属性名包含了多个单词，这些单词要合并，且除了第一个单词外其余单词的首字母要大写。 </a:t>
            </a:r>
          </a:p>
        </p:txBody>
      </p:sp>
    </p:spTree>
    <p:extLst>
      <p:ext uri="{BB962C8B-B14F-4D97-AF65-F5344CB8AC3E}">
        <p14:creationId xmlns:p14="http://schemas.microsoft.com/office/powerpoint/2010/main" val="28069789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p:txBody>
          <a:bodyPr/>
          <a:lstStyle/>
          <a:p>
            <a:r>
              <a:rPr lang="zh-CN" altLang="en-US"/>
              <a:t>（</a:t>
            </a:r>
            <a:r>
              <a:rPr lang="en-US" altLang="zh-CN"/>
              <a:t>3</a:t>
            </a:r>
            <a:r>
              <a:rPr lang="zh-CN" altLang="en-US"/>
              <a:t>）  类型 </a:t>
            </a:r>
          </a:p>
        </p:txBody>
      </p:sp>
      <p:sp>
        <p:nvSpPr>
          <p:cNvPr id="40963" name="Rectangle 3"/>
          <p:cNvSpPr>
            <a:spLocks noGrp="1" noRot="1" noChangeArrowheads="1"/>
          </p:cNvSpPr>
          <p:nvPr>
            <p:ph type="body" idx="1"/>
          </p:nvPr>
        </p:nvSpPr>
        <p:spPr/>
        <p:txBody>
          <a:bodyPr/>
          <a:lstStyle/>
          <a:p>
            <a:pPr marL="609600" indent="-609600"/>
            <a:r>
              <a:rPr lang="zh-CN" altLang="en-US"/>
              <a:t>简单类型：</a:t>
            </a:r>
          </a:p>
          <a:p>
            <a:pPr marL="609600" indent="-609600">
              <a:buFont typeface="Wingdings" panose="05000000000000000000" pitchFamily="2" charset="2"/>
              <a:buAutoNum type="circleNumDbPlain"/>
            </a:pPr>
            <a:r>
              <a:rPr lang="zh-CN" altLang="en-US"/>
              <a:t>整型</a:t>
            </a:r>
          </a:p>
          <a:p>
            <a:pPr marL="609600" indent="-609600">
              <a:buFont typeface="Wingdings" panose="05000000000000000000" pitchFamily="2" charset="2"/>
              <a:buAutoNum type="circleNumDbPlain"/>
            </a:pPr>
            <a:r>
              <a:rPr lang="zh-CN" altLang="en-US"/>
              <a:t>布尔型</a:t>
            </a:r>
          </a:p>
          <a:p>
            <a:pPr marL="609600" indent="-609600">
              <a:buFont typeface="Wingdings" panose="05000000000000000000" pitchFamily="2" charset="2"/>
              <a:buAutoNum type="circleNumDbPlain"/>
            </a:pPr>
            <a:r>
              <a:rPr lang="zh-CN" altLang="en-US"/>
              <a:t>实型</a:t>
            </a:r>
          </a:p>
          <a:p>
            <a:pPr marL="609600" indent="-609600">
              <a:buFont typeface="Wingdings" panose="05000000000000000000" pitchFamily="2" charset="2"/>
              <a:buAutoNum type="circleNumDbPlain"/>
            </a:pPr>
            <a:r>
              <a:rPr lang="zh-CN" altLang="en-US"/>
              <a:t>枚举类型</a:t>
            </a:r>
          </a:p>
          <a:p>
            <a:pPr marL="609600" indent="-609600"/>
            <a:r>
              <a:rPr lang="zh-CN" altLang="en-US"/>
              <a:t>系统中的其他类 </a:t>
            </a:r>
          </a:p>
        </p:txBody>
      </p:sp>
    </p:spTree>
    <p:extLst>
      <p:ext uri="{BB962C8B-B14F-4D97-AF65-F5344CB8AC3E}">
        <p14:creationId xmlns:p14="http://schemas.microsoft.com/office/powerpoint/2010/main" val="56639893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r>
              <a:rPr lang="zh-CN" altLang="en-US"/>
              <a:t>（</a:t>
            </a:r>
            <a:r>
              <a:rPr lang="en-US" altLang="zh-CN"/>
              <a:t>4</a:t>
            </a:r>
            <a:r>
              <a:rPr lang="zh-CN" altLang="en-US"/>
              <a:t>）  初始值 </a:t>
            </a:r>
          </a:p>
        </p:txBody>
      </p:sp>
      <p:sp>
        <p:nvSpPr>
          <p:cNvPr id="41987" name="Rectangle 3"/>
          <p:cNvSpPr>
            <a:spLocks noGrp="1" noRot="1" noChangeArrowheads="1"/>
          </p:cNvSpPr>
          <p:nvPr>
            <p:ph type="body" idx="1"/>
          </p:nvPr>
        </p:nvSpPr>
        <p:spPr/>
        <p:txBody>
          <a:bodyPr/>
          <a:lstStyle/>
          <a:p>
            <a:pPr marL="609600" indent="-609600"/>
            <a:r>
              <a:rPr lang="zh-CN" altLang="en-US"/>
              <a:t>目的：</a:t>
            </a:r>
          </a:p>
          <a:p>
            <a:pPr marL="609600" indent="-609600">
              <a:buFont typeface="Wingdings" panose="05000000000000000000" pitchFamily="2" charset="2"/>
              <a:buAutoNum type="circleNumDbPlain"/>
            </a:pPr>
            <a:r>
              <a:rPr lang="zh-CN" altLang="en-US"/>
              <a:t>保护系统的完整性，防止漏掉取值或被非法的值破坏系统的完整性。</a:t>
            </a:r>
          </a:p>
          <a:p>
            <a:pPr marL="609600" indent="-609600">
              <a:buFont typeface="Wingdings" panose="05000000000000000000" pitchFamily="2" charset="2"/>
              <a:buAutoNum type="circleNumDbPlain"/>
            </a:pPr>
            <a:r>
              <a:rPr lang="zh-CN" altLang="en-US"/>
              <a:t>为用户提供易用性。 </a:t>
            </a:r>
          </a:p>
        </p:txBody>
      </p:sp>
    </p:spTree>
    <p:extLst>
      <p:ext uri="{BB962C8B-B14F-4D97-AF65-F5344CB8AC3E}">
        <p14:creationId xmlns:p14="http://schemas.microsoft.com/office/powerpoint/2010/main" val="7068869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r>
              <a:rPr lang="zh-CN" altLang="en-US"/>
              <a:t>（</a:t>
            </a:r>
            <a:r>
              <a:rPr lang="en-US" altLang="zh-CN"/>
              <a:t>5</a:t>
            </a:r>
            <a:r>
              <a:rPr lang="zh-CN" altLang="en-US"/>
              <a:t>）  属性字符串 </a:t>
            </a:r>
          </a:p>
        </p:txBody>
      </p:sp>
      <p:sp>
        <p:nvSpPr>
          <p:cNvPr id="43011" name="Rectangle 3"/>
          <p:cNvSpPr>
            <a:spLocks noGrp="1" noRot="1" noChangeArrowheads="1"/>
          </p:cNvSpPr>
          <p:nvPr>
            <p:ph type="body" idx="1"/>
          </p:nvPr>
        </p:nvSpPr>
        <p:spPr/>
        <p:txBody>
          <a:bodyPr/>
          <a:lstStyle/>
          <a:p>
            <a:r>
              <a:rPr lang="zh-CN" altLang="en-US"/>
              <a:t>指定关于属性的其他信息。</a:t>
            </a:r>
          </a:p>
          <a:p>
            <a:r>
              <a:rPr lang="zh-CN" altLang="en-US"/>
              <a:t>任何希望添加在属性定义字符串值但又没有合适地方可以加入的规则，都可以放在属性字符串里。  </a:t>
            </a:r>
          </a:p>
          <a:p>
            <a:endParaRPr lang="en-US" altLang="zh-CN"/>
          </a:p>
        </p:txBody>
      </p:sp>
    </p:spTree>
    <p:extLst>
      <p:ext uri="{BB962C8B-B14F-4D97-AF65-F5344CB8AC3E}">
        <p14:creationId xmlns:p14="http://schemas.microsoft.com/office/powerpoint/2010/main" val="300398816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zh-CN" altLang="en-US"/>
              <a:t>操作</a:t>
            </a:r>
          </a:p>
        </p:txBody>
      </p:sp>
      <p:sp>
        <p:nvSpPr>
          <p:cNvPr id="44035" name="Rectangle 3"/>
          <p:cNvSpPr>
            <a:spLocks noGrp="1" noRot="1" noChangeArrowheads="1"/>
          </p:cNvSpPr>
          <p:nvPr>
            <p:ph type="body" idx="1"/>
          </p:nvPr>
        </p:nvSpPr>
        <p:spPr/>
        <p:txBody>
          <a:bodyPr/>
          <a:lstStyle/>
          <a:p>
            <a:r>
              <a:rPr lang="zh-CN" altLang="en-US"/>
              <a:t>对类的对象所能做的事务的抽象。</a:t>
            </a:r>
          </a:p>
          <a:p>
            <a:r>
              <a:rPr lang="zh-CN" altLang="en-US"/>
              <a:t>一个类可以有任意数量的操作或者根本没有操作。 </a:t>
            </a:r>
          </a:p>
          <a:p>
            <a:r>
              <a:rPr lang="zh-CN" altLang="en-US"/>
              <a:t>返回类型、名称和参数一起被称为操作签名。 </a:t>
            </a:r>
          </a:p>
          <a:p>
            <a:r>
              <a:rPr lang="zh-CN" altLang="en-US"/>
              <a:t>在</a:t>
            </a:r>
            <a:r>
              <a:rPr lang="en-US" altLang="zh-CN"/>
              <a:t>UML</a:t>
            </a:r>
            <a:r>
              <a:rPr lang="zh-CN" altLang="en-US"/>
              <a:t>中，类操作的语法为：</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334001"/>
            <a:ext cx="7126288" cy="28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6140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zh-CN" altLang="en-US"/>
              <a:t>操作</a:t>
            </a:r>
          </a:p>
        </p:txBody>
      </p:sp>
      <p:sp>
        <p:nvSpPr>
          <p:cNvPr id="45059" name="Rectangle 3"/>
          <p:cNvSpPr>
            <a:spLocks noGrp="1" noRot="1" noChangeArrowheads="1"/>
          </p:cNvSpPr>
          <p:nvPr>
            <p:ph type="body" idx="1"/>
          </p:nvPr>
        </p:nvSpPr>
        <p:spPr/>
        <p:txBody>
          <a:bodyPr/>
          <a:lstStyle/>
          <a:p>
            <a:r>
              <a:rPr lang="en-US" altLang="zh-CN"/>
              <a:t>1.  </a:t>
            </a:r>
            <a:r>
              <a:rPr lang="zh-CN" altLang="en-US"/>
              <a:t>可见性</a:t>
            </a:r>
          </a:p>
          <a:p>
            <a:r>
              <a:rPr lang="en-US" altLang="zh-CN"/>
              <a:t>2.  </a:t>
            </a:r>
            <a:r>
              <a:rPr lang="zh-CN" altLang="en-US"/>
              <a:t>操作名</a:t>
            </a:r>
          </a:p>
          <a:p>
            <a:r>
              <a:rPr lang="en-US" altLang="zh-CN"/>
              <a:t>3.  </a:t>
            </a:r>
            <a:r>
              <a:rPr lang="zh-CN" altLang="en-US"/>
              <a:t>参数表</a:t>
            </a:r>
          </a:p>
          <a:p>
            <a:r>
              <a:rPr lang="en-US" altLang="zh-CN"/>
              <a:t>4.  </a:t>
            </a:r>
            <a:r>
              <a:rPr lang="zh-CN" altLang="en-US"/>
              <a:t>返回类型</a:t>
            </a:r>
          </a:p>
          <a:p>
            <a:r>
              <a:rPr lang="en-US" altLang="zh-CN"/>
              <a:t>5.  </a:t>
            </a:r>
            <a:r>
              <a:rPr lang="zh-CN" altLang="en-US"/>
              <a:t>属性字符串</a:t>
            </a:r>
          </a:p>
          <a:p>
            <a:endParaRPr lang="en-US" altLang="zh-CN"/>
          </a:p>
        </p:txBody>
      </p:sp>
    </p:spTree>
    <p:extLst>
      <p:ext uri="{BB962C8B-B14F-4D97-AF65-F5344CB8AC3E}">
        <p14:creationId xmlns:p14="http://schemas.microsoft.com/office/powerpoint/2010/main" val="245888826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zh-CN" altLang="en-US"/>
              <a:t>（</a:t>
            </a:r>
            <a:r>
              <a:rPr lang="en-US" altLang="zh-CN"/>
              <a:t>1</a:t>
            </a:r>
            <a:r>
              <a:rPr lang="zh-CN" altLang="en-US"/>
              <a:t>）  可见性</a:t>
            </a:r>
          </a:p>
        </p:txBody>
      </p:sp>
      <p:sp>
        <p:nvSpPr>
          <p:cNvPr id="46083" name="Rectangle 3"/>
          <p:cNvSpPr>
            <a:spLocks noGrp="1" noRot="1" noChangeArrowheads="1"/>
          </p:cNvSpPr>
          <p:nvPr>
            <p:ph type="body" idx="1"/>
          </p:nvPr>
        </p:nvSpPr>
        <p:spPr/>
        <p:txBody>
          <a:bodyPr/>
          <a:lstStyle/>
          <a:p>
            <a:pPr marL="609600" indent="-609600"/>
            <a:r>
              <a:rPr lang="zh-CN" altLang="en-US"/>
              <a:t>类型：</a:t>
            </a:r>
          </a:p>
          <a:p>
            <a:pPr marL="609600" indent="-609600">
              <a:buFont typeface="Wingdings" panose="05000000000000000000" pitchFamily="2" charset="2"/>
              <a:buAutoNum type="circleNumDbPlain"/>
            </a:pPr>
            <a:r>
              <a:rPr lang="zh-CN" altLang="en-US"/>
              <a:t>公有（</a:t>
            </a:r>
            <a:r>
              <a:rPr lang="en-US" altLang="zh-CN"/>
              <a:t>Public</a:t>
            </a:r>
            <a:r>
              <a:rPr lang="zh-CN" altLang="en-US"/>
              <a:t>） “＋”</a:t>
            </a:r>
          </a:p>
          <a:p>
            <a:pPr marL="609600" indent="-609600">
              <a:buFont typeface="Wingdings" panose="05000000000000000000" pitchFamily="2" charset="2"/>
              <a:buAutoNum type="circleNumDbPlain"/>
            </a:pPr>
            <a:r>
              <a:rPr lang="zh-CN" altLang="en-US"/>
              <a:t>私有（</a:t>
            </a:r>
            <a:r>
              <a:rPr lang="en-US" altLang="zh-CN"/>
              <a:t>Private</a:t>
            </a:r>
            <a:r>
              <a:rPr lang="zh-CN" altLang="en-US"/>
              <a:t>） “－”</a:t>
            </a:r>
          </a:p>
          <a:p>
            <a:pPr marL="609600" indent="-609600">
              <a:buFont typeface="Wingdings" panose="05000000000000000000" pitchFamily="2" charset="2"/>
              <a:buAutoNum type="circleNumDbPlain"/>
            </a:pPr>
            <a:r>
              <a:rPr lang="zh-CN" altLang="en-US"/>
              <a:t>受保护（</a:t>
            </a:r>
            <a:r>
              <a:rPr lang="en-US" altLang="zh-CN"/>
              <a:t>Protected</a:t>
            </a:r>
            <a:r>
              <a:rPr lang="zh-CN" altLang="en-US"/>
              <a:t>） “＃”</a:t>
            </a:r>
          </a:p>
          <a:p>
            <a:pPr marL="609600" indent="-609600">
              <a:buFont typeface="Wingdings" panose="05000000000000000000" pitchFamily="2" charset="2"/>
              <a:buAutoNum type="circleNumDbPlain"/>
            </a:pPr>
            <a:r>
              <a:rPr lang="zh-CN" altLang="en-US"/>
              <a:t>包内公有（</a:t>
            </a:r>
            <a:r>
              <a:rPr lang="en-US" altLang="zh-CN"/>
              <a:t>Package</a:t>
            </a:r>
            <a:r>
              <a:rPr lang="zh-CN" altLang="en-US"/>
              <a:t>） “～”</a:t>
            </a:r>
          </a:p>
        </p:txBody>
      </p:sp>
    </p:spTree>
    <p:extLst>
      <p:ext uri="{BB962C8B-B14F-4D97-AF65-F5344CB8AC3E}">
        <p14:creationId xmlns:p14="http://schemas.microsoft.com/office/powerpoint/2010/main" val="211528969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r>
              <a:rPr lang="zh-CN" altLang="en-US"/>
              <a:t>（</a:t>
            </a:r>
            <a:r>
              <a:rPr lang="en-US" altLang="zh-CN"/>
              <a:t>2</a:t>
            </a:r>
            <a:r>
              <a:rPr lang="zh-CN" altLang="en-US"/>
              <a:t>）  操作名 </a:t>
            </a:r>
          </a:p>
        </p:txBody>
      </p:sp>
      <p:sp>
        <p:nvSpPr>
          <p:cNvPr id="47107" name="Rectangle 3"/>
          <p:cNvSpPr>
            <a:spLocks noGrp="1" noRot="1" noChangeArrowheads="1"/>
          </p:cNvSpPr>
          <p:nvPr>
            <p:ph type="body" idx="1"/>
          </p:nvPr>
        </p:nvSpPr>
        <p:spPr/>
        <p:txBody>
          <a:bodyPr/>
          <a:lstStyle/>
          <a:p>
            <a:r>
              <a:rPr lang="zh-CN" altLang="en-US"/>
              <a:t>用来描述所属类的行为的动词或动词短语。</a:t>
            </a:r>
          </a:p>
          <a:p>
            <a:r>
              <a:rPr lang="zh-CN" altLang="en-US"/>
              <a:t>单字操作名小写，如果操作名包含了多个单词，这些单词要合并，并且除了第一个单词外其余单词的首字母要大写。  </a:t>
            </a:r>
          </a:p>
        </p:txBody>
      </p:sp>
    </p:spTree>
    <p:extLst>
      <p:ext uri="{BB962C8B-B14F-4D97-AF65-F5344CB8AC3E}">
        <p14:creationId xmlns:p14="http://schemas.microsoft.com/office/powerpoint/2010/main" val="11283938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r>
              <a:rPr lang="zh-CN" altLang="en-US"/>
              <a:t>（</a:t>
            </a:r>
            <a:r>
              <a:rPr lang="en-US" altLang="zh-CN"/>
              <a:t>3</a:t>
            </a:r>
            <a:r>
              <a:rPr lang="zh-CN" altLang="en-US"/>
              <a:t>）  参数表 </a:t>
            </a:r>
          </a:p>
        </p:txBody>
      </p:sp>
      <p:sp>
        <p:nvSpPr>
          <p:cNvPr id="48131" name="Rectangle 3"/>
          <p:cNvSpPr>
            <a:spLocks noGrp="1" noRot="1" noChangeArrowheads="1"/>
          </p:cNvSpPr>
          <p:nvPr>
            <p:ph type="body" idx="1"/>
          </p:nvPr>
        </p:nvSpPr>
        <p:spPr>
          <a:xfrm>
            <a:off x="1905000" y="1600201"/>
            <a:ext cx="8382000" cy="4498975"/>
          </a:xfrm>
        </p:spPr>
        <p:txBody>
          <a:bodyPr/>
          <a:lstStyle/>
          <a:p>
            <a:r>
              <a:rPr lang="zh-CN" altLang="en-US"/>
              <a:t>一些按顺序排列的属性定义了操作的输入。 </a:t>
            </a:r>
          </a:p>
          <a:p>
            <a:r>
              <a:rPr lang="zh-CN" altLang="en-US"/>
              <a:t>是可选的，即操作不一定必须有参数才行。 </a:t>
            </a:r>
          </a:p>
          <a:p>
            <a:r>
              <a:rPr lang="zh-CN" altLang="en-US"/>
              <a:t>定义方式：“名称：类型”。</a:t>
            </a:r>
          </a:p>
          <a:p>
            <a:r>
              <a:rPr lang="zh-CN" altLang="en-US"/>
              <a:t>若存在多个参数，将各个参数用逗号隔开。</a:t>
            </a:r>
          </a:p>
          <a:p>
            <a:r>
              <a:rPr lang="zh-CN" altLang="en-US"/>
              <a:t>参数可以具有默认值。  </a:t>
            </a:r>
          </a:p>
        </p:txBody>
      </p:sp>
    </p:spTree>
    <p:extLst>
      <p:ext uri="{BB962C8B-B14F-4D97-AF65-F5344CB8AC3E}">
        <p14:creationId xmlns:p14="http://schemas.microsoft.com/office/powerpoint/2010/main" val="91832333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r>
              <a:rPr lang="zh-CN" altLang="en-US"/>
              <a:t>（</a:t>
            </a:r>
            <a:r>
              <a:rPr lang="en-US" altLang="zh-CN"/>
              <a:t>4</a:t>
            </a:r>
            <a:r>
              <a:rPr lang="zh-CN" altLang="en-US"/>
              <a:t>）  返回类型</a:t>
            </a:r>
          </a:p>
        </p:txBody>
      </p:sp>
      <p:sp>
        <p:nvSpPr>
          <p:cNvPr id="49155" name="Rectangle 3"/>
          <p:cNvSpPr>
            <a:spLocks noGrp="1" noRot="1" noChangeArrowheads="1"/>
          </p:cNvSpPr>
          <p:nvPr>
            <p:ph type="body" idx="1"/>
          </p:nvPr>
        </p:nvSpPr>
        <p:spPr/>
        <p:txBody>
          <a:bodyPr/>
          <a:lstStyle/>
          <a:p>
            <a:r>
              <a:rPr lang="zh-CN" altLang="en-US"/>
              <a:t>是可选的，即操作不一定必须有返回类型。 </a:t>
            </a:r>
          </a:p>
          <a:p>
            <a:r>
              <a:rPr lang="zh-CN" altLang="en-US"/>
              <a:t>绝大部分编程语言只支持一个返回值。 </a:t>
            </a:r>
          </a:p>
          <a:p>
            <a:r>
              <a:rPr lang="zh-CN" altLang="en-US"/>
              <a:t>具体的编程语言一般要加一个关键字</a:t>
            </a:r>
            <a:r>
              <a:rPr lang="en-US" altLang="zh-CN"/>
              <a:t>void</a:t>
            </a:r>
            <a:r>
              <a:rPr lang="zh-CN" altLang="en-US"/>
              <a:t>来表示无返回值。 </a:t>
            </a:r>
          </a:p>
        </p:txBody>
      </p:sp>
    </p:spTree>
    <p:extLst>
      <p:ext uri="{BB962C8B-B14F-4D97-AF65-F5344CB8AC3E}">
        <p14:creationId xmlns:p14="http://schemas.microsoft.com/office/powerpoint/2010/main" val="9071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1.2.3 </a:t>
            </a:r>
            <a:r>
              <a:rPr lang="zh-CN" altLang="en-US" dirty="0" smtClean="0">
                <a:latin typeface="仿宋" panose="02010609060101010101" pitchFamily="49" charset="-122"/>
                <a:ea typeface="仿宋" panose="02010609060101010101" pitchFamily="49" charset="-122"/>
              </a:rPr>
              <a:t>信息系统</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1262037" y="2002253"/>
            <a:ext cx="7247649" cy="4023360"/>
          </a:xfrm>
        </p:spPr>
        <p:txBody>
          <a:bodyPr/>
          <a:lstStyle/>
          <a:p>
            <a:r>
              <a:rPr lang="zh-CN" altLang="en-US" dirty="0" smtClean="0">
                <a:latin typeface="仿宋" panose="02010609060101010101" pitchFamily="49" charset="-122"/>
                <a:ea typeface="仿宋" panose="02010609060101010101" pitchFamily="49" charset="-122"/>
              </a:rPr>
              <a:t>信息系统的基本功能：</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信息的采集  </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信息的处理</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信息的存储</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信息的管理</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信息</a:t>
            </a:r>
            <a:r>
              <a:rPr lang="zh-CN" altLang="en-US" dirty="0" smtClean="0">
                <a:latin typeface="仿宋" panose="02010609060101010101" pitchFamily="49" charset="-122"/>
                <a:ea typeface="仿宋" panose="02010609060101010101" pitchFamily="49" charset="-122"/>
              </a:rPr>
              <a:t>的检索</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信息的传输</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19107291"/>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r>
              <a:rPr lang="zh-CN" altLang="en-US"/>
              <a:t>（</a:t>
            </a:r>
            <a:r>
              <a:rPr lang="en-US" altLang="zh-CN"/>
              <a:t>5</a:t>
            </a:r>
            <a:r>
              <a:rPr lang="zh-CN" altLang="en-US"/>
              <a:t>）  属性字符串 </a:t>
            </a:r>
          </a:p>
        </p:txBody>
      </p:sp>
      <p:sp>
        <p:nvSpPr>
          <p:cNvPr id="50179" name="Rectangle 3"/>
          <p:cNvSpPr>
            <a:spLocks noGrp="1" noRot="1" noChangeArrowheads="1"/>
          </p:cNvSpPr>
          <p:nvPr>
            <p:ph type="body" idx="1"/>
          </p:nvPr>
        </p:nvSpPr>
        <p:spPr/>
        <p:txBody>
          <a:bodyPr/>
          <a:lstStyle/>
          <a:p>
            <a:r>
              <a:rPr lang="zh-CN" altLang="en-US"/>
              <a:t>在操作的定义中加入一些除了预定义元素之外的信息。 </a:t>
            </a:r>
          </a:p>
        </p:txBody>
      </p:sp>
    </p:spTree>
    <p:extLst>
      <p:ext uri="{BB962C8B-B14F-4D97-AF65-F5344CB8AC3E}">
        <p14:creationId xmlns:p14="http://schemas.microsoft.com/office/powerpoint/2010/main" val="353379485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zh-CN" altLang="en-US"/>
              <a:t>职责 </a:t>
            </a:r>
          </a:p>
        </p:txBody>
      </p:sp>
      <p:sp>
        <p:nvSpPr>
          <p:cNvPr id="51203" name="Rectangle 3"/>
          <p:cNvSpPr>
            <a:spLocks noGrp="1" noRot="1" noChangeArrowheads="1"/>
          </p:cNvSpPr>
          <p:nvPr>
            <p:ph type="body" sz="half" idx="1"/>
          </p:nvPr>
        </p:nvSpPr>
        <p:spPr>
          <a:xfrm>
            <a:off x="2133600" y="1600201"/>
            <a:ext cx="3276600" cy="4498975"/>
          </a:xfrm>
        </p:spPr>
        <p:txBody>
          <a:bodyPr/>
          <a:lstStyle/>
          <a:p>
            <a:r>
              <a:rPr lang="zh-CN" altLang="en-US"/>
              <a:t>类或其他元素的契约或义务。 </a:t>
            </a:r>
          </a:p>
          <a:p>
            <a:r>
              <a:rPr lang="zh-CN" altLang="en-US"/>
              <a:t>自由形式的文本。 </a:t>
            </a:r>
          </a:p>
          <a:p>
            <a:r>
              <a:rPr lang="zh-CN" altLang="en-US"/>
              <a:t>非形式化的方法。 </a:t>
            </a:r>
          </a:p>
        </p:txBody>
      </p:sp>
      <p:pic>
        <p:nvPicPr>
          <p:cNvPr id="51205"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77000" y="1828801"/>
            <a:ext cx="3606800" cy="3641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643626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r>
              <a:rPr lang="zh-CN" altLang="en-US"/>
              <a:t>约束</a:t>
            </a:r>
          </a:p>
        </p:txBody>
      </p:sp>
      <p:sp>
        <p:nvSpPr>
          <p:cNvPr id="53251" name="Rectangle 3"/>
          <p:cNvSpPr>
            <a:spLocks noGrp="1" noRot="1" noChangeArrowheads="1"/>
          </p:cNvSpPr>
          <p:nvPr>
            <p:ph type="body" sz="half" idx="1"/>
          </p:nvPr>
        </p:nvSpPr>
        <p:spPr>
          <a:xfrm>
            <a:off x="2133600" y="1600200"/>
            <a:ext cx="8153400" cy="1371600"/>
          </a:xfrm>
        </p:spPr>
        <p:txBody>
          <a:bodyPr/>
          <a:lstStyle/>
          <a:p>
            <a:r>
              <a:rPr lang="zh-CN" altLang="en-US"/>
              <a:t>指定了类所要满足的一个或多个规则。 </a:t>
            </a:r>
          </a:p>
          <a:p>
            <a:r>
              <a:rPr lang="zh-CN" altLang="en-US"/>
              <a:t>形式化的方法。 </a:t>
            </a:r>
          </a:p>
        </p:txBody>
      </p:sp>
      <p:pic>
        <p:nvPicPr>
          <p:cNvPr id="532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733800" y="3048000"/>
            <a:ext cx="4641850" cy="2946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32647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r>
              <a:rPr lang="zh-CN" altLang="en-US"/>
              <a:t>注释</a:t>
            </a:r>
          </a:p>
        </p:txBody>
      </p:sp>
      <p:sp>
        <p:nvSpPr>
          <p:cNvPr id="55301" name="Rectangle 5"/>
          <p:cNvSpPr>
            <a:spLocks noGrp="1" noRot="1" noChangeArrowheads="1"/>
          </p:cNvSpPr>
          <p:nvPr>
            <p:ph type="body" idx="1"/>
          </p:nvPr>
        </p:nvSpPr>
        <p:spPr/>
        <p:txBody>
          <a:bodyPr/>
          <a:lstStyle/>
          <a:p>
            <a:r>
              <a:rPr lang="zh-CN" altLang="en-US"/>
              <a:t>注释可以包含图形也可以包含文本。 </a:t>
            </a:r>
          </a:p>
        </p:txBody>
      </p:sp>
      <p:pic>
        <p:nvPicPr>
          <p:cNvPr id="553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2743201"/>
            <a:ext cx="679132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31822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r>
              <a:rPr lang="en-US" altLang="zh-CN"/>
              <a:t>6.1.3  </a:t>
            </a:r>
            <a:r>
              <a:rPr lang="zh-CN" altLang="en-US"/>
              <a:t>接口 </a:t>
            </a:r>
          </a:p>
        </p:txBody>
      </p:sp>
      <p:sp>
        <p:nvSpPr>
          <p:cNvPr id="56323" name="Rectangle 3"/>
          <p:cNvSpPr>
            <a:spLocks noGrp="1" noRot="1" noChangeArrowheads="1"/>
          </p:cNvSpPr>
          <p:nvPr>
            <p:ph type="body" sz="half" idx="1"/>
          </p:nvPr>
        </p:nvSpPr>
        <p:spPr>
          <a:xfrm>
            <a:off x="2133600" y="1600200"/>
            <a:ext cx="8153400" cy="2438400"/>
          </a:xfrm>
        </p:spPr>
        <p:txBody>
          <a:bodyPr/>
          <a:lstStyle/>
          <a:p>
            <a:pPr>
              <a:lnSpc>
                <a:spcPct val="90000"/>
              </a:lnSpc>
            </a:pPr>
            <a:r>
              <a:rPr lang="zh-CN" altLang="en-US"/>
              <a:t>在没有给出对象的实现和状态的情况下对对象行为的描述。 </a:t>
            </a:r>
          </a:p>
          <a:p>
            <a:pPr>
              <a:lnSpc>
                <a:spcPct val="90000"/>
              </a:lnSpc>
            </a:pPr>
            <a:r>
              <a:rPr lang="zh-CN" altLang="en-US"/>
              <a:t>包含操作但不包含属性。</a:t>
            </a:r>
          </a:p>
          <a:p>
            <a:pPr>
              <a:lnSpc>
                <a:spcPct val="90000"/>
              </a:lnSpc>
            </a:pPr>
            <a:r>
              <a:rPr lang="zh-CN" altLang="en-US"/>
              <a:t>没有对外界可见的关联。 </a:t>
            </a:r>
          </a:p>
          <a:p>
            <a:pPr>
              <a:lnSpc>
                <a:spcPct val="90000"/>
              </a:lnSpc>
            </a:pPr>
            <a:r>
              <a:rPr lang="zh-CN" altLang="en-US"/>
              <a:t>一个类可以实现一个或多个接口。</a:t>
            </a:r>
          </a:p>
        </p:txBody>
      </p:sp>
      <p:pic>
        <p:nvPicPr>
          <p:cNvPr id="56327"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343400" y="4419601"/>
            <a:ext cx="3581400" cy="1198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0473951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r>
              <a:rPr lang="en-US" altLang="zh-CN"/>
              <a:t>6.1.3  </a:t>
            </a:r>
            <a:r>
              <a:rPr lang="zh-CN" altLang="en-US"/>
              <a:t>接口</a:t>
            </a:r>
          </a:p>
        </p:txBody>
      </p:sp>
      <p:sp>
        <p:nvSpPr>
          <p:cNvPr id="57350" name="Rectangle 6"/>
          <p:cNvSpPr>
            <a:spLocks noGrp="1" noRot="1" noChangeArrowheads="1"/>
          </p:cNvSpPr>
          <p:nvPr>
            <p:ph type="body" sz="half" idx="1"/>
          </p:nvPr>
        </p:nvSpPr>
        <p:spPr>
          <a:xfrm>
            <a:off x="2133600" y="1600200"/>
            <a:ext cx="8153400" cy="914400"/>
          </a:xfrm>
        </p:spPr>
        <p:txBody>
          <a:bodyPr/>
          <a:lstStyle/>
          <a:p>
            <a:r>
              <a:rPr lang="zh-CN" altLang="en-US"/>
              <a:t>接口类：</a:t>
            </a:r>
          </a:p>
        </p:txBody>
      </p:sp>
      <p:pic>
        <p:nvPicPr>
          <p:cNvPr id="57352"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76600" y="2895601"/>
            <a:ext cx="5678488" cy="2212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960561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r>
              <a:rPr lang="en-US" altLang="zh-CN"/>
              <a:t>6.1.4  </a:t>
            </a:r>
            <a:r>
              <a:rPr lang="zh-CN" altLang="en-US"/>
              <a:t>类之间的关系 </a:t>
            </a:r>
          </a:p>
        </p:txBody>
      </p:sp>
      <p:sp>
        <p:nvSpPr>
          <p:cNvPr id="60419" name="Rectangle 3"/>
          <p:cNvSpPr>
            <a:spLocks noGrp="1" noRot="1" noChangeArrowheads="1"/>
          </p:cNvSpPr>
          <p:nvPr>
            <p:ph type="body" idx="1"/>
          </p:nvPr>
        </p:nvSpPr>
        <p:spPr/>
        <p:txBody>
          <a:bodyPr/>
          <a:lstStyle/>
          <a:p>
            <a:r>
              <a:rPr lang="en-US" altLang="zh-CN"/>
              <a:t>1  </a:t>
            </a:r>
            <a:r>
              <a:rPr lang="zh-CN" altLang="en-US"/>
              <a:t>依赖关系</a:t>
            </a:r>
          </a:p>
          <a:p>
            <a:r>
              <a:rPr lang="en-US" altLang="zh-CN"/>
              <a:t>2  </a:t>
            </a:r>
            <a:r>
              <a:rPr lang="zh-CN" altLang="en-US"/>
              <a:t>泛化关系</a:t>
            </a:r>
          </a:p>
          <a:p>
            <a:r>
              <a:rPr lang="en-US" altLang="zh-CN"/>
              <a:t>3  </a:t>
            </a:r>
            <a:r>
              <a:rPr lang="zh-CN" altLang="en-US"/>
              <a:t>关联关系</a:t>
            </a:r>
          </a:p>
          <a:p>
            <a:r>
              <a:rPr lang="en-US" altLang="zh-CN"/>
              <a:t>4  </a:t>
            </a:r>
            <a:r>
              <a:rPr lang="zh-CN" altLang="en-US"/>
              <a:t>实现关系</a:t>
            </a:r>
          </a:p>
        </p:txBody>
      </p:sp>
    </p:spTree>
    <p:extLst>
      <p:ext uri="{BB962C8B-B14F-4D97-AF65-F5344CB8AC3E}">
        <p14:creationId xmlns:p14="http://schemas.microsoft.com/office/powerpoint/2010/main" val="28136772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r>
              <a:rPr lang="zh-CN" altLang="en-US"/>
              <a:t>依赖关系</a:t>
            </a:r>
          </a:p>
        </p:txBody>
      </p:sp>
      <p:sp>
        <p:nvSpPr>
          <p:cNvPr id="61444" name="Rectangle 4"/>
          <p:cNvSpPr>
            <a:spLocks noGrp="1" noRot="1" noChangeArrowheads="1"/>
          </p:cNvSpPr>
          <p:nvPr>
            <p:ph type="body" sz="half" idx="1"/>
          </p:nvPr>
        </p:nvSpPr>
        <p:spPr>
          <a:xfrm>
            <a:off x="2133600" y="1600200"/>
            <a:ext cx="8153400" cy="1752600"/>
          </a:xfrm>
        </p:spPr>
        <p:txBody>
          <a:bodyPr/>
          <a:lstStyle/>
          <a:p>
            <a:r>
              <a:rPr lang="zh-CN" altLang="en-US"/>
              <a:t>表示两个或多个模型元素之间语义上的关系。 </a:t>
            </a:r>
          </a:p>
          <a:p>
            <a:r>
              <a:rPr lang="zh-CN" altLang="en-US"/>
              <a:t>客户以某种形式依赖于提供者。 </a:t>
            </a:r>
          </a:p>
          <a:p>
            <a:r>
              <a:rPr lang="zh-CN" altLang="en-US"/>
              <a:t>，关联、实现和泛化都是依赖关系。 </a:t>
            </a:r>
          </a:p>
        </p:txBody>
      </p:sp>
      <p:pic>
        <p:nvPicPr>
          <p:cNvPr id="61446"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581401" y="3886200"/>
            <a:ext cx="5160963" cy="1525588"/>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771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r>
              <a:rPr lang="zh-CN" altLang="en-US"/>
              <a:t>依赖关系</a:t>
            </a:r>
          </a:p>
        </p:txBody>
      </p:sp>
      <p:sp>
        <p:nvSpPr>
          <p:cNvPr id="63491" name="Rectangle 3"/>
          <p:cNvSpPr>
            <a:spLocks noGrp="1" noRot="1" noChangeArrowheads="1"/>
          </p:cNvSpPr>
          <p:nvPr>
            <p:ph type="body" idx="1"/>
          </p:nvPr>
        </p:nvSpPr>
        <p:spPr/>
        <p:txBody>
          <a:bodyPr/>
          <a:lstStyle/>
          <a:p>
            <a:r>
              <a:rPr lang="en-US" altLang="zh-CN"/>
              <a:t>1.  </a:t>
            </a:r>
            <a:r>
              <a:rPr lang="zh-CN" altLang="en-US"/>
              <a:t>使用依赖（</a:t>
            </a:r>
            <a:r>
              <a:rPr lang="en-US" altLang="zh-CN"/>
              <a:t>Usage</a:t>
            </a:r>
            <a:r>
              <a:rPr lang="zh-CN" altLang="en-US"/>
              <a:t>）</a:t>
            </a:r>
          </a:p>
          <a:p>
            <a:r>
              <a:rPr lang="en-US" altLang="zh-CN"/>
              <a:t>2.  </a:t>
            </a:r>
            <a:r>
              <a:rPr lang="zh-CN" altLang="en-US"/>
              <a:t>抽象依赖（</a:t>
            </a:r>
            <a:r>
              <a:rPr lang="en-US" altLang="zh-CN"/>
              <a:t>Abstraction</a:t>
            </a:r>
            <a:r>
              <a:rPr lang="zh-CN" altLang="en-US"/>
              <a:t>）</a:t>
            </a:r>
          </a:p>
          <a:p>
            <a:r>
              <a:rPr lang="en-US" altLang="zh-CN"/>
              <a:t>3.  </a:t>
            </a:r>
            <a:r>
              <a:rPr lang="zh-CN" altLang="en-US"/>
              <a:t>授权依赖（</a:t>
            </a:r>
            <a:r>
              <a:rPr lang="en-US" altLang="zh-CN"/>
              <a:t>Permission</a:t>
            </a:r>
            <a:r>
              <a:rPr lang="zh-CN" altLang="en-US"/>
              <a:t>）</a:t>
            </a:r>
          </a:p>
          <a:p>
            <a:r>
              <a:rPr lang="en-US" altLang="zh-CN"/>
              <a:t>4.  </a:t>
            </a:r>
            <a:r>
              <a:rPr lang="zh-CN" altLang="en-US"/>
              <a:t>绑定依赖（</a:t>
            </a:r>
            <a:r>
              <a:rPr lang="en-US" altLang="zh-CN"/>
              <a:t>Binding</a:t>
            </a:r>
            <a:r>
              <a:rPr lang="zh-CN" altLang="en-US"/>
              <a:t>） </a:t>
            </a:r>
          </a:p>
        </p:txBody>
      </p:sp>
    </p:spTree>
    <p:extLst>
      <p:ext uri="{BB962C8B-B14F-4D97-AF65-F5344CB8AC3E}">
        <p14:creationId xmlns:p14="http://schemas.microsoft.com/office/powerpoint/2010/main" val="596724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p:txBody>
          <a:bodyPr/>
          <a:lstStyle/>
          <a:p>
            <a:r>
              <a:rPr lang="en-US" altLang="zh-CN"/>
              <a:t>1.  </a:t>
            </a:r>
            <a:r>
              <a:rPr lang="zh-CN" altLang="en-US"/>
              <a:t>使用依赖 </a:t>
            </a:r>
          </a:p>
        </p:txBody>
      </p:sp>
      <p:sp>
        <p:nvSpPr>
          <p:cNvPr id="64515" name="Rectangle 3"/>
          <p:cNvSpPr>
            <a:spLocks noGrp="1" noRot="1" noChangeArrowheads="1"/>
          </p:cNvSpPr>
          <p:nvPr>
            <p:ph type="body" idx="1"/>
          </p:nvPr>
        </p:nvSpPr>
        <p:spPr/>
        <p:txBody>
          <a:bodyPr/>
          <a:lstStyle/>
          <a:p>
            <a:pPr marL="609600" indent="-609600"/>
            <a:r>
              <a:rPr lang="zh-CN" altLang="en-US"/>
              <a:t>表示客户使用提供者提供的服务以实现它的行为，包括：</a:t>
            </a:r>
          </a:p>
          <a:p>
            <a:pPr marL="609600" indent="-609600">
              <a:buFont typeface="Wingdings" panose="05000000000000000000" pitchFamily="2" charset="2"/>
              <a:buAutoNum type="circleNumDbPlain"/>
            </a:pPr>
            <a:r>
              <a:rPr lang="zh-CN" altLang="en-US"/>
              <a:t>使用（</a:t>
            </a:r>
            <a:r>
              <a:rPr lang="en-US" altLang="zh-CN"/>
              <a:t>《use》</a:t>
            </a:r>
            <a:r>
              <a:rPr lang="zh-CN" altLang="en-US"/>
              <a:t>）</a:t>
            </a:r>
          </a:p>
          <a:p>
            <a:pPr marL="609600" indent="-609600">
              <a:buFont typeface="Wingdings" panose="05000000000000000000" pitchFamily="2" charset="2"/>
              <a:buAutoNum type="circleNumDbPlain"/>
            </a:pPr>
            <a:r>
              <a:rPr lang="zh-CN" altLang="en-US"/>
              <a:t>调用（</a:t>
            </a:r>
            <a:r>
              <a:rPr lang="en-US" altLang="zh-CN"/>
              <a:t>《call》</a:t>
            </a:r>
            <a:r>
              <a:rPr lang="zh-CN" altLang="en-US"/>
              <a:t>）</a:t>
            </a:r>
          </a:p>
          <a:p>
            <a:pPr marL="609600" indent="-609600">
              <a:buFont typeface="Wingdings" panose="05000000000000000000" pitchFamily="2" charset="2"/>
              <a:buAutoNum type="circleNumDbPlain"/>
            </a:pPr>
            <a:r>
              <a:rPr lang="zh-CN" altLang="en-US"/>
              <a:t>参数（</a:t>
            </a:r>
            <a:r>
              <a:rPr lang="en-US" altLang="zh-CN"/>
              <a:t>《parameter》</a:t>
            </a:r>
            <a:r>
              <a:rPr lang="zh-CN" altLang="en-US"/>
              <a:t>）</a:t>
            </a:r>
          </a:p>
          <a:p>
            <a:pPr marL="609600" indent="-609600">
              <a:buFont typeface="Wingdings" panose="05000000000000000000" pitchFamily="2" charset="2"/>
              <a:buAutoNum type="circleNumDbPlain"/>
            </a:pPr>
            <a:r>
              <a:rPr lang="zh-CN" altLang="en-US"/>
              <a:t>发送（</a:t>
            </a:r>
            <a:r>
              <a:rPr lang="en-US" altLang="zh-CN"/>
              <a:t>《send》</a:t>
            </a:r>
            <a:r>
              <a:rPr lang="zh-CN" altLang="en-US"/>
              <a:t>）</a:t>
            </a:r>
          </a:p>
          <a:p>
            <a:pPr marL="609600" indent="-609600">
              <a:buFont typeface="Wingdings" panose="05000000000000000000" pitchFamily="2" charset="2"/>
              <a:buAutoNum type="circleNumDbPlain"/>
            </a:pPr>
            <a:r>
              <a:rPr lang="zh-CN" altLang="en-US"/>
              <a:t>实例化（</a:t>
            </a:r>
            <a:r>
              <a:rPr lang="en-US" altLang="zh-CN"/>
              <a:t>《instantiate》</a:t>
            </a:r>
            <a:r>
              <a:rPr lang="zh-CN" altLang="en-US"/>
              <a:t>）</a:t>
            </a:r>
          </a:p>
        </p:txBody>
      </p:sp>
    </p:spTree>
    <p:extLst>
      <p:ext uri="{BB962C8B-B14F-4D97-AF65-F5344CB8AC3E}">
        <p14:creationId xmlns:p14="http://schemas.microsoft.com/office/powerpoint/2010/main" val="3745211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信息系统的层次模型</a:t>
            </a:r>
            <a:r>
              <a:rPr lang="en-US" altLang="zh-CN"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r>
              <a:rPr lang="en-US" altLang="zh-CN"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Arial Unicode MS" pitchFamily="34" charset="-122"/>
              </a:rPr>
              <a:t>Anthony</a:t>
            </a:r>
            <a:r>
              <a:rPr lang="en-US" altLang="zh-CN"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pSp>
        <p:nvGrpSpPr>
          <p:cNvPr id="4" name="Group 4"/>
          <p:cNvGrpSpPr>
            <a:grpSpLocks/>
          </p:cNvGrpSpPr>
          <p:nvPr/>
        </p:nvGrpSpPr>
        <p:grpSpPr bwMode="auto">
          <a:xfrm>
            <a:off x="3090564" y="2471136"/>
            <a:ext cx="5896917" cy="3303587"/>
            <a:chOff x="1179" y="965"/>
            <a:chExt cx="2721" cy="1633"/>
          </a:xfrm>
        </p:grpSpPr>
        <p:sp>
          <p:nvSpPr>
            <p:cNvPr id="5" name="Rectangle 5"/>
            <p:cNvSpPr>
              <a:spLocks noChangeArrowheads="1"/>
            </p:cNvSpPr>
            <p:nvPr/>
          </p:nvSpPr>
          <p:spPr bwMode="auto">
            <a:xfrm>
              <a:off x="1183" y="1011"/>
              <a:ext cx="288" cy="572"/>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0" lang="zh-CN" altLang="en-US" sz="1400" dirty="0">
                  <a:solidFill>
                    <a:schemeClr val="tx1"/>
                  </a:solidFill>
                  <a:latin typeface="仿宋" panose="02010609060101010101" pitchFamily="49" charset="-122"/>
                  <a:ea typeface="仿宋" panose="02010609060101010101" pitchFamily="49" charset="-122"/>
                </a:rPr>
                <a:t>智慧</a:t>
              </a:r>
            </a:p>
            <a:p>
              <a:pPr algn="ctr" eaLnBrk="0" hangingPunct="0"/>
              <a:endParaRPr kumimoji="0" lang="zh-CN" altLang="en-US" sz="1400" dirty="0">
                <a:solidFill>
                  <a:schemeClr val="tx1"/>
                </a:solidFill>
                <a:latin typeface="仿宋" panose="02010609060101010101" pitchFamily="49" charset="-122"/>
                <a:ea typeface="仿宋" panose="02010609060101010101" pitchFamily="49" charset="-122"/>
              </a:endParaRPr>
            </a:p>
            <a:p>
              <a:pPr algn="ctr" eaLnBrk="0" hangingPunct="0"/>
              <a:endParaRPr kumimoji="0" lang="en-US" altLang="zh-CN" sz="1400" dirty="0" smtClean="0">
                <a:solidFill>
                  <a:schemeClr val="tx1"/>
                </a:solidFill>
                <a:latin typeface="仿宋" panose="02010609060101010101" pitchFamily="49" charset="-122"/>
                <a:ea typeface="仿宋" panose="02010609060101010101" pitchFamily="49" charset="-122"/>
              </a:endParaRPr>
            </a:p>
            <a:p>
              <a:pPr algn="ctr" eaLnBrk="0" hangingPunct="0"/>
              <a:endParaRPr kumimoji="0" lang="en-US" altLang="zh-CN" sz="1400" dirty="0" smtClean="0">
                <a:solidFill>
                  <a:schemeClr val="tx1"/>
                </a:solidFill>
                <a:latin typeface="仿宋" panose="02010609060101010101" pitchFamily="49" charset="-122"/>
                <a:ea typeface="仿宋" panose="02010609060101010101" pitchFamily="49" charset="-122"/>
              </a:endParaRPr>
            </a:p>
            <a:p>
              <a:pPr algn="ctr" eaLnBrk="0" hangingPunct="0"/>
              <a:r>
                <a:rPr kumimoji="0" lang="zh-CN" altLang="en-US" sz="1400" dirty="0" smtClean="0">
                  <a:solidFill>
                    <a:schemeClr val="tx1"/>
                  </a:solidFill>
                  <a:latin typeface="仿宋" panose="02010609060101010101" pitchFamily="49" charset="-122"/>
                  <a:ea typeface="仿宋" panose="02010609060101010101" pitchFamily="49" charset="-122"/>
                </a:rPr>
                <a:t>知识</a:t>
              </a:r>
              <a:endParaRPr kumimoji="0" lang="zh-CN" altLang="en-US" sz="1400" dirty="0">
                <a:solidFill>
                  <a:schemeClr val="tx1"/>
                </a:solidFill>
                <a:latin typeface="仿宋" panose="02010609060101010101" pitchFamily="49" charset="-122"/>
                <a:ea typeface="仿宋" panose="02010609060101010101" pitchFamily="49" charset="-122"/>
              </a:endParaRPr>
            </a:p>
          </p:txBody>
        </p:sp>
        <p:sp>
          <p:nvSpPr>
            <p:cNvPr id="6" name="Rectangle 6"/>
            <p:cNvSpPr>
              <a:spLocks noChangeArrowheads="1"/>
            </p:cNvSpPr>
            <p:nvPr/>
          </p:nvSpPr>
          <p:spPr bwMode="auto">
            <a:xfrm>
              <a:off x="1183" y="1651"/>
              <a:ext cx="261" cy="312"/>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0" lang="zh-CN" altLang="en-US" sz="1400" dirty="0">
                  <a:solidFill>
                    <a:schemeClr val="tx1"/>
                  </a:solidFill>
                  <a:latin typeface="仿宋" panose="02010609060101010101" pitchFamily="49" charset="-122"/>
                  <a:ea typeface="仿宋" panose="02010609060101010101" pitchFamily="49" charset="-122"/>
                </a:rPr>
                <a:t>信息</a:t>
              </a:r>
            </a:p>
          </p:txBody>
        </p:sp>
        <p:sp>
          <p:nvSpPr>
            <p:cNvPr id="7" name="Rectangle 7"/>
            <p:cNvSpPr>
              <a:spLocks noChangeArrowheads="1"/>
            </p:cNvSpPr>
            <p:nvPr/>
          </p:nvSpPr>
          <p:spPr bwMode="auto">
            <a:xfrm>
              <a:off x="1179" y="2150"/>
              <a:ext cx="265" cy="312"/>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nchorCtr="1"/>
            <a:lstStyle/>
            <a:p>
              <a:pPr algn="ctr" eaLnBrk="0" hangingPunct="0"/>
              <a:r>
                <a:rPr kumimoji="0" lang="zh-CN" altLang="en-US" sz="1400" dirty="0">
                  <a:solidFill>
                    <a:schemeClr val="tx1"/>
                  </a:solidFill>
                  <a:latin typeface="仿宋" panose="02010609060101010101" pitchFamily="49" charset="-122"/>
                  <a:ea typeface="仿宋" panose="02010609060101010101" pitchFamily="49" charset="-122"/>
                </a:rPr>
                <a:t>数据</a:t>
              </a:r>
            </a:p>
          </p:txBody>
        </p:sp>
        <p:sp>
          <p:nvSpPr>
            <p:cNvPr id="8" name="Text Box 8"/>
            <p:cNvSpPr txBox="1">
              <a:spLocks noChangeArrowheads="1"/>
            </p:cNvSpPr>
            <p:nvPr/>
          </p:nvSpPr>
          <p:spPr bwMode="auto">
            <a:xfrm>
              <a:off x="2418" y="1178"/>
              <a:ext cx="546" cy="385"/>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r>
                <a:rPr kumimoji="0" lang="zh-CN" altLang="en-US" sz="1400" b="1" dirty="0">
                  <a:solidFill>
                    <a:srgbClr val="FFC000"/>
                  </a:solidFill>
                  <a:latin typeface="仿宋" panose="02010609060101010101" pitchFamily="49" charset="-122"/>
                  <a:ea typeface="仿宋" panose="02010609060101010101" pitchFamily="49" charset="-122"/>
                </a:rPr>
                <a:t>战略</a:t>
              </a:r>
            </a:p>
            <a:p>
              <a:pPr algn="ctr" eaLnBrk="0" hangingPunct="0"/>
              <a:r>
                <a:rPr kumimoji="0" lang="zh-CN" altLang="en-US" sz="1400" b="1" dirty="0" smtClean="0">
                  <a:solidFill>
                    <a:srgbClr val="FFC000"/>
                  </a:solidFill>
                  <a:latin typeface="仿宋" panose="02010609060101010101" pitchFamily="49" charset="-122"/>
                  <a:ea typeface="仿宋" panose="02010609060101010101" pitchFamily="49" charset="-122"/>
                </a:rPr>
                <a:t>计划层</a:t>
              </a:r>
              <a:endParaRPr kumimoji="0" lang="en-US" altLang="zh-CN" sz="1400" b="1" dirty="0" smtClean="0">
                <a:solidFill>
                  <a:srgbClr val="FFC000"/>
                </a:solidFill>
                <a:latin typeface="仿宋" panose="02010609060101010101" pitchFamily="49" charset="-122"/>
                <a:ea typeface="仿宋" panose="02010609060101010101" pitchFamily="49" charset="-122"/>
              </a:endParaRPr>
            </a:p>
            <a:p>
              <a:pPr algn="ctr" eaLnBrk="0" hangingPunct="0"/>
              <a:r>
                <a:rPr kumimoji="0" lang="zh-CN" altLang="en-US" sz="1400" dirty="0" smtClean="0">
                  <a:latin typeface="仿宋" panose="02010609060101010101" pitchFamily="49" charset="-122"/>
                  <a:ea typeface="仿宋" panose="02010609060101010101" pitchFamily="49" charset="-122"/>
                </a:rPr>
                <a:t>信息系统</a:t>
              </a:r>
              <a:endParaRPr kumimoji="0" lang="zh-CN" altLang="en-US" sz="1400" dirty="0">
                <a:latin typeface="仿宋" panose="02010609060101010101" pitchFamily="49" charset="-122"/>
                <a:ea typeface="仿宋" panose="02010609060101010101" pitchFamily="49" charset="-122"/>
              </a:endParaRPr>
            </a:p>
          </p:txBody>
        </p:sp>
        <p:sp>
          <p:nvSpPr>
            <p:cNvPr id="9" name="Text Box 9"/>
            <p:cNvSpPr txBox="1">
              <a:spLocks noChangeArrowheads="1"/>
            </p:cNvSpPr>
            <p:nvPr/>
          </p:nvSpPr>
          <p:spPr bwMode="auto">
            <a:xfrm>
              <a:off x="2304" y="1633"/>
              <a:ext cx="798" cy="312"/>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nchorCtr="1"/>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r>
                <a:rPr kumimoji="0" lang="zh-CN" altLang="en-US" sz="1400" b="1" dirty="0">
                  <a:solidFill>
                    <a:srgbClr val="FFC000"/>
                  </a:solidFill>
                  <a:latin typeface="仿宋" panose="02010609060101010101" pitchFamily="49" charset="-122"/>
                  <a:ea typeface="仿宋" panose="02010609060101010101" pitchFamily="49" charset="-122"/>
                </a:rPr>
                <a:t>管理控制层</a:t>
              </a:r>
            </a:p>
            <a:p>
              <a:pPr algn="ctr" eaLnBrk="0" hangingPunct="0"/>
              <a:r>
                <a:rPr kumimoji="0" lang="zh-CN" altLang="en-US" sz="1400" dirty="0">
                  <a:latin typeface="仿宋" panose="02010609060101010101" pitchFamily="49" charset="-122"/>
                  <a:ea typeface="仿宋" panose="02010609060101010101" pitchFamily="49" charset="-122"/>
                </a:rPr>
                <a:t>信息库及应用</a:t>
              </a:r>
              <a:r>
                <a:rPr kumimoji="0" lang="zh-CN" altLang="en-US" sz="1400" dirty="0" smtClean="0">
                  <a:latin typeface="仿宋" panose="02010609060101010101" pitchFamily="49" charset="-122"/>
                  <a:ea typeface="仿宋" panose="02010609060101010101" pitchFamily="49" charset="-122"/>
                </a:rPr>
                <a:t>系统</a:t>
              </a:r>
              <a:endParaRPr kumimoji="0" lang="en-US" altLang="zh-CN" sz="1400" dirty="0">
                <a:latin typeface="仿宋" panose="02010609060101010101" pitchFamily="49" charset="-122"/>
                <a:ea typeface="仿宋" panose="02010609060101010101" pitchFamily="49" charset="-122"/>
              </a:endParaRPr>
            </a:p>
          </p:txBody>
        </p:sp>
        <p:sp>
          <p:nvSpPr>
            <p:cNvPr id="10" name="Text Box 10"/>
            <p:cNvSpPr txBox="1">
              <a:spLocks noChangeArrowheads="1"/>
            </p:cNvSpPr>
            <p:nvPr/>
          </p:nvSpPr>
          <p:spPr bwMode="auto">
            <a:xfrm>
              <a:off x="2280" y="1977"/>
              <a:ext cx="798" cy="312"/>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r>
                <a:rPr kumimoji="0" lang="zh-CN" altLang="en-US" sz="1400" b="1" dirty="0">
                  <a:solidFill>
                    <a:srgbClr val="FFC000"/>
                  </a:solidFill>
                  <a:latin typeface="仿宋" panose="02010609060101010101" pitchFamily="49" charset="-122"/>
                  <a:ea typeface="仿宋" panose="02010609060101010101" pitchFamily="49" charset="-122"/>
                </a:rPr>
                <a:t>操作控制层</a:t>
              </a:r>
            </a:p>
            <a:p>
              <a:pPr algn="ctr" eaLnBrk="0" hangingPunct="0"/>
              <a:r>
                <a:rPr kumimoji="0" lang="zh-CN" altLang="en-US" sz="1400" dirty="0">
                  <a:latin typeface="仿宋" panose="02010609060101010101" pitchFamily="49" charset="-122"/>
                  <a:ea typeface="仿宋" panose="02010609060101010101" pitchFamily="49" charset="-122"/>
                </a:rPr>
                <a:t>信息库及应用系统</a:t>
              </a:r>
            </a:p>
          </p:txBody>
        </p:sp>
        <p:sp>
          <p:nvSpPr>
            <p:cNvPr id="11" name="Text Box 11"/>
            <p:cNvSpPr txBox="1">
              <a:spLocks noChangeArrowheads="1"/>
            </p:cNvSpPr>
            <p:nvPr/>
          </p:nvSpPr>
          <p:spPr bwMode="auto">
            <a:xfrm>
              <a:off x="2238" y="2289"/>
              <a:ext cx="924" cy="309"/>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r>
                <a:rPr kumimoji="0" lang="zh-CN" altLang="en-US" sz="1400" b="1" dirty="0" smtClean="0">
                  <a:solidFill>
                    <a:srgbClr val="FFC000"/>
                  </a:solidFill>
                  <a:latin typeface="仿宋" panose="02010609060101010101" pitchFamily="49" charset="-122"/>
                  <a:ea typeface="仿宋" panose="02010609060101010101" pitchFamily="49" charset="-122"/>
                </a:rPr>
                <a:t>事务运作层</a:t>
              </a:r>
              <a:endParaRPr kumimoji="0" lang="en-US" altLang="zh-CN" sz="1400" b="1" dirty="0" smtClean="0">
                <a:solidFill>
                  <a:srgbClr val="FFC000"/>
                </a:solidFill>
                <a:latin typeface="仿宋" panose="02010609060101010101" pitchFamily="49" charset="-122"/>
                <a:ea typeface="仿宋" panose="02010609060101010101" pitchFamily="49" charset="-122"/>
              </a:endParaRPr>
            </a:p>
            <a:p>
              <a:pPr algn="ctr" eaLnBrk="0" hangingPunct="0"/>
              <a:r>
                <a:rPr kumimoji="0" lang="zh-CN" altLang="en-US" sz="1400" dirty="0" smtClean="0">
                  <a:latin typeface="仿宋" panose="02010609060101010101" pitchFamily="49" charset="-122"/>
                  <a:ea typeface="仿宋" panose="02010609060101010101" pitchFamily="49" charset="-122"/>
                </a:rPr>
                <a:t>数据处</a:t>
              </a:r>
              <a:r>
                <a:rPr kumimoji="0" lang="zh-CN" altLang="en-US" sz="1400" dirty="0">
                  <a:latin typeface="仿宋" panose="02010609060101010101" pitchFamily="49" charset="-122"/>
                  <a:ea typeface="仿宋" panose="02010609060101010101" pitchFamily="49" charset="-122"/>
                </a:rPr>
                <a:t>埋系统</a:t>
              </a:r>
            </a:p>
          </p:txBody>
        </p:sp>
        <p:sp>
          <p:nvSpPr>
            <p:cNvPr id="12" name="Line 12"/>
            <p:cNvSpPr>
              <a:spLocks noChangeShapeType="1"/>
            </p:cNvSpPr>
            <p:nvPr/>
          </p:nvSpPr>
          <p:spPr bwMode="auto">
            <a:xfrm flipH="1">
              <a:off x="1751" y="965"/>
              <a:ext cx="949" cy="16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13" name="Line 13"/>
            <p:cNvSpPr>
              <a:spLocks noChangeShapeType="1"/>
            </p:cNvSpPr>
            <p:nvPr/>
          </p:nvSpPr>
          <p:spPr bwMode="auto">
            <a:xfrm>
              <a:off x="1751" y="2598"/>
              <a:ext cx="188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14" name="Line 14"/>
            <p:cNvSpPr>
              <a:spLocks noChangeShapeType="1"/>
            </p:cNvSpPr>
            <p:nvPr/>
          </p:nvSpPr>
          <p:spPr bwMode="auto">
            <a:xfrm flipH="1" flipV="1">
              <a:off x="2700" y="965"/>
              <a:ext cx="936" cy="16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15" name="Line 15"/>
            <p:cNvSpPr>
              <a:spLocks noChangeShapeType="1"/>
            </p:cNvSpPr>
            <p:nvPr/>
          </p:nvSpPr>
          <p:spPr bwMode="auto">
            <a:xfrm>
              <a:off x="2348" y="1563"/>
              <a:ext cx="7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16" name="Line 16"/>
            <p:cNvSpPr>
              <a:spLocks noChangeShapeType="1"/>
            </p:cNvSpPr>
            <p:nvPr/>
          </p:nvSpPr>
          <p:spPr bwMode="auto">
            <a:xfrm flipV="1">
              <a:off x="2100" y="2026"/>
              <a:ext cx="12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17" name="Line 17"/>
            <p:cNvSpPr>
              <a:spLocks noChangeShapeType="1"/>
            </p:cNvSpPr>
            <p:nvPr/>
          </p:nvSpPr>
          <p:spPr bwMode="auto">
            <a:xfrm>
              <a:off x="1944" y="2289"/>
              <a:ext cx="15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18" name="Line 18"/>
            <p:cNvSpPr>
              <a:spLocks noChangeShapeType="1"/>
            </p:cNvSpPr>
            <p:nvPr/>
          </p:nvSpPr>
          <p:spPr bwMode="auto">
            <a:xfrm>
              <a:off x="1183" y="2026"/>
              <a:ext cx="890" cy="0"/>
            </a:xfrm>
            <a:prstGeom prst="line">
              <a:avLst/>
            </a:prstGeom>
            <a:ln>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a:latin typeface="仿宋" panose="02010609060101010101" pitchFamily="49" charset="-122"/>
                <a:ea typeface="仿宋" panose="02010609060101010101" pitchFamily="49" charset="-122"/>
              </a:endParaRPr>
            </a:p>
          </p:txBody>
        </p:sp>
        <p:sp>
          <p:nvSpPr>
            <p:cNvPr id="19" name="Line 19"/>
            <p:cNvSpPr>
              <a:spLocks noChangeShapeType="1"/>
            </p:cNvSpPr>
            <p:nvPr/>
          </p:nvSpPr>
          <p:spPr bwMode="auto">
            <a:xfrm>
              <a:off x="1183" y="2598"/>
              <a:ext cx="2717" cy="0"/>
            </a:xfrm>
            <a:prstGeom prst="line">
              <a:avLst/>
            </a:prstGeom>
            <a:ln>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a:latin typeface="仿宋" panose="02010609060101010101" pitchFamily="49" charset="-122"/>
                <a:ea typeface="仿宋" panose="02010609060101010101" pitchFamily="49" charset="-122"/>
              </a:endParaRPr>
            </a:p>
          </p:txBody>
        </p:sp>
        <p:sp>
          <p:nvSpPr>
            <p:cNvPr id="20" name="Line 20"/>
            <p:cNvSpPr>
              <a:spLocks noChangeShapeType="1"/>
            </p:cNvSpPr>
            <p:nvPr/>
          </p:nvSpPr>
          <p:spPr bwMode="auto">
            <a:xfrm>
              <a:off x="1183" y="1557"/>
              <a:ext cx="1152" cy="0"/>
            </a:xfrm>
            <a:prstGeom prst="line">
              <a:avLst/>
            </a:prstGeom>
            <a:ln>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a:latin typeface="仿宋" panose="02010609060101010101" pitchFamily="49" charset="-122"/>
                <a:ea typeface="仿宋" panose="02010609060101010101" pitchFamily="49" charset="-122"/>
              </a:endParaRPr>
            </a:p>
          </p:txBody>
        </p:sp>
        <p:sp>
          <p:nvSpPr>
            <p:cNvPr id="21" name="Line 21"/>
            <p:cNvSpPr>
              <a:spLocks noChangeShapeType="1"/>
            </p:cNvSpPr>
            <p:nvPr/>
          </p:nvSpPr>
          <p:spPr bwMode="auto">
            <a:xfrm>
              <a:off x="1183" y="965"/>
              <a:ext cx="2213" cy="0"/>
            </a:xfrm>
            <a:prstGeom prst="line">
              <a:avLst/>
            </a:prstGeom>
            <a:ln>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a:latin typeface="仿宋" panose="02010609060101010101" pitchFamily="49" charset="-122"/>
                <a:ea typeface="仿宋" panose="02010609060101010101" pitchFamily="49" charset="-122"/>
              </a:endParaRPr>
            </a:p>
          </p:txBody>
        </p:sp>
        <p:sp>
          <p:nvSpPr>
            <p:cNvPr id="22" name="Line 22"/>
            <p:cNvSpPr>
              <a:spLocks noChangeShapeType="1"/>
            </p:cNvSpPr>
            <p:nvPr/>
          </p:nvSpPr>
          <p:spPr bwMode="auto">
            <a:xfrm>
              <a:off x="1473" y="2026"/>
              <a:ext cx="0" cy="572"/>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23" name="Line 23"/>
            <p:cNvSpPr>
              <a:spLocks noChangeShapeType="1"/>
            </p:cNvSpPr>
            <p:nvPr/>
          </p:nvSpPr>
          <p:spPr bwMode="auto">
            <a:xfrm>
              <a:off x="1473" y="1589"/>
              <a:ext cx="0" cy="43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24" name="Line 24"/>
            <p:cNvSpPr>
              <a:spLocks noChangeShapeType="1"/>
            </p:cNvSpPr>
            <p:nvPr/>
          </p:nvSpPr>
          <p:spPr bwMode="auto">
            <a:xfrm>
              <a:off x="1471" y="976"/>
              <a:ext cx="0" cy="562"/>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spTree>
    <p:extLst>
      <p:ext uri="{BB962C8B-B14F-4D97-AF65-F5344CB8AC3E}">
        <p14:creationId xmlns:p14="http://schemas.microsoft.com/office/powerpoint/2010/main" val="419160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r>
              <a:rPr lang="en-US" altLang="zh-CN"/>
              <a:t>2.  </a:t>
            </a:r>
            <a:r>
              <a:rPr lang="zh-CN" altLang="en-US"/>
              <a:t>抽象依赖</a:t>
            </a:r>
          </a:p>
        </p:txBody>
      </p:sp>
      <p:sp>
        <p:nvSpPr>
          <p:cNvPr id="65539" name="Rectangle 3"/>
          <p:cNvSpPr>
            <a:spLocks noGrp="1" noRot="1" noChangeArrowheads="1"/>
          </p:cNvSpPr>
          <p:nvPr>
            <p:ph type="body" idx="1"/>
          </p:nvPr>
        </p:nvSpPr>
        <p:spPr/>
        <p:txBody>
          <a:bodyPr/>
          <a:lstStyle/>
          <a:p>
            <a:pPr marL="609600" indent="-609600"/>
            <a:r>
              <a:rPr lang="zh-CN" altLang="en-US"/>
              <a:t>表示客户与提供者之间的关系，依赖于在不同抽象层次上的事物，包括：</a:t>
            </a:r>
          </a:p>
          <a:p>
            <a:pPr marL="609600" indent="-609600">
              <a:buFont typeface="Wingdings" panose="05000000000000000000" pitchFamily="2" charset="2"/>
              <a:buAutoNum type="circleNumDbPlain"/>
            </a:pPr>
            <a:r>
              <a:rPr lang="zh-CN" altLang="en-US"/>
              <a:t>跟踪（</a:t>
            </a:r>
            <a:r>
              <a:rPr lang="en-US" altLang="zh-CN"/>
              <a:t>《trace》</a:t>
            </a:r>
            <a:r>
              <a:rPr lang="zh-CN" altLang="en-US"/>
              <a:t>）</a:t>
            </a:r>
          </a:p>
          <a:p>
            <a:pPr marL="609600" indent="-609600">
              <a:buFont typeface="Wingdings" panose="05000000000000000000" pitchFamily="2" charset="2"/>
              <a:buAutoNum type="circleNumDbPlain"/>
            </a:pPr>
            <a:r>
              <a:rPr lang="zh-CN" altLang="en-US"/>
              <a:t>精化（</a:t>
            </a:r>
            <a:r>
              <a:rPr lang="en-US" altLang="zh-CN"/>
              <a:t>《refine》</a:t>
            </a:r>
            <a:r>
              <a:rPr lang="zh-CN" altLang="en-US"/>
              <a:t>）</a:t>
            </a:r>
          </a:p>
          <a:p>
            <a:pPr marL="609600" indent="-609600">
              <a:buFont typeface="Wingdings" panose="05000000000000000000" pitchFamily="2" charset="2"/>
              <a:buAutoNum type="circleNumDbPlain"/>
            </a:pPr>
            <a:r>
              <a:rPr lang="zh-CN" altLang="en-US"/>
              <a:t>派生（</a:t>
            </a:r>
            <a:r>
              <a:rPr lang="en-US" altLang="zh-CN"/>
              <a:t>《derive》</a:t>
            </a:r>
            <a:r>
              <a:rPr lang="zh-CN" altLang="en-US"/>
              <a:t>）</a:t>
            </a:r>
          </a:p>
        </p:txBody>
      </p:sp>
    </p:spTree>
    <p:extLst>
      <p:ext uri="{BB962C8B-B14F-4D97-AF65-F5344CB8AC3E}">
        <p14:creationId xmlns:p14="http://schemas.microsoft.com/office/powerpoint/2010/main" val="5117908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r>
              <a:rPr lang="en-US" altLang="zh-CN"/>
              <a:t>3.  </a:t>
            </a:r>
            <a:r>
              <a:rPr lang="zh-CN" altLang="en-US"/>
              <a:t>授权依赖 </a:t>
            </a:r>
          </a:p>
        </p:txBody>
      </p:sp>
      <p:sp>
        <p:nvSpPr>
          <p:cNvPr id="66563" name="Rectangle 3"/>
          <p:cNvSpPr>
            <a:spLocks noGrp="1" noRot="1" noChangeArrowheads="1"/>
          </p:cNvSpPr>
          <p:nvPr>
            <p:ph type="body" idx="1"/>
          </p:nvPr>
        </p:nvSpPr>
        <p:spPr/>
        <p:txBody>
          <a:bodyPr/>
          <a:lstStyle/>
          <a:p>
            <a:pPr marL="609600" indent="-609600"/>
            <a:r>
              <a:rPr lang="zh-CN" altLang="en-US"/>
              <a:t>表达一个事物访问另一个事物的能力，包括：</a:t>
            </a:r>
          </a:p>
          <a:p>
            <a:pPr marL="609600" indent="-609600">
              <a:buFont typeface="Wingdings" panose="05000000000000000000" pitchFamily="2" charset="2"/>
              <a:buAutoNum type="circleNumDbPlain"/>
            </a:pPr>
            <a:r>
              <a:rPr lang="zh-CN" altLang="en-US"/>
              <a:t>访问（</a:t>
            </a:r>
            <a:r>
              <a:rPr lang="en-US" altLang="zh-CN"/>
              <a:t>《access》</a:t>
            </a:r>
            <a:r>
              <a:rPr lang="zh-CN" altLang="en-US"/>
              <a:t>）</a:t>
            </a:r>
          </a:p>
          <a:p>
            <a:pPr marL="609600" indent="-609600">
              <a:buFont typeface="Wingdings" panose="05000000000000000000" pitchFamily="2" charset="2"/>
              <a:buAutoNum type="circleNumDbPlain"/>
            </a:pPr>
            <a:r>
              <a:rPr lang="zh-CN" altLang="en-US"/>
              <a:t>导入（</a:t>
            </a:r>
            <a:r>
              <a:rPr lang="en-US" altLang="zh-CN"/>
              <a:t>《import》</a:t>
            </a:r>
            <a:r>
              <a:rPr lang="zh-CN" altLang="en-US"/>
              <a:t>）</a:t>
            </a:r>
          </a:p>
          <a:p>
            <a:pPr marL="609600" indent="-609600">
              <a:buFont typeface="Wingdings" panose="05000000000000000000" pitchFamily="2" charset="2"/>
              <a:buAutoNum type="circleNumDbPlain"/>
            </a:pPr>
            <a:r>
              <a:rPr lang="zh-CN" altLang="en-US"/>
              <a:t>友元（</a:t>
            </a:r>
            <a:r>
              <a:rPr lang="en-US" altLang="zh-CN"/>
              <a:t>《friend》</a:t>
            </a:r>
            <a:r>
              <a:rPr lang="zh-CN" altLang="en-US"/>
              <a:t>）</a:t>
            </a:r>
          </a:p>
        </p:txBody>
      </p:sp>
    </p:spTree>
    <p:extLst>
      <p:ext uri="{BB962C8B-B14F-4D97-AF65-F5344CB8AC3E}">
        <p14:creationId xmlns:p14="http://schemas.microsoft.com/office/powerpoint/2010/main" val="12085351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r>
              <a:rPr lang="en-US" altLang="zh-CN"/>
              <a:t>4.  </a:t>
            </a:r>
            <a:r>
              <a:rPr lang="zh-CN" altLang="en-US"/>
              <a:t>绑定依赖</a:t>
            </a:r>
          </a:p>
        </p:txBody>
      </p:sp>
      <p:sp>
        <p:nvSpPr>
          <p:cNvPr id="67587" name="Rectangle 3"/>
          <p:cNvSpPr>
            <a:spLocks noGrp="1" noRot="1" noChangeArrowheads="1"/>
          </p:cNvSpPr>
          <p:nvPr>
            <p:ph type="body" idx="1"/>
          </p:nvPr>
        </p:nvSpPr>
        <p:spPr/>
        <p:txBody>
          <a:bodyPr/>
          <a:lstStyle/>
          <a:p>
            <a:r>
              <a:rPr lang="zh-CN" altLang="en-US"/>
              <a:t>较高级的依赖类型，用于绑定模板以创建新的模型元素，包括：</a:t>
            </a:r>
          </a:p>
          <a:p>
            <a:r>
              <a:rPr lang="zh-CN" altLang="en-US"/>
              <a:t>绑定（</a:t>
            </a:r>
            <a:r>
              <a:rPr lang="en-US" altLang="zh-CN"/>
              <a:t>《bind》</a:t>
            </a:r>
            <a:r>
              <a:rPr lang="zh-CN" altLang="en-US"/>
              <a:t>）</a:t>
            </a:r>
          </a:p>
        </p:txBody>
      </p:sp>
    </p:spTree>
    <p:extLst>
      <p:ext uri="{BB962C8B-B14F-4D97-AF65-F5344CB8AC3E}">
        <p14:creationId xmlns:p14="http://schemas.microsoft.com/office/powerpoint/2010/main" val="98706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r>
              <a:rPr lang="zh-CN" altLang="en-US"/>
              <a:t>泛化关系</a:t>
            </a:r>
          </a:p>
        </p:txBody>
      </p:sp>
      <p:sp>
        <p:nvSpPr>
          <p:cNvPr id="68611" name="Rectangle 3"/>
          <p:cNvSpPr>
            <a:spLocks noGrp="1" noRot="1" noChangeArrowheads="1"/>
          </p:cNvSpPr>
          <p:nvPr>
            <p:ph type="body" sz="half" idx="1"/>
          </p:nvPr>
        </p:nvSpPr>
        <p:spPr>
          <a:xfrm>
            <a:off x="2133600" y="1600200"/>
            <a:ext cx="8153400" cy="1676400"/>
          </a:xfrm>
        </p:spPr>
        <p:txBody>
          <a:bodyPr/>
          <a:lstStyle/>
          <a:p>
            <a:r>
              <a:rPr lang="zh-CN" altLang="en-US"/>
              <a:t>存在于一般元素和特殊元素间的分类关系。 </a:t>
            </a:r>
          </a:p>
          <a:p>
            <a:r>
              <a:rPr lang="zh-CN" altLang="en-US"/>
              <a:t>可以用于类、用例以及其他模型元素。 </a:t>
            </a:r>
          </a:p>
          <a:p>
            <a:r>
              <a:rPr lang="zh-CN" altLang="en-US"/>
              <a:t>描述了一种“</a:t>
            </a:r>
            <a:r>
              <a:rPr lang="en-US" altLang="zh-CN"/>
              <a:t>is a kind of” </a:t>
            </a:r>
            <a:r>
              <a:rPr lang="zh-CN" altLang="en-US"/>
              <a:t>的关系。</a:t>
            </a:r>
          </a:p>
        </p:txBody>
      </p:sp>
      <p:pic>
        <p:nvPicPr>
          <p:cNvPr id="6861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00401" y="3810000"/>
            <a:ext cx="6035675" cy="1525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908405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r>
              <a:rPr lang="zh-CN" altLang="en-US"/>
              <a:t>泛化关系</a:t>
            </a:r>
          </a:p>
        </p:txBody>
      </p:sp>
      <p:sp>
        <p:nvSpPr>
          <p:cNvPr id="70659" name="Rectangle 3"/>
          <p:cNvSpPr>
            <a:spLocks noGrp="1" noRot="1" noChangeArrowheads="1"/>
          </p:cNvSpPr>
          <p:nvPr>
            <p:ph type="body" idx="1"/>
          </p:nvPr>
        </p:nvSpPr>
        <p:spPr/>
        <p:txBody>
          <a:bodyPr/>
          <a:lstStyle/>
          <a:p>
            <a:pPr marL="812800" indent="-812800"/>
            <a:r>
              <a:rPr lang="zh-CN" altLang="en-US"/>
              <a:t>泛化主要用途：</a:t>
            </a:r>
          </a:p>
          <a:p>
            <a:pPr marL="812800" indent="-812800">
              <a:buFont typeface="Wingdings" panose="05000000000000000000" pitchFamily="2" charset="2"/>
              <a:buAutoNum type="romanUcPeriod"/>
            </a:pPr>
            <a:r>
              <a:rPr lang="zh-CN" altLang="en-US"/>
              <a:t>多态 </a:t>
            </a:r>
          </a:p>
          <a:p>
            <a:pPr marL="812800" indent="-812800">
              <a:buFont typeface="Wingdings" panose="05000000000000000000" pitchFamily="2" charset="2"/>
              <a:buAutoNum type="romanUcPeriod"/>
            </a:pPr>
            <a:r>
              <a:rPr lang="zh-CN" altLang="en-US"/>
              <a:t>继承 </a:t>
            </a:r>
          </a:p>
          <a:p>
            <a:pPr marL="812800" indent="-812800">
              <a:buFont typeface="Wingdings" panose="05000000000000000000" pitchFamily="2" charset="2"/>
              <a:buAutoNum type="circleNumDbPlain"/>
            </a:pPr>
            <a:r>
              <a:rPr lang="zh-CN" altLang="en-US"/>
              <a:t>单继承</a:t>
            </a:r>
          </a:p>
          <a:p>
            <a:pPr marL="812800" indent="-812800">
              <a:buFont typeface="Wingdings" panose="05000000000000000000" pitchFamily="2" charset="2"/>
              <a:buAutoNum type="circleNumDbPlain"/>
            </a:pPr>
            <a:r>
              <a:rPr lang="zh-CN" altLang="en-US"/>
              <a:t>多重继承</a:t>
            </a:r>
          </a:p>
        </p:txBody>
      </p:sp>
    </p:spTree>
    <p:extLst>
      <p:ext uri="{BB962C8B-B14F-4D97-AF65-F5344CB8AC3E}">
        <p14:creationId xmlns:p14="http://schemas.microsoft.com/office/powerpoint/2010/main" val="158995585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r>
              <a:rPr lang="zh-CN" altLang="en-US"/>
              <a:t>关联关系</a:t>
            </a:r>
          </a:p>
        </p:txBody>
      </p:sp>
      <p:sp>
        <p:nvSpPr>
          <p:cNvPr id="71683" name="Rectangle 3"/>
          <p:cNvSpPr>
            <a:spLocks noGrp="1" noRot="1" noChangeArrowheads="1"/>
          </p:cNvSpPr>
          <p:nvPr>
            <p:ph type="body" sz="half" idx="1"/>
          </p:nvPr>
        </p:nvSpPr>
        <p:spPr>
          <a:xfrm>
            <a:off x="2133600" y="1600200"/>
            <a:ext cx="8153400" cy="1447800"/>
          </a:xfrm>
        </p:spPr>
        <p:txBody>
          <a:bodyPr/>
          <a:lstStyle/>
          <a:p>
            <a:r>
              <a:rPr lang="zh-CN" altLang="en-US"/>
              <a:t>一种结构关系。 </a:t>
            </a:r>
          </a:p>
          <a:p>
            <a:r>
              <a:rPr lang="zh-CN" altLang="en-US"/>
              <a:t>指明事物的对象之间的联系。 </a:t>
            </a:r>
          </a:p>
          <a:p>
            <a:endParaRPr lang="en-US" altLang="zh-CN"/>
          </a:p>
        </p:txBody>
      </p:sp>
      <p:pic>
        <p:nvPicPr>
          <p:cNvPr id="71687"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505200" y="3505201"/>
            <a:ext cx="5272088" cy="1770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6644107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r>
              <a:rPr lang="zh-CN" altLang="en-US"/>
              <a:t>关联关系 </a:t>
            </a:r>
          </a:p>
        </p:txBody>
      </p:sp>
      <p:sp>
        <p:nvSpPr>
          <p:cNvPr id="74755" name="Rectangle 3"/>
          <p:cNvSpPr>
            <a:spLocks noGrp="1" noRot="1" noChangeArrowheads="1"/>
          </p:cNvSpPr>
          <p:nvPr>
            <p:ph type="body" idx="1"/>
          </p:nvPr>
        </p:nvSpPr>
        <p:spPr/>
        <p:txBody>
          <a:bodyPr/>
          <a:lstStyle/>
          <a:p>
            <a:r>
              <a:rPr lang="en-US" altLang="zh-CN"/>
              <a:t>1.  </a:t>
            </a:r>
            <a:r>
              <a:rPr lang="zh-CN" altLang="en-US"/>
              <a:t>名称（</a:t>
            </a:r>
            <a:r>
              <a:rPr lang="en-US" altLang="zh-CN"/>
              <a:t>Name</a:t>
            </a:r>
            <a:r>
              <a:rPr lang="zh-CN" altLang="en-US"/>
              <a:t>）</a:t>
            </a:r>
          </a:p>
          <a:p>
            <a:r>
              <a:rPr lang="en-US" altLang="zh-CN"/>
              <a:t>2.  </a:t>
            </a:r>
            <a:r>
              <a:rPr lang="zh-CN" altLang="en-US"/>
              <a:t>角色（</a:t>
            </a:r>
            <a:r>
              <a:rPr lang="en-US" altLang="zh-CN"/>
              <a:t>Role</a:t>
            </a:r>
            <a:r>
              <a:rPr lang="zh-CN" altLang="en-US"/>
              <a:t>）</a:t>
            </a:r>
          </a:p>
          <a:p>
            <a:r>
              <a:rPr lang="en-US" altLang="zh-CN"/>
              <a:t>3.  </a:t>
            </a:r>
            <a:r>
              <a:rPr lang="zh-CN" altLang="en-US"/>
              <a:t>多重性（</a:t>
            </a:r>
            <a:r>
              <a:rPr lang="en-US" altLang="zh-CN"/>
              <a:t>Multiplicity</a:t>
            </a:r>
            <a:r>
              <a:rPr lang="zh-CN" altLang="en-US"/>
              <a:t>）</a:t>
            </a:r>
          </a:p>
          <a:p>
            <a:r>
              <a:rPr lang="en-US" altLang="zh-CN"/>
              <a:t>4.  </a:t>
            </a:r>
            <a:r>
              <a:rPr lang="zh-CN" altLang="en-US"/>
              <a:t>聚合关系（</a:t>
            </a:r>
            <a:r>
              <a:rPr lang="en-US" altLang="zh-CN"/>
              <a:t>Aggregation</a:t>
            </a:r>
            <a:r>
              <a:rPr lang="zh-CN" altLang="en-US"/>
              <a:t>）</a:t>
            </a:r>
          </a:p>
          <a:p>
            <a:r>
              <a:rPr lang="en-US" altLang="zh-CN"/>
              <a:t>5.  </a:t>
            </a:r>
            <a:r>
              <a:rPr lang="zh-CN" altLang="en-US"/>
              <a:t>组合关系（</a:t>
            </a:r>
            <a:r>
              <a:rPr lang="en-US" altLang="zh-CN"/>
              <a:t>Composition</a:t>
            </a:r>
            <a:r>
              <a:rPr lang="zh-CN" altLang="en-US"/>
              <a:t>）</a:t>
            </a:r>
          </a:p>
          <a:p>
            <a:r>
              <a:rPr lang="en-US" altLang="zh-CN"/>
              <a:t>6.  </a:t>
            </a:r>
            <a:r>
              <a:rPr lang="zh-CN" altLang="en-US"/>
              <a:t>导航性（</a:t>
            </a:r>
            <a:r>
              <a:rPr lang="en-US" altLang="zh-CN"/>
              <a:t>Navigation</a:t>
            </a:r>
            <a:r>
              <a:rPr lang="zh-CN" altLang="en-US"/>
              <a:t>）</a:t>
            </a:r>
          </a:p>
        </p:txBody>
      </p:sp>
    </p:spTree>
    <p:extLst>
      <p:ext uri="{BB962C8B-B14F-4D97-AF65-F5344CB8AC3E}">
        <p14:creationId xmlns:p14="http://schemas.microsoft.com/office/powerpoint/2010/main" val="276199715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r>
              <a:rPr lang="zh-CN" altLang="en-US"/>
              <a:t>（</a:t>
            </a:r>
            <a:r>
              <a:rPr lang="en-US" altLang="zh-CN"/>
              <a:t>1</a:t>
            </a:r>
            <a:r>
              <a:rPr lang="zh-CN" altLang="en-US"/>
              <a:t>）  名称</a:t>
            </a:r>
          </a:p>
        </p:txBody>
      </p:sp>
      <p:sp>
        <p:nvSpPr>
          <p:cNvPr id="78851" name="Rectangle 3"/>
          <p:cNvSpPr>
            <a:spLocks noGrp="1" noRot="1" noChangeArrowheads="1"/>
          </p:cNvSpPr>
          <p:nvPr>
            <p:ph type="body" sz="half" idx="1"/>
          </p:nvPr>
        </p:nvSpPr>
        <p:spPr>
          <a:xfrm>
            <a:off x="2133600" y="1447800"/>
            <a:ext cx="8153400" cy="2514600"/>
          </a:xfrm>
        </p:spPr>
        <p:txBody>
          <a:bodyPr/>
          <a:lstStyle/>
          <a:p>
            <a:r>
              <a:rPr lang="zh-CN" altLang="en-US"/>
              <a:t>使用一个动词或动词短语来命名关联。</a:t>
            </a:r>
          </a:p>
          <a:p>
            <a:r>
              <a:rPr lang="zh-CN" altLang="en-US"/>
              <a:t>清晰而简洁地说明对象间关系。</a:t>
            </a:r>
          </a:p>
          <a:p>
            <a:r>
              <a:rPr lang="zh-CN" altLang="en-US"/>
              <a:t>关联的名称并不是必需的。 </a:t>
            </a:r>
          </a:p>
          <a:p>
            <a:r>
              <a:rPr lang="zh-CN" altLang="en-US"/>
              <a:t>可以前缀或后缀一个指引阅读方向的方向指示符，以消除歧义。</a:t>
            </a:r>
          </a:p>
          <a:p>
            <a:endParaRPr lang="en-US" altLang="zh-CN"/>
          </a:p>
        </p:txBody>
      </p:sp>
      <p:pic>
        <p:nvPicPr>
          <p:cNvPr id="788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76600" y="4267201"/>
            <a:ext cx="5830888" cy="1681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98368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r>
              <a:rPr lang="zh-CN" altLang="en-US"/>
              <a:t>（</a:t>
            </a:r>
            <a:r>
              <a:rPr lang="en-US" altLang="zh-CN"/>
              <a:t>2</a:t>
            </a:r>
            <a:r>
              <a:rPr lang="zh-CN" altLang="en-US"/>
              <a:t>）  角色 </a:t>
            </a:r>
          </a:p>
        </p:txBody>
      </p:sp>
      <p:sp>
        <p:nvSpPr>
          <p:cNvPr id="80899" name="Rectangle 3"/>
          <p:cNvSpPr>
            <a:spLocks noGrp="1" noRot="1" noChangeArrowheads="1"/>
          </p:cNvSpPr>
          <p:nvPr>
            <p:ph type="body" sz="half" idx="1"/>
          </p:nvPr>
        </p:nvSpPr>
        <p:spPr>
          <a:xfrm>
            <a:off x="1905000" y="1600200"/>
            <a:ext cx="8382000" cy="1600200"/>
          </a:xfrm>
        </p:spPr>
        <p:txBody>
          <a:bodyPr/>
          <a:lstStyle/>
          <a:p>
            <a:r>
              <a:rPr lang="zh-CN" altLang="en-US"/>
              <a:t>关联关系中一个类对另一个类所表现出来的职责。 </a:t>
            </a:r>
          </a:p>
          <a:p>
            <a:r>
              <a:rPr lang="zh-CN" altLang="en-US"/>
              <a:t>角色的名称应该是名词或名词短语，以解释对象是如何参与关系的。 </a:t>
            </a:r>
          </a:p>
        </p:txBody>
      </p:sp>
      <p:pic>
        <p:nvPicPr>
          <p:cNvPr id="80901"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657600" y="3657601"/>
            <a:ext cx="5405438" cy="1338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3803351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p:txBody>
          <a:bodyPr/>
          <a:lstStyle/>
          <a:p>
            <a:r>
              <a:rPr lang="zh-CN" altLang="en-US"/>
              <a:t>（</a:t>
            </a:r>
            <a:r>
              <a:rPr lang="en-US" altLang="zh-CN"/>
              <a:t>3</a:t>
            </a:r>
            <a:r>
              <a:rPr lang="zh-CN" altLang="en-US"/>
              <a:t>）  多重性 </a:t>
            </a:r>
          </a:p>
        </p:txBody>
      </p:sp>
      <p:sp>
        <p:nvSpPr>
          <p:cNvPr id="82947" name="Rectangle 3"/>
          <p:cNvSpPr>
            <a:spLocks noGrp="1" noRot="1" noChangeArrowheads="1"/>
          </p:cNvSpPr>
          <p:nvPr>
            <p:ph type="body" sz="half" idx="1"/>
          </p:nvPr>
        </p:nvSpPr>
        <p:spPr>
          <a:xfrm>
            <a:off x="2133600" y="1600200"/>
            <a:ext cx="8153400" cy="2895600"/>
          </a:xfrm>
        </p:spPr>
        <p:txBody>
          <a:bodyPr/>
          <a:lstStyle/>
          <a:p>
            <a:pPr>
              <a:lnSpc>
                <a:spcPct val="90000"/>
              </a:lnSpc>
            </a:pPr>
            <a:r>
              <a:rPr lang="zh-CN" altLang="en-US"/>
              <a:t>指有多少对象可以参与该关联。</a:t>
            </a:r>
          </a:p>
          <a:p>
            <a:pPr>
              <a:lnSpc>
                <a:spcPct val="90000"/>
              </a:lnSpc>
            </a:pPr>
            <a:r>
              <a:rPr lang="zh-CN" altLang="en-US"/>
              <a:t>可以表达一个取值范围、特定值、无限定的范围或一组离散值。  </a:t>
            </a:r>
          </a:p>
          <a:p>
            <a:pPr>
              <a:lnSpc>
                <a:spcPct val="90000"/>
              </a:lnSpc>
            </a:pPr>
            <a:r>
              <a:rPr lang="zh-CN" altLang="en-US"/>
              <a:t>格式：“</a:t>
            </a:r>
            <a:r>
              <a:rPr lang="en-US" altLang="zh-CN"/>
              <a:t>minimum..maximum” </a:t>
            </a:r>
            <a:r>
              <a:rPr lang="zh-CN" altLang="en-US"/>
              <a:t>（均为</a:t>
            </a:r>
            <a:r>
              <a:rPr lang="en-US" altLang="zh-CN"/>
              <a:t>Int</a:t>
            </a:r>
            <a:r>
              <a:rPr lang="zh-CN" altLang="en-US"/>
              <a:t>型）。</a:t>
            </a:r>
          </a:p>
          <a:p>
            <a:pPr>
              <a:lnSpc>
                <a:spcPct val="90000"/>
              </a:lnSpc>
            </a:pPr>
            <a:r>
              <a:rPr lang="zh-CN" altLang="en-US"/>
              <a:t>赋给一个端点的多重性表示该端点可以有多少个对象与另一个端点的一个对象关联。 </a:t>
            </a:r>
          </a:p>
          <a:p>
            <a:pPr>
              <a:lnSpc>
                <a:spcPct val="90000"/>
              </a:lnSpc>
            </a:pPr>
            <a:endParaRPr lang="en-US" altLang="zh-CN"/>
          </a:p>
        </p:txBody>
      </p:sp>
      <p:pic>
        <p:nvPicPr>
          <p:cNvPr id="82950"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76601" y="4724401"/>
            <a:ext cx="5419725" cy="152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54993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仿宋" panose="02010609060101010101" pitchFamily="49" charset="-122"/>
                <a:ea typeface="仿宋" panose="02010609060101010101" pitchFamily="49" charset="-122"/>
              </a:rPr>
              <a:t>信息系统的种类</a:t>
            </a:r>
            <a:r>
              <a:rPr lang="zh-CN" altLang="en-US" dirty="0" smtClean="0">
                <a:latin typeface="仿宋" panose="02010609060101010101" pitchFamily="49" charset="-122"/>
                <a:ea typeface="仿宋" panose="02010609060101010101" pitchFamily="49" charset="-122"/>
              </a:rPr>
              <a:t>：</a:t>
            </a:r>
            <a:endParaRPr lang="zh-CN" altLang="en-US" dirty="0"/>
          </a:p>
        </p:txBody>
      </p:sp>
      <p:sp>
        <p:nvSpPr>
          <p:cNvPr id="4" name="内容占位符 2"/>
          <p:cNvSpPr txBox="1">
            <a:spLocks/>
          </p:cNvSpPr>
          <p:nvPr/>
        </p:nvSpPr>
        <p:spPr>
          <a:xfrm>
            <a:off x="996779" y="1825625"/>
            <a:ext cx="7595286" cy="4175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ü"/>
            </a:pPr>
            <a:r>
              <a:rPr lang="zh-CN" altLang="en-US" sz="2800" dirty="0" smtClean="0">
                <a:latin typeface="仿宋" panose="02010609060101010101" pitchFamily="49" charset="-122"/>
                <a:ea typeface="仿宋" panose="02010609060101010101" pitchFamily="49" charset="-122"/>
              </a:rPr>
              <a:t>数据处理系统</a:t>
            </a:r>
            <a:endParaRPr lang="en-US" altLang="zh-CN" sz="2800"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sz="2800" dirty="0">
                <a:latin typeface="仿宋" panose="02010609060101010101" pitchFamily="49" charset="-122"/>
                <a:ea typeface="仿宋" panose="02010609060101010101" pitchFamily="49" charset="-122"/>
              </a:rPr>
              <a:t>管理信息系统</a:t>
            </a:r>
            <a:endParaRPr lang="en-US" altLang="zh-CN" sz="2800"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sz="2800" dirty="0" smtClean="0">
                <a:latin typeface="仿宋" panose="02010609060101010101" pitchFamily="49" charset="-122"/>
                <a:ea typeface="仿宋" panose="02010609060101010101" pitchFamily="49" charset="-122"/>
              </a:rPr>
              <a:t>决策支持系统</a:t>
            </a:r>
            <a:endParaRPr lang="en-US" altLang="zh-CN" sz="2800"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sz="2800" dirty="0" smtClean="0">
                <a:latin typeface="仿宋" panose="02010609060101010101" pitchFamily="49" charset="-122"/>
                <a:ea typeface="仿宋" panose="02010609060101010101" pitchFamily="49" charset="-122"/>
              </a:rPr>
              <a:t>计算机信息系统（</a:t>
            </a:r>
            <a:r>
              <a:rPr lang="en-US" altLang="zh-CN" sz="2800" dirty="0" smtClean="0">
                <a:latin typeface="仿宋" panose="02010609060101010101" pitchFamily="49" charset="-122"/>
                <a:ea typeface="仿宋" panose="02010609060101010101" pitchFamily="49" charset="-122"/>
              </a:rPr>
              <a:t>CAD</a:t>
            </a:r>
            <a:r>
              <a:rPr lang="zh-CN" altLang="en-US" sz="2800" dirty="0" smtClean="0">
                <a:latin typeface="仿宋" panose="02010609060101010101" pitchFamily="49" charset="-122"/>
                <a:ea typeface="仿宋" panose="02010609060101010101" pitchFamily="49" charset="-122"/>
              </a:rPr>
              <a:t>、</a:t>
            </a:r>
            <a:r>
              <a:rPr lang="en-US" altLang="zh-CN" sz="2800" dirty="0" smtClean="0">
                <a:latin typeface="仿宋" panose="02010609060101010101" pitchFamily="49" charset="-122"/>
                <a:ea typeface="仿宋" panose="02010609060101010101" pitchFamily="49" charset="-122"/>
              </a:rPr>
              <a:t>CAM</a:t>
            </a:r>
            <a:r>
              <a:rPr lang="zh-CN" altLang="en-US" sz="2800" dirty="0" smtClean="0">
                <a:latin typeface="仿宋" panose="02010609060101010101" pitchFamily="49" charset="-122"/>
                <a:ea typeface="仿宋" panose="02010609060101010101" pitchFamily="49" charset="-122"/>
              </a:rPr>
              <a:t>、</a:t>
            </a:r>
            <a:r>
              <a:rPr lang="en-US" altLang="zh-CN" sz="2800" dirty="0" smtClean="0">
                <a:latin typeface="仿宋" panose="02010609060101010101" pitchFamily="49" charset="-122"/>
                <a:ea typeface="仿宋" panose="02010609060101010101" pitchFamily="49" charset="-122"/>
              </a:rPr>
              <a:t>OA</a:t>
            </a:r>
            <a:r>
              <a:rPr lang="zh-CN" altLang="en-US" sz="2800" dirty="0" smtClean="0">
                <a:latin typeface="仿宋" panose="02010609060101010101" pitchFamily="49" charset="-122"/>
                <a:ea typeface="仿宋" panose="02010609060101010101" pitchFamily="49" charset="-122"/>
              </a:rPr>
              <a:t>、</a:t>
            </a:r>
            <a:r>
              <a:rPr lang="en-US" altLang="zh-CN" sz="2800" dirty="0" smtClean="0">
                <a:latin typeface="仿宋" panose="02010609060101010101" pitchFamily="49" charset="-122"/>
                <a:ea typeface="仿宋" panose="02010609060101010101" pitchFamily="49" charset="-122"/>
              </a:rPr>
              <a:t>IRS</a:t>
            </a:r>
            <a:r>
              <a:rPr lang="zh-CN" altLang="en-US" sz="2800" dirty="0" smtClean="0">
                <a:latin typeface="仿宋" panose="02010609060101010101" pitchFamily="49" charset="-122"/>
                <a:ea typeface="仿宋" panose="02010609060101010101" pitchFamily="49" charset="-122"/>
              </a:rPr>
              <a:t>）</a:t>
            </a:r>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28857868"/>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p:nvPr>
        </p:nvSpPr>
        <p:spPr/>
        <p:txBody>
          <a:bodyPr/>
          <a:lstStyle/>
          <a:p>
            <a:r>
              <a:rPr lang="zh-CN" altLang="en-US"/>
              <a:t>（</a:t>
            </a:r>
            <a:r>
              <a:rPr lang="en-US" altLang="zh-CN"/>
              <a:t>4</a:t>
            </a:r>
            <a:r>
              <a:rPr lang="zh-CN" altLang="en-US"/>
              <a:t>）聚合关系 </a:t>
            </a:r>
          </a:p>
        </p:txBody>
      </p:sp>
      <p:sp>
        <p:nvSpPr>
          <p:cNvPr id="84995" name="Rectangle 3"/>
          <p:cNvSpPr>
            <a:spLocks noGrp="1" noRot="1" noChangeArrowheads="1"/>
          </p:cNvSpPr>
          <p:nvPr>
            <p:ph type="body" sz="half" idx="1"/>
          </p:nvPr>
        </p:nvSpPr>
        <p:spPr>
          <a:xfrm>
            <a:off x="2133600" y="1600201"/>
            <a:ext cx="3733800" cy="4498975"/>
          </a:xfrm>
        </p:spPr>
        <p:txBody>
          <a:bodyPr/>
          <a:lstStyle/>
          <a:p>
            <a:r>
              <a:rPr lang="zh-CN" altLang="en-US"/>
              <a:t>一种特殊类型的关联。 </a:t>
            </a:r>
          </a:p>
          <a:p>
            <a:r>
              <a:rPr lang="zh-CN" altLang="en-US"/>
              <a:t>表示整体与部分关系的关联。 </a:t>
            </a:r>
          </a:p>
          <a:p>
            <a:r>
              <a:rPr lang="zh-CN" altLang="en-US"/>
              <a:t>描述了“</a:t>
            </a:r>
            <a:r>
              <a:rPr lang="en-US" altLang="zh-CN"/>
              <a:t>has a”</a:t>
            </a:r>
            <a:r>
              <a:rPr lang="zh-CN" altLang="en-US"/>
              <a:t>的关系。 </a:t>
            </a:r>
          </a:p>
        </p:txBody>
      </p:sp>
      <p:pic>
        <p:nvPicPr>
          <p:cNvPr id="84998"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096000" y="1828800"/>
            <a:ext cx="4357688" cy="3740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711262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a:lstStyle/>
          <a:p>
            <a:r>
              <a:rPr lang="zh-CN" altLang="en-US"/>
              <a:t>（</a:t>
            </a:r>
            <a:r>
              <a:rPr lang="en-US" altLang="zh-CN"/>
              <a:t>5</a:t>
            </a:r>
            <a:r>
              <a:rPr lang="zh-CN" altLang="en-US"/>
              <a:t>）  组合关系</a:t>
            </a:r>
          </a:p>
        </p:txBody>
      </p:sp>
      <p:sp>
        <p:nvSpPr>
          <p:cNvPr id="87043" name="Rectangle 3"/>
          <p:cNvSpPr>
            <a:spLocks noGrp="1" noRot="1" noChangeArrowheads="1"/>
          </p:cNvSpPr>
          <p:nvPr>
            <p:ph type="body" sz="half" idx="1"/>
          </p:nvPr>
        </p:nvSpPr>
        <p:spPr/>
        <p:txBody>
          <a:bodyPr/>
          <a:lstStyle/>
          <a:p>
            <a:pPr>
              <a:lnSpc>
                <a:spcPct val="90000"/>
              </a:lnSpc>
            </a:pPr>
            <a:r>
              <a:rPr lang="zh-CN" altLang="en-US"/>
              <a:t>聚合关系中的一种特殊情况，是更强形式的聚合，又称强聚合。</a:t>
            </a:r>
          </a:p>
          <a:p>
            <a:pPr>
              <a:lnSpc>
                <a:spcPct val="90000"/>
              </a:lnSpc>
            </a:pPr>
            <a:r>
              <a:rPr lang="zh-CN" altLang="en-US"/>
              <a:t>成员对象的生命周期取决于聚合的生命周期。 </a:t>
            </a:r>
          </a:p>
          <a:p>
            <a:pPr>
              <a:lnSpc>
                <a:spcPct val="90000"/>
              </a:lnSpc>
            </a:pPr>
            <a:r>
              <a:rPr lang="zh-CN" altLang="en-US"/>
              <a:t>聚合不仅控制着成员对象的行为，而且控制着成员对象的创建和解构。 </a:t>
            </a:r>
          </a:p>
        </p:txBody>
      </p:sp>
      <p:pic>
        <p:nvPicPr>
          <p:cNvPr id="87045"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67401" y="2133600"/>
            <a:ext cx="4570413" cy="3613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717764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r>
              <a:rPr lang="zh-CN" altLang="en-US"/>
              <a:t>（</a:t>
            </a:r>
            <a:r>
              <a:rPr lang="en-US" altLang="zh-CN"/>
              <a:t>6</a:t>
            </a:r>
            <a:r>
              <a:rPr lang="zh-CN" altLang="en-US"/>
              <a:t>）  导航性 </a:t>
            </a:r>
          </a:p>
        </p:txBody>
      </p:sp>
      <p:sp>
        <p:nvSpPr>
          <p:cNvPr id="89091" name="Rectangle 3"/>
          <p:cNvSpPr>
            <a:spLocks noGrp="1" noRot="1" noChangeArrowheads="1"/>
          </p:cNvSpPr>
          <p:nvPr>
            <p:ph type="body" sz="half" idx="1"/>
          </p:nvPr>
        </p:nvSpPr>
        <p:spPr>
          <a:xfrm>
            <a:off x="2133600" y="1600200"/>
            <a:ext cx="8153400" cy="1676400"/>
          </a:xfrm>
        </p:spPr>
        <p:txBody>
          <a:bodyPr/>
          <a:lstStyle/>
          <a:p>
            <a:r>
              <a:rPr lang="zh-CN" altLang="en-US"/>
              <a:t>描述一个对象通过链进行导航访问另一个对象。</a:t>
            </a:r>
          </a:p>
          <a:p>
            <a:r>
              <a:rPr lang="zh-CN" altLang="en-US"/>
              <a:t>使用导航性可以降低类间的耦合度。 </a:t>
            </a:r>
          </a:p>
          <a:p>
            <a:r>
              <a:rPr lang="zh-CN" altLang="en-US"/>
              <a:t>包括：单向关联和双向关联。</a:t>
            </a:r>
          </a:p>
        </p:txBody>
      </p:sp>
      <p:pic>
        <p:nvPicPr>
          <p:cNvPr id="8909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76600" y="3810000"/>
            <a:ext cx="5772150" cy="1485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54629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r>
              <a:rPr lang="zh-CN" altLang="en-US"/>
              <a:t>实现关系 </a:t>
            </a:r>
          </a:p>
        </p:txBody>
      </p:sp>
      <p:sp>
        <p:nvSpPr>
          <p:cNvPr id="75779" name="Rectangle 3"/>
          <p:cNvSpPr>
            <a:spLocks noGrp="1" noRot="1" noChangeArrowheads="1"/>
          </p:cNvSpPr>
          <p:nvPr>
            <p:ph type="body" sz="half" idx="1"/>
          </p:nvPr>
        </p:nvSpPr>
        <p:spPr>
          <a:xfrm>
            <a:off x="2133600" y="1295400"/>
            <a:ext cx="8153400" cy="3810000"/>
          </a:xfrm>
        </p:spPr>
        <p:txBody>
          <a:bodyPr/>
          <a:lstStyle/>
          <a:p>
            <a:pPr marL="533400" indent="-533400"/>
            <a:r>
              <a:rPr lang="zh-CN" altLang="en-US"/>
              <a:t>规格说明和其实现之间的关系。 </a:t>
            </a:r>
          </a:p>
          <a:p>
            <a:pPr marL="533400" indent="-533400"/>
            <a:r>
              <a:rPr lang="zh-CN" altLang="en-US"/>
              <a:t>客户必须至少支持提供者的所有操作。 </a:t>
            </a:r>
          </a:p>
          <a:p>
            <a:pPr marL="533400" indent="-533400"/>
            <a:r>
              <a:rPr lang="zh-CN" altLang="en-US"/>
              <a:t>泛化和实现都可以将一般描述与具体描述联系起来：</a:t>
            </a:r>
          </a:p>
          <a:p>
            <a:pPr marL="533400" indent="-533400">
              <a:buFont typeface="Wingdings" panose="05000000000000000000" pitchFamily="2" charset="2"/>
              <a:buAutoNum type="circleNumDbPlain"/>
            </a:pPr>
            <a:r>
              <a:rPr lang="zh-CN" altLang="en-US"/>
              <a:t>泛化将同一语义层上的元素连接起来，并且通常在同一模型内。</a:t>
            </a:r>
          </a:p>
          <a:p>
            <a:pPr marL="533400" indent="-533400">
              <a:buFont typeface="Wingdings" panose="05000000000000000000" pitchFamily="2" charset="2"/>
              <a:buAutoNum type="circleNumDbPlain"/>
            </a:pPr>
            <a:r>
              <a:rPr lang="zh-CN" altLang="en-US"/>
              <a:t>实现将不同语义层内的元素连接起来，并且通常建立在不同的模型内。</a:t>
            </a:r>
          </a:p>
        </p:txBody>
      </p:sp>
      <p:pic>
        <p:nvPicPr>
          <p:cNvPr id="75781"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038601" y="4800601"/>
            <a:ext cx="4602163" cy="151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34663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p:txBody>
          <a:bodyPr/>
          <a:lstStyle/>
          <a:p>
            <a:r>
              <a:rPr lang="en-US" altLang="zh-CN"/>
              <a:t>6.2 </a:t>
            </a:r>
            <a:r>
              <a:rPr lang="zh-CN" altLang="en-US"/>
              <a:t>类图建模技术 </a:t>
            </a:r>
          </a:p>
        </p:txBody>
      </p:sp>
      <p:sp>
        <p:nvSpPr>
          <p:cNvPr id="91139" name="Rectangle 3"/>
          <p:cNvSpPr>
            <a:spLocks noGrp="1" noRot="1" noChangeArrowheads="1"/>
          </p:cNvSpPr>
          <p:nvPr>
            <p:ph type="body" idx="1"/>
          </p:nvPr>
        </p:nvSpPr>
        <p:spPr/>
        <p:txBody>
          <a:bodyPr/>
          <a:lstStyle/>
          <a:p>
            <a:endParaRPr lang="en-US" altLang="zh-CN"/>
          </a:p>
          <a:p>
            <a:r>
              <a:rPr lang="en-US" altLang="zh-CN"/>
              <a:t>6.2.1  </a:t>
            </a:r>
            <a:r>
              <a:rPr lang="zh-CN" altLang="en-US"/>
              <a:t>对简单协作建模</a:t>
            </a:r>
          </a:p>
          <a:p>
            <a:r>
              <a:rPr lang="en-US" altLang="zh-CN"/>
              <a:t>6.2.2  </a:t>
            </a:r>
            <a:r>
              <a:rPr lang="zh-CN" altLang="en-US"/>
              <a:t>对逻辑数据库模式建模</a:t>
            </a:r>
          </a:p>
          <a:p>
            <a:r>
              <a:rPr lang="en-US" altLang="zh-CN"/>
              <a:t>6.2.3  </a:t>
            </a:r>
            <a:r>
              <a:rPr lang="zh-CN" altLang="en-US"/>
              <a:t>正向工程和逆向工程</a:t>
            </a:r>
          </a:p>
        </p:txBody>
      </p:sp>
    </p:spTree>
    <p:extLst>
      <p:ext uri="{BB962C8B-B14F-4D97-AF65-F5344CB8AC3E}">
        <p14:creationId xmlns:p14="http://schemas.microsoft.com/office/powerpoint/2010/main" val="555431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r>
              <a:rPr lang="en-US" altLang="zh-CN"/>
              <a:t>6.2.1  </a:t>
            </a:r>
            <a:r>
              <a:rPr lang="zh-CN" altLang="en-US"/>
              <a:t>对简单协作建模</a:t>
            </a:r>
          </a:p>
        </p:txBody>
      </p:sp>
      <p:sp>
        <p:nvSpPr>
          <p:cNvPr id="92163"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识别要建模的机制。</a:t>
            </a:r>
          </a:p>
          <a:p>
            <a:pPr marL="609600" indent="-609600">
              <a:buFont typeface="Wingdings" panose="05000000000000000000" pitchFamily="2" charset="2"/>
              <a:buAutoNum type="circleNumDbPlain"/>
            </a:pPr>
            <a:r>
              <a:rPr lang="zh-CN" altLang="en-US"/>
              <a:t>对每种机制，识别参与协作的类、接口和其他协作，并识别这些事物之间的关系。</a:t>
            </a:r>
          </a:p>
          <a:p>
            <a:pPr marL="609600" indent="-609600">
              <a:buFont typeface="Wingdings" panose="05000000000000000000" pitchFamily="2" charset="2"/>
              <a:buAutoNum type="circleNumDbPlain"/>
            </a:pPr>
            <a:r>
              <a:rPr lang="zh-CN" altLang="en-US"/>
              <a:t>用协作的脚本检测事物。</a:t>
            </a:r>
          </a:p>
          <a:p>
            <a:pPr marL="609600" indent="-609600">
              <a:buFont typeface="Wingdings" panose="05000000000000000000" pitchFamily="2" charset="2"/>
              <a:buAutoNum type="circleNumDbPlain"/>
            </a:pPr>
            <a:r>
              <a:rPr lang="zh-CN" altLang="en-US"/>
              <a:t>把元素和它们的内容聚合在一起。</a:t>
            </a:r>
          </a:p>
        </p:txBody>
      </p:sp>
    </p:spTree>
    <p:extLst>
      <p:ext uri="{BB962C8B-B14F-4D97-AF65-F5344CB8AC3E}">
        <p14:creationId xmlns:p14="http://schemas.microsoft.com/office/powerpoint/2010/main" val="203353513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p:txBody>
          <a:bodyPr/>
          <a:lstStyle/>
          <a:p>
            <a:r>
              <a:rPr lang="en-US" altLang="zh-CN"/>
              <a:t>6.2.2  </a:t>
            </a:r>
            <a:r>
              <a:rPr lang="zh-CN" altLang="en-US"/>
              <a:t>对逻辑数据库模式建模 </a:t>
            </a:r>
          </a:p>
        </p:txBody>
      </p:sp>
      <p:sp>
        <p:nvSpPr>
          <p:cNvPr id="93187" name="Rectangle 3"/>
          <p:cNvSpPr>
            <a:spLocks noGrp="1" noRot="1" noChangeArrowheads="1"/>
          </p:cNvSpPr>
          <p:nvPr>
            <p:ph type="body" idx="1"/>
          </p:nvPr>
        </p:nvSpPr>
        <p:spPr>
          <a:xfrm>
            <a:off x="1905000" y="1371600"/>
            <a:ext cx="8534400" cy="4876800"/>
          </a:xfrm>
        </p:spPr>
        <p:txBody>
          <a:bodyPr/>
          <a:lstStyle/>
          <a:p>
            <a:pPr marL="533400" indent="-533400">
              <a:lnSpc>
                <a:spcPct val="80000"/>
              </a:lnSpc>
              <a:buFont typeface="Wingdings" panose="05000000000000000000" pitchFamily="2" charset="2"/>
              <a:buAutoNum type="circleNumDbPlain"/>
            </a:pPr>
            <a:r>
              <a:rPr lang="zh-CN" altLang="en-US"/>
              <a:t>在模型中识别的类，其状态必须超过其应用系统的生命周期。</a:t>
            </a:r>
          </a:p>
          <a:p>
            <a:pPr marL="533400" indent="-533400">
              <a:lnSpc>
                <a:spcPct val="80000"/>
              </a:lnSpc>
              <a:buFont typeface="Wingdings" panose="05000000000000000000" pitchFamily="2" charset="2"/>
              <a:buAutoNum type="circleNumDbPlain"/>
            </a:pPr>
            <a:r>
              <a:rPr lang="zh-CN" altLang="en-US"/>
              <a:t>创建包含这些类的类图，并把它们标记为永久的。</a:t>
            </a:r>
          </a:p>
          <a:p>
            <a:pPr marL="533400" indent="-533400">
              <a:lnSpc>
                <a:spcPct val="80000"/>
              </a:lnSpc>
              <a:buFont typeface="Wingdings" panose="05000000000000000000" pitchFamily="2" charset="2"/>
              <a:buAutoNum type="circleNumDbPlain"/>
            </a:pPr>
            <a:r>
              <a:rPr lang="zh-CN" altLang="en-US"/>
              <a:t>展开这些类的结构性细节，并注重于关联和构造类的基数。</a:t>
            </a:r>
          </a:p>
          <a:p>
            <a:pPr marL="533400" indent="-533400">
              <a:lnSpc>
                <a:spcPct val="80000"/>
              </a:lnSpc>
              <a:buFont typeface="Wingdings" panose="05000000000000000000" pitchFamily="2" charset="2"/>
              <a:buAutoNum type="circleNumDbPlain"/>
            </a:pPr>
            <a:r>
              <a:rPr lang="zh-CN" altLang="en-US"/>
              <a:t>观察系统中的公共模式，必要时可以创建简化逻辑结构的中间抽象。</a:t>
            </a:r>
          </a:p>
          <a:p>
            <a:pPr marL="533400" indent="-533400">
              <a:lnSpc>
                <a:spcPct val="80000"/>
              </a:lnSpc>
              <a:buFont typeface="Wingdings" panose="05000000000000000000" pitchFamily="2" charset="2"/>
              <a:buAutoNum type="circleNumDbPlain"/>
            </a:pPr>
            <a:r>
              <a:rPr lang="zh-CN" altLang="en-US"/>
              <a:t>考虑这些类的行为，扩展对数据存储和数据完整性来说重要的操作。</a:t>
            </a:r>
          </a:p>
          <a:p>
            <a:pPr marL="533400" indent="-533400">
              <a:lnSpc>
                <a:spcPct val="80000"/>
              </a:lnSpc>
              <a:buFont typeface="Wingdings" panose="05000000000000000000" pitchFamily="2" charset="2"/>
              <a:buAutoNum type="circleNumDbPlain"/>
            </a:pPr>
            <a:r>
              <a:rPr lang="zh-CN" altLang="en-US"/>
              <a:t>如果有可能，用工具把逻辑设计转换成物理设计。 </a:t>
            </a:r>
          </a:p>
        </p:txBody>
      </p:sp>
    </p:spTree>
    <p:extLst>
      <p:ext uri="{BB962C8B-B14F-4D97-AF65-F5344CB8AC3E}">
        <p14:creationId xmlns:p14="http://schemas.microsoft.com/office/powerpoint/2010/main" val="28958770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rrowheads="1"/>
          </p:cNvSpPr>
          <p:nvPr>
            <p:ph type="title"/>
          </p:nvPr>
        </p:nvSpPr>
        <p:spPr/>
        <p:txBody>
          <a:bodyPr/>
          <a:lstStyle/>
          <a:p>
            <a:r>
              <a:rPr lang="en-US" altLang="zh-CN"/>
              <a:t>6.2.3  </a:t>
            </a:r>
            <a:r>
              <a:rPr lang="zh-CN" altLang="en-US"/>
              <a:t>正向工程和逆向工程</a:t>
            </a:r>
          </a:p>
        </p:txBody>
      </p:sp>
      <p:sp>
        <p:nvSpPr>
          <p:cNvPr id="102403" name="Rectangle 3"/>
          <p:cNvSpPr>
            <a:spLocks noGrp="1" noRot="1" noChangeArrowheads="1"/>
          </p:cNvSpPr>
          <p:nvPr>
            <p:ph type="body" idx="1"/>
          </p:nvPr>
        </p:nvSpPr>
        <p:spPr/>
        <p:txBody>
          <a:bodyPr/>
          <a:lstStyle/>
          <a:p>
            <a:r>
              <a:rPr lang="zh-CN" altLang="en-US"/>
              <a:t>正向工程</a:t>
            </a:r>
          </a:p>
          <a:p>
            <a:r>
              <a:rPr lang="zh-CN" altLang="en-US"/>
              <a:t>逆向工程</a:t>
            </a:r>
          </a:p>
        </p:txBody>
      </p:sp>
    </p:spTree>
    <p:extLst>
      <p:ext uri="{BB962C8B-B14F-4D97-AF65-F5344CB8AC3E}">
        <p14:creationId xmlns:p14="http://schemas.microsoft.com/office/powerpoint/2010/main" val="23396343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rrowheads="1"/>
          </p:cNvSpPr>
          <p:nvPr>
            <p:ph type="title"/>
          </p:nvPr>
        </p:nvSpPr>
        <p:spPr/>
        <p:txBody>
          <a:bodyPr/>
          <a:lstStyle/>
          <a:p>
            <a:r>
              <a:rPr lang="en-US" altLang="zh-CN"/>
              <a:t>6.3  </a:t>
            </a:r>
            <a:r>
              <a:rPr lang="zh-CN" altLang="en-US"/>
              <a:t>对象图 </a:t>
            </a:r>
          </a:p>
        </p:txBody>
      </p:sp>
      <p:sp>
        <p:nvSpPr>
          <p:cNvPr id="94211" name="Rectangle 3"/>
          <p:cNvSpPr>
            <a:spLocks noGrp="1" noRot="1" noChangeArrowheads="1"/>
          </p:cNvSpPr>
          <p:nvPr>
            <p:ph type="body" idx="1"/>
          </p:nvPr>
        </p:nvSpPr>
        <p:spPr/>
        <p:txBody>
          <a:bodyPr/>
          <a:lstStyle/>
          <a:p>
            <a:r>
              <a:rPr lang="zh-CN" altLang="en-US"/>
              <a:t>描述参与一个交互的各个对象在交互过程中某一时刻的状态。 </a:t>
            </a:r>
          </a:p>
          <a:p>
            <a:r>
              <a:rPr lang="zh-CN" altLang="en-US"/>
              <a:t>可以被看作是类图在某一时刻的实例。 </a:t>
            </a:r>
          </a:p>
          <a:p>
            <a:endParaRPr lang="en-US" altLang="zh-CN"/>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962400"/>
            <a:ext cx="541655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99783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p:txBody>
          <a:bodyPr/>
          <a:lstStyle/>
          <a:p>
            <a:r>
              <a:rPr lang="zh-CN" altLang="en-US"/>
              <a:t>类图和对象图的区别 </a:t>
            </a:r>
          </a:p>
        </p:txBody>
      </p:sp>
      <p:graphicFrame>
        <p:nvGraphicFramePr>
          <p:cNvPr id="95287" name="Group 55"/>
          <p:cNvGraphicFramePr>
            <a:graphicFrameLocks noGrp="1"/>
          </p:cNvGraphicFramePr>
          <p:nvPr>
            <p:ph idx="1"/>
          </p:nvPr>
        </p:nvGraphicFramePr>
        <p:xfrm>
          <a:off x="1524000" y="1219200"/>
          <a:ext cx="9144000" cy="5590800"/>
        </p:xfrm>
        <a:graphic>
          <a:graphicData uri="http://schemas.openxmlformats.org/drawingml/2006/table">
            <a:tbl>
              <a:tblPr/>
              <a:tblGrid>
                <a:gridCol w="4572000">
                  <a:extLst>
                    <a:ext uri="{9D8B030D-6E8A-4147-A177-3AD203B41FA5}">
                      <a16:colId xmlns:a16="http://schemas.microsoft.com/office/drawing/2014/main" val="2314723179"/>
                    </a:ext>
                  </a:extLst>
                </a:gridCol>
                <a:gridCol w="4572000">
                  <a:extLst>
                    <a:ext uri="{9D8B030D-6E8A-4147-A177-3AD203B41FA5}">
                      <a16:colId xmlns:a16="http://schemas.microsoft.com/office/drawing/2014/main" val="3068577432"/>
                    </a:ext>
                  </a:extLst>
                </a:gridCol>
              </a:tblGrid>
              <a:tr h="177800">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类图 </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对象图 </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7019143"/>
                  </a:ext>
                </a:extLst>
              </a:tr>
              <a:tr h="550863">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类具有三个分栏：名称、属性和操作</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对象只有两个分栏：名称和属性</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5764817"/>
                  </a:ext>
                </a:extLst>
              </a:tr>
              <a:tr h="750888">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在类的名称分栏中只有类名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对象的名称形式为“对象名：类名”，匿名对象的名称形式为“：类名”</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293036"/>
                  </a:ext>
                </a:extLst>
              </a:tr>
              <a:tr h="750888">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类中列出了操作</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对象图中不包含操作，因为对于属于同一个类的对象而言，其操作是相同的</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4087299"/>
                  </a:ext>
                </a:extLst>
              </a:tr>
              <a:tr h="747713">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类使用关联连接，关联使用名称、角色、多重性以及约束等特征定义。类代表的是对对象的分类，所以必须说明可以参与关联的对象的数目</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对象使用链连接，链拥有名称、角色，但是没有多重性。对象代表的是单独的实体，所有的链都是一对一的，因此不涉及到多重性</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4083487"/>
                  </a:ext>
                </a:extLst>
              </a:tr>
              <a:tr h="750888">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类的属性分栏定义了所有属性的特征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对象则只定义了属性的当前值，以用于测试用例或例子中</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5889657"/>
                  </a:ext>
                </a:extLst>
              </a:tr>
            </a:tbl>
          </a:graphicData>
        </a:graphic>
      </p:graphicFrame>
    </p:spTree>
    <p:extLst>
      <p:ext uri="{BB962C8B-B14F-4D97-AF65-F5344CB8AC3E}">
        <p14:creationId xmlns:p14="http://schemas.microsoft.com/office/powerpoint/2010/main" val="2154894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2362200" y="228600"/>
            <a:ext cx="7086600" cy="914400"/>
          </a:xfrm>
        </p:spPr>
        <p:txBody>
          <a:bodyPr/>
          <a:lstStyle/>
          <a:p>
            <a:pPr eaLnBrk="1" hangingPunct="1">
              <a:defRPr/>
            </a:pPr>
            <a:r>
              <a:rPr lang="en-US" altLang="zh-CN" sz="4000"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(1) </a:t>
            </a: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数据处理系统</a:t>
            </a:r>
          </a:p>
        </p:txBody>
      </p:sp>
      <p:sp>
        <p:nvSpPr>
          <p:cNvPr id="578563" name="Rectangle 4"/>
          <p:cNvSpPr>
            <a:spLocks noChangeArrowheads="1"/>
          </p:cNvSpPr>
          <p:nvPr/>
        </p:nvSpPr>
        <p:spPr bwMode="auto">
          <a:xfrm>
            <a:off x="1828800" y="1268413"/>
            <a:ext cx="85344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400" b="1" dirty="0">
                <a:latin typeface="仿宋" panose="02010609060101010101" pitchFamily="49" charset="-122"/>
                <a:ea typeface="仿宋" panose="02010609060101010101" pitchFamily="49" charset="-122"/>
              </a:rPr>
              <a:t>数据处理系统</a:t>
            </a:r>
            <a:r>
              <a:rPr lang="en-US" altLang="zh-CN"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cs typeface="Times New Roman" pitchFamily="18" charset="0"/>
              </a:rPr>
              <a:t>DPS)</a:t>
            </a:r>
            <a:endParaRPr lang="zh-CN" altLang="en-US" sz="2400" b="1" dirty="0">
              <a:latin typeface="仿宋" panose="02010609060101010101" pitchFamily="49" charset="-122"/>
              <a:ea typeface="仿宋" panose="02010609060101010101" pitchFamily="49" charset="-122"/>
              <a:cs typeface="Times New Roman" pitchFamily="18" charset="0"/>
            </a:endParaRPr>
          </a:p>
          <a:p>
            <a:pPr lvl="1" algn="just">
              <a:spcBef>
                <a:spcPct val="50000"/>
              </a:spcBef>
              <a:buFont typeface="楷体_GB2312"/>
              <a:buChar char="─"/>
            </a:pPr>
            <a:r>
              <a:rPr lang="zh-CN" altLang="en-US" b="1" dirty="0">
                <a:latin typeface="仿宋" panose="02010609060101010101" pitchFamily="49" charset="-122"/>
                <a:ea typeface="仿宋" panose="02010609060101010101" pitchFamily="49" charset="-122"/>
                <a:cs typeface="Times New Roman" pitchFamily="18" charset="0"/>
              </a:rPr>
              <a:t> 一般指用于操作层的天天重复、但变化不大的各种过程处理和事务处理</a:t>
            </a:r>
          </a:p>
          <a:p>
            <a:pPr lvl="1" algn="just">
              <a:spcBef>
                <a:spcPct val="50000"/>
              </a:spcBef>
              <a:buFont typeface="楷体_GB2312"/>
              <a:buChar char="─"/>
            </a:pPr>
            <a:r>
              <a:rPr lang="zh-CN" altLang="en-US" b="1" dirty="0">
                <a:latin typeface="仿宋" panose="02010609060101010101" pitchFamily="49" charset="-122"/>
                <a:ea typeface="仿宋" panose="02010609060101010101" pitchFamily="49" charset="-122"/>
                <a:cs typeface="Times New Roman" pitchFamily="18" charset="0"/>
              </a:rPr>
              <a:t> 例如工资计算、帐务处理中的原始凭证录入等</a:t>
            </a:r>
          </a:p>
          <a:p>
            <a:pPr lvl="1" algn="just">
              <a:spcBef>
                <a:spcPct val="50000"/>
              </a:spcBef>
              <a:buFont typeface="楷体_GB2312"/>
              <a:buChar char="─"/>
            </a:pPr>
            <a:r>
              <a:rPr lang="zh-CN" altLang="en-US" b="1" dirty="0">
                <a:latin typeface="仿宋" panose="02010609060101010101" pitchFamily="49" charset="-122"/>
                <a:ea typeface="仿宋" panose="02010609060101010101" pitchFamily="49" charset="-122"/>
                <a:cs typeface="Times New Roman" pitchFamily="18" charset="0"/>
              </a:rPr>
              <a:t> 这种系统多为一项一项地处理各种信息</a:t>
            </a:r>
          </a:p>
          <a:p>
            <a:pPr lvl="1" algn="just">
              <a:spcBef>
                <a:spcPct val="50000"/>
              </a:spcBef>
              <a:buFont typeface="楷体_GB2312"/>
              <a:buChar char="─"/>
            </a:pPr>
            <a:r>
              <a:rPr lang="zh-CN" altLang="en-US" b="1" dirty="0">
                <a:latin typeface="仿宋" panose="02010609060101010101" pitchFamily="49" charset="-122"/>
                <a:ea typeface="仿宋" panose="02010609060101010101" pitchFamily="49" charset="-122"/>
                <a:cs typeface="Times New Roman" pitchFamily="18" charset="0"/>
              </a:rPr>
              <a:t> 各项处理之间的联系很小</a:t>
            </a:r>
          </a:p>
        </p:txBody>
      </p:sp>
      <p:grpSp>
        <p:nvGrpSpPr>
          <p:cNvPr id="638981" name="Group 5"/>
          <p:cNvGrpSpPr>
            <a:grpSpLocks/>
          </p:cNvGrpSpPr>
          <p:nvPr/>
        </p:nvGrpSpPr>
        <p:grpSpPr bwMode="auto">
          <a:xfrm>
            <a:off x="4479926" y="2474913"/>
            <a:ext cx="5719763" cy="3657600"/>
            <a:chOff x="864" y="1584"/>
            <a:chExt cx="3603" cy="2304"/>
          </a:xfrm>
        </p:grpSpPr>
        <p:sp>
          <p:nvSpPr>
            <p:cNvPr id="578571" name="Freeform 6"/>
            <p:cNvSpPr>
              <a:spLocks/>
            </p:cNvSpPr>
            <p:nvPr/>
          </p:nvSpPr>
          <p:spPr bwMode="auto">
            <a:xfrm>
              <a:off x="2178" y="1584"/>
              <a:ext cx="2289" cy="2304"/>
            </a:xfrm>
            <a:custGeom>
              <a:avLst/>
              <a:gdLst>
                <a:gd name="T0" fmla="*/ 0 w 5723"/>
                <a:gd name="T1" fmla="*/ 0 h 5760"/>
                <a:gd name="T2" fmla="*/ 0 w 5723"/>
                <a:gd name="T3" fmla="*/ 0 h 5760"/>
                <a:gd name="T4" fmla="*/ 0 w 5723"/>
                <a:gd name="T5" fmla="*/ 0 h 5760"/>
                <a:gd name="T6" fmla="*/ 0 w 5723"/>
                <a:gd name="T7" fmla="*/ 0 h 5760"/>
                <a:gd name="T8" fmla="*/ 0 w 5723"/>
                <a:gd name="T9" fmla="*/ 0 h 5760"/>
                <a:gd name="T10" fmla="*/ 0 w 5723"/>
                <a:gd name="T11" fmla="*/ 0 h 5760"/>
                <a:gd name="T12" fmla="*/ 0 w 5723"/>
                <a:gd name="T13" fmla="*/ 0 h 5760"/>
                <a:gd name="T14" fmla="*/ 0 w 5723"/>
                <a:gd name="T15" fmla="*/ 0 h 5760"/>
                <a:gd name="T16" fmla="*/ 0 w 5723"/>
                <a:gd name="T17" fmla="*/ 0 h 5760"/>
                <a:gd name="T18" fmla="*/ 0 w 5723"/>
                <a:gd name="T19" fmla="*/ 0 h 5760"/>
                <a:gd name="T20" fmla="*/ 0 w 5723"/>
                <a:gd name="T21" fmla="*/ 0 h 5760"/>
                <a:gd name="T22" fmla="*/ 0 w 5723"/>
                <a:gd name="T23" fmla="*/ 0 h 5760"/>
                <a:gd name="T24" fmla="*/ 0 w 5723"/>
                <a:gd name="T25" fmla="*/ 0 h 5760"/>
                <a:gd name="T26" fmla="*/ 0 w 5723"/>
                <a:gd name="T27" fmla="*/ 0 h 5760"/>
                <a:gd name="T28" fmla="*/ 0 w 5723"/>
                <a:gd name="T29" fmla="*/ 0 h 5760"/>
                <a:gd name="T30" fmla="*/ 0 w 5723"/>
                <a:gd name="T31" fmla="*/ 0 h 5760"/>
                <a:gd name="T32" fmla="*/ 0 w 5723"/>
                <a:gd name="T33" fmla="*/ 0 h 5760"/>
                <a:gd name="T34" fmla="*/ 0 w 5723"/>
                <a:gd name="T35" fmla="*/ 0 h 5760"/>
                <a:gd name="T36" fmla="*/ 0 w 5723"/>
                <a:gd name="T37" fmla="*/ 0 h 5760"/>
                <a:gd name="T38" fmla="*/ 0 w 5723"/>
                <a:gd name="T39" fmla="*/ 0 h 5760"/>
                <a:gd name="T40" fmla="*/ 0 w 5723"/>
                <a:gd name="T41" fmla="*/ 0 h 5760"/>
                <a:gd name="T42" fmla="*/ 0 w 5723"/>
                <a:gd name="T43" fmla="*/ 0 h 5760"/>
                <a:gd name="T44" fmla="*/ 0 w 5723"/>
                <a:gd name="T45" fmla="*/ 0 h 5760"/>
                <a:gd name="T46" fmla="*/ 0 w 5723"/>
                <a:gd name="T47" fmla="*/ 0 h 5760"/>
                <a:gd name="T48" fmla="*/ 0 w 5723"/>
                <a:gd name="T49" fmla="*/ 0 h 5760"/>
                <a:gd name="T50" fmla="*/ 0 w 5723"/>
                <a:gd name="T51" fmla="*/ 0 h 5760"/>
                <a:gd name="T52" fmla="*/ 0 w 5723"/>
                <a:gd name="T53" fmla="*/ 0 h 5760"/>
                <a:gd name="T54" fmla="*/ 0 w 5723"/>
                <a:gd name="T55" fmla="*/ 0 h 5760"/>
                <a:gd name="T56" fmla="*/ 0 w 5723"/>
                <a:gd name="T57" fmla="*/ 0 h 5760"/>
                <a:gd name="T58" fmla="*/ 0 w 5723"/>
                <a:gd name="T59" fmla="*/ 0 h 5760"/>
                <a:gd name="T60" fmla="*/ 0 w 5723"/>
                <a:gd name="T61" fmla="*/ 0 h 5760"/>
                <a:gd name="T62" fmla="*/ 0 w 5723"/>
                <a:gd name="T63" fmla="*/ 0 h 5760"/>
                <a:gd name="T64" fmla="*/ 0 w 5723"/>
                <a:gd name="T65" fmla="*/ 0 h 5760"/>
                <a:gd name="T66" fmla="*/ 0 w 5723"/>
                <a:gd name="T67" fmla="*/ 0 h 5760"/>
                <a:gd name="T68" fmla="*/ 0 w 5723"/>
                <a:gd name="T69" fmla="*/ 0 h 5760"/>
                <a:gd name="T70" fmla="*/ 0 w 5723"/>
                <a:gd name="T71" fmla="*/ 0 h 5760"/>
                <a:gd name="T72" fmla="*/ 0 w 5723"/>
                <a:gd name="T73" fmla="*/ 0 h 5760"/>
                <a:gd name="T74" fmla="*/ 0 w 5723"/>
                <a:gd name="T75" fmla="*/ 0 h 5760"/>
                <a:gd name="T76" fmla="*/ 0 w 5723"/>
                <a:gd name="T77" fmla="*/ 0 h 5760"/>
                <a:gd name="T78" fmla="*/ 0 w 5723"/>
                <a:gd name="T79" fmla="*/ 0 h 5760"/>
                <a:gd name="T80" fmla="*/ 0 w 5723"/>
                <a:gd name="T81" fmla="*/ 0 h 5760"/>
                <a:gd name="T82" fmla="*/ 0 w 5723"/>
                <a:gd name="T83" fmla="*/ 0 h 5760"/>
                <a:gd name="T84" fmla="*/ 0 w 5723"/>
                <a:gd name="T85" fmla="*/ 0 h 5760"/>
                <a:gd name="T86" fmla="*/ 0 w 5723"/>
                <a:gd name="T87" fmla="*/ 0 h 5760"/>
                <a:gd name="T88" fmla="*/ 0 w 5723"/>
                <a:gd name="T89" fmla="*/ 0 h 5760"/>
                <a:gd name="T90" fmla="*/ 0 w 5723"/>
                <a:gd name="T91" fmla="*/ 0 h 5760"/>
                <a:gd name="T92" fmla="*/ 0 w 5723"/>
                <a:gd name="T93" fmla="*/ 0 h 5760"/>
                <a:gd name="T94" fmla="*/ 0 w 5723"/>
                <a:gd name="T95" fmla="*/ 0 h 5760"/>
                <a:gd name="T96" fmla="*/ 0 w 5723"/>
                <a:gd name="T97" fmla="*/ 0 h 5760"/>
                <a:gd name="T98" fmla="*/ 0 w 5723"/>
                <a:gd name="T99" fmla="*/ 0 h 5760"/>
                <a:gd name="T100" fmla="*/ 0 w 5723"/>
                <a:gd name="T101" fmla="*/ 0 h 5760"/>
                <a:gd name="T102" fmla="*/ 0 w 5723"/>
                <a:gd name="T103" fmla="*/ 0 h 5760"/>
                <a:gd name="T104" fmla="*/ 0 w 5723"/>
                <a:gd name="T105" fmla="*/ 0 h 5760"/>
                <a:gd name="T106" fmla="*/ 0 w 5723"/>
                <a:gd name="T107" fmla="*/ 0 h 57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23" h="5760">
                  <a:moveTo>
                    <a:pt x="1463" y="140"/>
                  </a:moveTo>
                  <a:cubicBezTo>
                    <a:pt x="1378" y="168"/>
                    <a:pt x="1287" y="169"/>
                    <a:pt x="1203" y="200"/>
                  </a:cubicBezTo>
                  <a:cubicBezTo>
                    <a:pt x="1175" y="210"/>
                    <a:pt x="1149" y="225"/>
                    <a:pt x="1123" y="240"/>
                  </a:cubicBezTo>
                  <a:cubicBezTo>
                    <a:pt x="1102" y="252"/>
                    <a:pt x="1085" y="271"/>
                    <a:pt x="1063" y="280"/>
                  </a:cubicBezTo>
                  <a:cubicBezTo>
                    <a:pt x="967" y="321"/>
                    <a:pt x="841" y="329"/>
                    <a:pt x="743" y="340"/>
                  </a:cubicBezTo>
                  <a:cubicBezTo>
                    <a:pt x="670" y="364"/>
                    <a:pt x="612" y="406"/>
                    <a:pt x="543" y="440"/>
                  </a:cubicBezTo>
                  <a:cubicBezTo>
                    <a:pt x="497" y="509"/>
                    <a:pt x="422" y="641"/>
                    <a:pt x="363" y="700"/>
                  </a:cubicBezTo>
                  <a:cubicBezTo>
                    <a:pt x="346" y="717"/>
                    <a:pt x="320" y="723"/>
                    <a:pt x="303" y="740"/>
                  </a:cubicBezTo>
                  <a:cubicBezTo>
                    <a:pt x="279" y="764"/>
                    <a:pt x="265" y="795"/>
                    <a:pt x="243" y="820"/>
                  </a:cubicBezTo>
                  <a:cubicBezTo>
                    <a:pt x="154" y="919"/>
                    <a:pt x="103" y="940"/>
                    <a:pt x="63" y="1060"/>
                  </a:cubicBezTo>
                  <a:cubicBezTo>
                    <a:pt x="27" y="1424"/>
                    <a:pt x="0" y="1414"/>
                    <a:pt x="43" y="1900"/>
                  </a:cubicBezTo>
                  <a:cubicBezTo>
                    <a:pt x="54" y="2020"/>
                    <a:pt x="133" y="2076"/>
                    <a:pt x="203" y="2160"/>
                  </a:cubicBezTo>
                  <a:cubicBezTo>
                    <a:pt x="264" y="2233"/>
                    <a:pt x="220" y="2215"/>
                    <a:pt x="303" y="2280"/>
                  </a:cubicBezTo>
                  <a:cubicBezTo>
                    <a:pt x="438" y="2385"/>
                    <a:pt x="386" y="2333"/>
                    <a:pt x="503" y="2400"/>
                  </a:cubicBezTo>
                  <a:cubicBezTo>
                    <a:pt x="524" y="2412"/>
                    <a:pt x="540" y="2432"/>
                    <a:pt x="563" y="2440"/>
                  </a:cubicBezTo>
                  <a:cubicBezTo>
                    <a:pt x="759" y="2511"/>
                    <a:pt x="978" y="2534"/>
                    <a:pt x="1183" y="2560"/>
                  </a:cubicBezTo>
                  <a:cubicBezTo>
                    <a:pt x="1273" y="2590"/>
                    <a:pt x="1274" y="2613"/>
                    <a:pt x="1303" y="2700"/>
                  </a:cubicBezTo>
                  <a:cubicBezTo>
                    <a:pt x="1296" y="2793"/>
                    <a:pt x="1292" y="2887"/>
                    <a:pt x="1283" y="2980"/>
                  </a:cubicBezTo>
                  <a:cubicBezTo>
                    <a:pt x="1279" y="3020"/>
                    <a:pt x="1263" y="3059"/>
                    <a:pt x="1263" y="3100"/>
                  </a:cubicBezTo>
                  <a:cubicBezTo>
                    <a:pt x="1263" y="3340"/>
                    <a:pt x="1271" y="3580"/>
                    <a:pt x="1283" y="3820"/>
                  </a:cubicBezTo>
                  <a:cubicBezTo>
                    <a:pt x="1301" y="4188"/>
                    <a:pt x="1798" y="4145"/>
                    <a:pt x="2043" y="4160"/>
                  </a:cubicBezTo>
                  <a:cubicBezTo>
                    <a:pt x="2406" y="4281"/>
                    <a:pt x="1754" y="4205"/>
                    <a:pt x="2723" y="4240"/>
                  </a:cubicBezTo>
                  <a:cubicBezTo>
                    <a:pt x="2802" y="4266"/>
                    <a:pt x="2836" y="4290"/>
                    <a:pt x="2883" y="4360"/>
                  </a:cubicBezTo>
                  <a:cubicBezTo>
                    <a:pt x="2844" y="4713"/>
                    <a:pt x="2834" y="4613"/>
                    <a:pt x="2863" y="5100"/>
                  </a:cubicBezTo>
                  <a:cubicBezTo>
                    <a:pt x="2868" y="5178"/>
                    <a:pt x="2864" y="5351"/>
                    <a:pt x="2943" y="5420"/>
                  </a:cubicBezTo>
                  <a:cubicBezTo>
                    <a:pt x="3055" y="5518"/>
                    <a:pt x="3196" y="5568"/>
                    <a:pt x="3323" y="5640"/>
                  </a:cubicBezTo>
                  <a:cubicBezTo>
                    <a:pt x="3400" y="5684"/>
                    <a:pt x="3391" y="5706"/>
                    <a:pt x="3503" y="5720"/>
                  </a:cubicBezTo>
                  <a:cubicBezTo>
                    <a:pt x="3610" y="5733"/>
                    <a:pt x="3823" y="5760"/>
                    <a:pt x="3823" y="5760"/>
                  </a:cubicBezTo>
                  <a:cubicBezTo>
                    <a:pt x="4082" y="5738"/>
                    <a:pt x="4344" y="5747"/>
                    <a:pt x="4603" y="5720"/>
                  </a:cubicBezTo>
                  <a:cubicBezTo>
                    <a:pt x="4738" y="5706"/>
                    <a:pt x="4868" y="5657"/>
                    <a:pt x="5003" y="5640"/>
                  </a:cubicBezTo>
                  <a:cubicBezTo>
                    <a:pt x="5121" y="5581"/>
                    <a:pt x="5055" y="5609"/>
                    <a:pt x="5203" y="5560"/>
                  </a:cubicBezTo>
                  <a:cubicBezTo>
                    <a:pt x="5223" y="5553"/>
                    <a:pt x="5263" y="5540"/>
                    <a:pt x="5263" y="5540"/>
                  </a:cubicBezTo>
                  <a:cubicBezTo>
                    <a:pt x="5334" y="5487"/>
                    <a:pt x="5400" y="5443"/>
                    <a:pt x="5463" y="5380"/>
                  </a:cubicBezTo>
                  <a:cubicBezTo>
                    <a:pt x="5476" y="5340"/>
                    <a:pt x="5490" y="5300"/>
                    <a:pt x="5503" y="5260"/>
                  </a:cubicBezTo>
                  <a:cubicBezTo>
                    <a:pt x="5510" y="5240"/>
                    <a:pt x="5516" y="5220"/>
                    <a:pt x="5523" y="5200"/>
                  </a:cubicBezTo>
                  <a:cubicBezTo>
                    <a:pt x="5530" y="5180"/>
                    <a:pt x="5536" y="5160"/>
                    <a:pt x="5543" y="5140"/>
                  </a:cubicBezTo>
                  <a:cubicBezTo>
                    <a:pt x="5550" y="5120"/>
                    <a:pt x="5563" y="5080"/>
                    <a:pt x="5563" y="5080"/>
                  </a:cubicBezTo>
                  <a:cubicBezTo>
                    <a:pt x="5578" y="4957"/>
                    <a:pt x="5578" y="4928"/>
                    <a:pt x="5603" y="4820"/>
                  </a:cubicBezTo>
                  <a:cubicBezTo>
                    <a:pt x="5615" y="4766"/>
                    <a:pt x="5643" y="4660"/>
                    <a:pt x="5643" y="4660"/>
                  </a:cubicBezTo>
                  <a:cubicBezTo>
                    <a:pt x="5716" y="4003"/>
                    <a:pt x="5676" y="3341"/>
                    <a:pt x="5723" y="2680"/>
                  </a:cubicBezTo>
                  <a:cubicBezTo>
                    <a:pt x="5716" y="2340"/>
                    <a:pt x="5715" y="2000"/>
                    <a:pt x="5703" y="1660"/>
                  </a:cubicBezTo>
                  <a:cubicBezTo>
                    <a:pt x="5697" y="1502"/>
                    <a:pt x="5579" y="1312"/>
                    <a:pt x="5503" y="1180"/>
                  </a:cubicBezTo>
                  <a:cubicBezTo>
                    <a:pt x="5455" y="1097"/>
                    <a:pt x="5425" y="1005"/>
                    <a:pt x="5383" y="920"/>
                  </a:cubicBezTo>
                  <a:cubicBezTo>
                    <a:pt x="5336" y="825"/>
                    <a:pt x="5193" y="690"/>
                    <a:pt x="5123" y="620"/>
                  </a:cubicBezTo>
                  <a:cubicBezTo>
                    <a:pt x="5089" y="586"/>
                    <a:pt x="5089" y="515"/>
                    <a:pt x="5043" y="500"/>
                  </a:cubicBezTo>
                  <a:cubicBezTo>
                    <a:pt x="5023" y="493"/>
                    <a:pt x="5002" y="489"/>
                    <a:pt x="4983" y="480"/>
                  </a:cubicBezTo>
                  <a:cubicBezTo>
                    <a:pt x="4962" y="469"/>
                    <a:pt x="4945" y="449"/>
                    <a:pt x="4923" y="440"/>
                  </a:cubicBezTo>
                  <a:cubicBezTo>
                    <a:pt x="4777" y="384"/>
                    <a:pt x="4738" y="382"/>
                    <a:pt x="4603" y="360"/>
                  </a:cubicBezTo>
                  <a:cubicBezTo>
                    <a:pt x="4441" y="299"/>
                    <a:pt x="4291" y="222"/>
                    <a:pt x="4123" y="180"/>
                  </a:cubicBezTo>
                  <a:cubicBezTo>
                    <a:pt x="3991" y="147"/>
                    <a:pt x="3854" y="156"/>
                    <a:pt x="3723" y="120"/>
                  </a:cubicBezTo>
                  <a:cubicBezTo>
                    <a:pt x="3658" y="102"/>
                    <a:pt x="3457" y="23"/>
                    <a:pt x="3403" y="20"/>
                  </a:cubicBezTo>
                  <a:cubicBezTo>
                    <a:pt x="3276" y="13"/>
                    <a:pt x="3150" y="7"/>
                    <a:pt x="3023" y="0"/>
                  </a:cubicBezTo>
                  <a:cubicBezTo>
                    <a:pt x="2592" y="19"/>
                    <a:pt x="2175" y="64"/>
                    <a:pt x="1743" y="80"/>
                  </a:cubicBezTo>
                  <a:cubicBezTo>
                    <a:pt x="1488" y="122"/>
                    <a:pt x="1576" y="84"/>
                    <a:pt x="1463" y="140"/>
                  </a:cubicBezTo>
                  <a:close/>
                </a:path>
              </a:pathLst>
            </a:custGeom>
            <a:solidFill>
              <a:srgbClr val="0000FF"/>
            </a:solidFill>
            <a:ln w="19050">
              <a:solidFill>
                <a:srgbClr val="66FF99"/>
              </a:solidFill>
              <a:prstDash val="sysDash"/>
              <a:round/>
              <a:headEnd/>
              <a:tailEnd/>
            </a:ln>
            <a:extLst/>
          </p:spPr>
          <p:txBody>
            <a:bodyPr/>
            <a:lstStyle/>
            <a:p>
              <a:endParaRPr lang="zh-CN" altLang="en-US">
                <a:latin typeface="仿宋" panose="02010609060101010101" pitchFamily="49" charset="-122"/>
                <a:ea typeface="仿宋" panose="02010609060101010101" pitchFamily="49" charset="-122"/>
              </a:endParaRPr>
            </a:p>
          </p:txBody>
        </p:sp>
        <p:grpSp>
          <p:nvGrpSpPr>
            <p:cNvPr id="578572" name="Group 7"/>
            <p:cNvGrpSpPr>
              <a:grpSpLocks/>
            </p:cNvGrpSpPr>
            <p:nvPr/>
          </p:nvGrpSpPr>
          <p:grpSpPr bwMode="auto">
            <a:xfrm>
              <a:off x="864" y="2562"/>
              <a:ext cx="496" cy="280"/>
              <a:chOff x="864" y="2562"/>
              <a:chExt cx="496" cy="280"/>
            </a:xfrm>
          </p:grpSpPr>
          <p:sp>
            <p:nvSpPr>
              <p:cNvPr id="578628" name="AutoShape 8"/>
              <p:cNvSpPr>
                <a:spLocks noChangeArrowheads="1"/>
              </p:cNvSpPr>
              <p:nvPr/>
            </p:nvSpPr>
            <p:spPr bwMode="auto">
              <a:xfrm>
                <a:off x="928" y="2655"/>
                <a:ext cx="432" cy="187"/>
              </a:xfrm>
              <a:prstGeom prst="flowChartInputOutput">
                <a:avLst/>
              </a:prstGeom>
              <a:solidFill>
                <a:schemeClr val="tx1"/>
              </a:solidFill>
              <a:ln w="9525">
                <a:solidFill>
                  <a:schemeClr val="bg1"/>
                </a:solidFill>
                <a:miter lim="800000"/>
                <a:headEnd/>
                <a:tailEnd/>
              </a:ln>
            </p:spPr>
            <p:txBody>
              <a:bodyPr/>
              <a:lstStyle/>
              <a:p>
                <a:pPr algn="ctr"/>
                <a:endParaRPr lang="zh-CN" altLang="en-US">
                  <a:latin typeface="仿宋" panose="02010609060101010101" pitchFamily="49" charset="-122"/>
                  <a:ea typeface="仿宋" panose="02010609060101010101" pitchFamily="49" charset="-122"/>
                </a:endParaRPr>
              </a:p>
            </p:txBody>
          </p:sp>
          <p:sp>
            <p:nvSpPr>
              <p:cNvPr id="578629" name="AutoShape 9"/>
              <p:cNvSpPr>
                <a:spLocks noChangeArrowheads="1"/>
              </p:cNvSpPr>
              <p:nvPr/>
            </p:nvSpPr>
            <p:spPr bwMode="auto">
              <a:xfrm>
                <a:off x="896" y="2601"/>
                <a:ext cx="432" cy="187"/>
              </a:xfrm>
              <a:prstGeom prst="flowChartInputOutput">
                <a:avLst/>
              </a:prstGeom>
              <a:solidFill>
                <a:schemeClr val="tx1"/>
              </a:solidFill>
              <a:ln w="9525">
                <a:solidFill>
                  <a:schemeClr val="bg1"/>
                </a:solidFill>
                <a:miter lim="800000"/>
                <a:headEnd/>
                <a:tailEnd/>
              </a:ln>
            </p:spPr>
            <p:txBody>
              <a:bodyPr/>
              <a:lstStyle/>
              <a:p>
                <a:pPr algn="ctr"/>
                <a:endParaRPr lang="zh-CN" altLang="en-US">
                  <a:latin typeface="仿宋" panose="02010609060101010101" pitchFamily="49" charset="-122"/>
                  <a:ea typeface="仿宋" panose="02010609060101010101" pitchFamily="49" charset="-122"/>
                </a:endParaRPr>
              </a:p>
            </p:txBody>
          </p:sp>
          <p:sp>
            <p:nvSpPr>
              <p:cNvPr id="578630" name="AutoShape 10"/>
              <p:cNvSpPr>
                <a:spLocks noChangeArrowheads="1"/>
              </p:cNvSpPr>
              <p:nvPr/>
            </p:nvSpPr>
            <p:spPr bwMode="auto">
              <a:xfrm>
                <a:off x="864" y="2562"/>
                <a:ext cx="432" cy="188"/>
              </a:xfrm>
              <a:prstGeom prst="flowChartInputOutput">
                <a:avLst/>
              </a:prstGeom>
              <a:solidFill>
                <a:schemeClr val="tx1"/>
              </a:solidFill>
              <a:ln w="9525">
                <a:solidFill>
                  <a:schemeClr val="bg1"/>
                </a:solidFill>
                <a:miter lim="800000"/>
                <a:headEnd/>
                <a:tailEnd/>
              </a:ln>
            </p:spPr>
            <p:txBody>
              <a:bodyPr/>
              <a:lstStyle/>
              <a:p>
                <a:pPr algn="ctr"/>
                <a:endParaRPr lang="zh-CN" altLang="en-US">
                  <a:latin typeface="仿宋" panose="02010609060101010101" pitchFamily="49" charset="-122"/>
                  <a:ea typeface="仿宋" panose="02010609060101010101" pitchFamily="49" charset="-122"/>
                </a:endParaRPr>
              </a:p>
            </p:txBody>
          </p:sp>
        </p:grpSp>
        <p:sp>
          <p:nvSpPr>
            <p:cNvPr id="578573" name="AutoShape 11"/>
            <p:cNvSpPr>
              <a:spLocks noChangeArrowheads="1"/>
            </p:cNvSpPr>
            <p:nvPr/>
          </p:nvSpPr>
          <p:spPr bwMode="auto">
            <a:xfrm>
              <a:off x="1580" y="2593"/>
              <a:ext cx="420" cy="249"/>
            </a:xfrm>
            <a:prstGeom prst="flowChartManualInput">
              <a:avLst/>
            </a:prstGeom>
            <a:solidFill>
              <a:srgbClr val="9933FF"/>
            </a:solidFill>
            <a:ln w="9525">
              <a:noFill/>
              <a:miter lim="800000"/>
              <a:headEnd/>
              <a:tailEnd/>
            </a:ln>
            <a:scene3d>
              <a:camera prst="orthographicFront"/>
              <a:lightRig rig="threePt" dir="t"/>
            </a:scene3d>
            <a:sp3d>
              <a:bevelT/>
            </a:sp3d>
          </p:spPr>
          <p:txBody>
            <a:bodyPr anchor="ctr" anchorCtr="1"/>
            <a:lstStyle/>
            <a:p>
              <a:pPr algn="ctr"/>
              <a:r>
                <a:rPr lang="zh-CN" altLang="en-US" sz="900" dirty="0">
                  <a:latin typeface="仿宋" panose="02010609060101010101" pitchFamily="49" charset="-122"/>
                  <a:ea typeface="仿宋" panose="02010609060101010101" pitchFamily="49" charset="-122"/>
                </a:rPr>
                <a:t>手工输入</a:t>
              </a:r>
            </a:p>
          </p:txBody>
        </p:sp>
        <p:sp>
          <p:nvSpPr>
            <p:cNvPr id="578574" name="AutoShape 12"/>
            <p:cNvSpPr>
              <a:spLocks noChangeArrowheads="1"/>
            </p:cNvSpPr>
            <p:nvPr/>
          </p:nvSpPr>
          <p:spPr bwMode="auto">
            <a:xfrm>
              <a:off x="1358" y="2663"/>
              <a:ext cx="216" cy="125"/>
            </a:xfrm>
            <a:prstGeom prst="rightArrow">
              <a:avLst>
                <a:gd name="adj1" fmla="val 50000"/>
                <a:gd name="adj2" fmla="val 43200"/>
              </a:avLst>
            </a:prstGeom>
            <a:solidFill>
              <a:srgbClr val="FF00FF"/>
            </a:solidFill>
            <a:ln w="9525">
              <a:solidFill>
                <a:schemeClr val="tx2"/>
              </a:solidFill>
              <a:miter lim="800000"/>
              <a:headEnd/>
              <a:tailEnd/>
            </a:ln>
          </p:spPr>
          <p:txBody>
            <a:bodyPr/>
            <a:lstStyle/>
            <a:p>
              <a:pPr algn="ctr"/>
              <a:endParaRPr lang="zh-CN" altLang="en-US">
                <a:latin typeface="仿宋" panose="02010609060101010101" pitchFamily="49" charset="-122"/>
                <a:ea typeface="仿宋" panose="02010609060101010101" pitchFamily="49" charset="-122"/>
              </a:endParaRPr>
            </a:p>
          </p:txBody>
        </p:sp>
        <p:sp>
          <p:nvSpPr>
            <p:cNvPr id="578575" name="Oval 13"/>
            <p:cNvSpPr>
              <a:spLocks noChangeArrowheads="1"/>
            </p:cNvSpPr>
            <p:nvPr/>
          </p:nvSpPr>
          <p:spPr bwMode="auto">
            <a:xfrm>
              <a:off x="1202" y="2913"/>
              <a:ext cx="486" cy="249"/>
            </a:xfrm>
            <a:prstGeom prst="ellipse">
              <a:avLst/>
            </a:prstGeom>
            <a:solidFill>
              <a:srgbClr val="FFFF00"/>
            </a:solidFill>
            <a:ln w="9525">
              <a:noFill/>
              <a:round/>
              <a:headEnd/>
              <a:tailEnd/>
            </a:ln>
            <a:scene3d>
              <a:camera prst="orthographicFront"/>
              <a:lightRig rig="threePt" dir="t"/>
            </a:scene3d>
            <a:sp3d>
              <a:bevelT/>
            </a:sp3d>
          </p:spPr>
          <p:txBody>
            <a:bodyPr/>
            <a:lstStyle/>
            <a:p>
              <a:pPr algn="ctr"/>
              <a:r>
                <a:rPr lang="zh-CN" altLang="en-US" sz="1200" b="1" dirty="0">
                  <a:latin typeface="仿宋" panose="02010609060101010101" pitchFamily="49" charset="-122"/>
                  <a:ea typeface="仿宋" panose="02010609060101010101" pitchFamily="49" charset="-122"/>
                </a:rPr>
                <a:t>软盘</a:t>
              </a:r>
              <a:endParaRPr lang="zh-CN" altLang="en-US" sz="1200" b="1" dirty="0">
                <a:latin typeface="仿宋" panose="02010609060101010101" pitchFamily="49" charset="-122"/>
                <a:ea typeface="仿宋" panose="02010609060101010101" pitchFamily="49" charset="-122"/>
                <a:cs typeface="Times New Roman" pitchFamily="18" charset="0"/>
              </a:endParaRPr>
            </a:p>
            <a:p>
              <a:pPr eaLnBrk="0" hangingPunct="0"/>
              <a:endParaRPr lang="en-US" altLang="zh-CN" sz="2400" dirty="0">
                <a:latin typeface="仿宋" panose="02010609060101010101" pitchFamily="49" charset="-122"/>
                <a:ea typeface="仿宋" panose="02010609060101010101" pitchFamily="49" charset="-122"/>
              </a:endParaRPr>
            </a:p>
          </p:txBody>
        </p:sp>
        <p:sp>
          <p:nvSpPr>
            <p:cNvPr id="578576" name="Oval 14"/>
            <p:cNvSpPr>
              <a:spLocks noChangeArrowheads="1"/>
            </p:cNvSpPr>
            <p:nvPr/>
          </p:nvSpPr>
          <p:spPr bwMode="auto">
            <a:xfrm>
              <a:off x="1202" y="3225"/>
              <a:ext cx="486" cy="249"/>
            </a:xfrm>
            <a:prstGeom prst="ellipse">
              <a:avLst/>
            </a:prstGeom>
            <a:solidFill>
              <a:srgbClr val="FF99FF"/>
            </a:solidFill>
            <a:ln w="9525">
              <a:noFill/>
              <a:round/>
              <a:headEnd/>
              <a:tailEnd/>
            </a:ln>
            <a:scene3d>
              <a:camera prst="orthographicFront"/>
              <a:lightRig rig="threePt" dir="t"/>
            </a:scene3d>
            <a:sp3d>
              <a:bevelT/>
            </a:sp3d>
          </p:spPr>
          <p:txBody>
            <a:bodyPr/>
            <a:lstStyle/>
            <a:p>
              <a:pPr algn="ctr"/>
              <a:r>
                <a:rPr lang="en-US" altLang="zh-CN" sz="1200" b="1">
                  <a:latin typeface="仿宋" panose="02010609060101010101" pitchFamily="49" charset="-122"/>
                  <a:ea typeface="仿宋" panose="02010609060101010101" pitchFamily="49" charset="-122"/>
                  <a:cs typeface="Times New Roman" pitchFamily="18" charset="0"/>
                </a:rPr>
                <a:t>LAN</a:t>
              </a:r>
            </a:p>
            <a:p>
              <a:pPr eaLnBrk="0" hangingPunct="0"/>
              <a:endParaRPr lang="en-US" altLang="zh-CN" sz="1200" b="1">
                <a:latin typeface="仿宋" panose="02010609060101010101" pitchFamily="49" charset="-122"/>
                <a:ea typeface="仿宋" panose="02010609060101010101" pitchFamily="49" charset="-122"/>
                <a:cs typeface="Times New Roman" pitchFamily="18" charset="0"/>
              </a:endParaRPr>
            </a:p>
          </p:txBody>
        </p:sp>
        <p:grpSp>
          <p:nvGrpSpPr>
            <p:cNvPr id="578577" name="Group 15"/>
            <p:cNvGrpSpPr>
              <a:grpSpLocks/>
            </p:cNvGrpSpPr>
            <p:nvPr/>
          </p:nvGrpSpPr>
          <p:grpSpPr bwMode="auto">
            <a:xfrm>
              <a:off x="1040" y="3537"/>
              <a:ext cx="1152" cy="125"/>
              <a:chOff x="1040" y="3537"/>
              <a:chExt cx="1152" cy="125"/>
            </a:xfrm>
          </p:grpSpPr>
          <p:sp>
            <p:nvSpPr>
              <p:cNvPr id="578625" name="Line 16"/>
              <p:cNvSpPr>
                <a:spLocks noChangeShapeType="1"/>
              </p:cNvSpPr>
              <p:nvPr/>
            </p:nvSpPr>
            <p:spPr bwMode="auto">
              <a:xfrm>
                <a:off x="1040" y="3537"/>
                <a:ext cx="6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26" name="Line 17"/>
              <p:cNvSpPr>
                <a:spLocks noChangeShapeType="1"/>
              </p:cNvSpPr>
              <p:nvPr/>
            </p:nvSpPr>
            <p:spPr bwMode="auto">
              <a:xfrm flipH="1">
                <a:off x="1472" y="3537"/>
                <a:ext cx="216" cy="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27" name="Line 18"/>
              <p:cNvSpPr>
                <a:spLocks noChangeShapeType="1"/>
              </p:cNvSpPr>
              <p:nvPr/>
            </p:nvSpPr>
            <p:spPr bwMode="auto">
              <a:xfrm>
                <a:off x="1472" y="3662"/>
                <a:ext cx="720"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sp>
          <p:nvSpPr>
            <p:cNvPr id="578578" name="Line 19"/>
            <p:cNvSpPr>
              <a:spLocks noChangeShapeType="1"/>
            </p:cNvSpPr>
            <p:nvPr/>
          </p:nvSpPr>
          <p:spPr bwMode="auto">
            <a:xfrm>
              <a:off x="1992" y="2726"/>
              <a:ext cx="21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79" name="Line 20"/>
            <p:cNvSpPr>
              <a:spLocks noChangeShapeType="1"/>
            </p:cNvSpPr>
            <p:nvPr/>
          </p:nvSpPr>
          <p:spPr bwMode="auto">
            <a:xfrm>
              <a:off x="1688" y="3038"/>
              <a:ext cx="50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80" name="Line 21"/>
            <p:cNvSpPr>
              <a:spLocks noChangeShapeType="1"/>
            </p:cNvSpPr>
            <p:nvPr/>
          </p:nvSpPr>
          <p:spPr bwMode="auto">
            <a:xfrm>
              <a:off x="1688" y="3350"/>
              <a:ext cx="50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81" name="AutoShape 22"/>
            <p:cNvSpPr>
              <a:spLocks noChangeArrowheads="1"/>
            </p:cNvSpPr>
            <p:nvPr/>
          </p:nvSpPr>
          <p:spPr bwMode="auto">
            <a:xfrm>
              <a:off x="3920" y="2663"/>
              <a:ext cx="432" cy="187"/>
            </a:xfrm>
            <a:prstGeom prst="roundRect">
              <a:avLst>
                <a:gd name="adj" fmla="val 16667"/>
              </a:avLst>
            </a:prstGeom>
            <a:solidFill>
              <a:srgbClr val="CCCCFF"/>
            </a:solidFill>
            <a:ln w="9525">
              <a:noFill/>
              <a:round/>
              <a:headEnd/>
              <a:tailEnd/>
            </a:ln>
            <a:scene3d>
              <a:camera prst="orthographicFront"/>
              <a:lightRig rig="threePt" dir="t"/>
            </a:scene3d>
            <a:sp3d>
              <a:bevelT/>
            </a:sp3d>
          </p:spPr>
          <p:txBody>
            <a:bodyPr/>
            <a:lstStyle/>
            <a:p>
              <a:pPr algn="ctr"/>
              <a:r>
                <a:rPr lang="en-US" altLang="zh-CN" sz="1000">
                  <a:latin typeface="仿宋" panose="02010609060101010101" pitchFamily="49" charset="-122"/>
                  <a:ea typeface="仿宋" panose="02010609060101010101" pitchFamily="49" charset="-122"/>
                  <a:cs typeface="Times New Roman" pitchFamily="18" charset="0"/>
                </a:rPr>
                <a:t>Screen</a:t>
              </a:r>
            </a:p>
            <a:p>
              <a:pPr eaLnBrk="0" hangingPunct="0"/>
              <a:endParaRPr lang="en-US" altLang="zh-CN" sz="2400">
                <a:latin typeface="仿宋" panose="02010609060101010101" pitchFamily="49" charset="-122"/>
                <a:ea typeface="仿宋" panose="02010609060101010101" pitchFamily="49" charset="-122"/>
                <a:cs typeface="Times New Roman" pitchFamily="18" charset="0"/>
              </a:endParaRPr>
            </a:p>
          </p:txBody>
        </p:sp>
        <p:sp>
          <p:nvSpPr>
            <p:cNvPr id="578582" name="AutoShape 23"/>
            <p:cNvSpPr>
              <a:spLocks noChangeArrowheads="1"/>
            </p:cNvSpPr>
            <p:nvPr/>
          </p:nvSpPr>
          <p:spPr bwMode="auto">
            <a:xfrm>
              <a:off x="3920" y="2913"/>
              <a:ext cx="432" cy="187"/>
            </a:xfrm>
            <a:prstGeom prst="flowChartMultidocument">
              <a:avLst/>
            </a:prstGeom>
            <a:solidFill>
              <a:schemeClr val="tx1"/>
            </a:solidFill>
            <a:ln w="9525">
              <a:solidFill>
                <a:schemeClr val="bg1"/>
              </a:solidFill>
              <a:miter lim="800000"/>
              <a:headEnd/>
              <a:tailEnd/>
            </a:ln>
          </p:spPr>
          <p:txBody>
            <a:bodyPr/>
            <a:lstStyle/>
            <a:p>
              <a:pPr algn="ctr"/>
              <a:endParaRPr lang="zh-CN" altLang="en-US">
                <a:latin typeface="仿宋" panose="02010609060101010101" pitchFamily="49" charset="-122"/>
                <a:ea typeface="仿宋" panose="02010609060101010101" pitchFamily="49" charset="-122"/>
              </a:endParaRPr>
            </a:p>
          </p:txBody>
        </p:sp>
        <p:sp>
          <p:nvSpPr>
            <p:cNvPr id="578583" name="Oval 24"/>
            <p:cNvSpPr>
              <a:spLocks noChangeArrowheads="1"/>
            </p:cNvSpPr>
            <p:nvPr/>
          </p:nvSpPr>
          <p:spPr bwMode="auto">
            <a:xfrm>
              <a:off x="3920" y="3162"/>
              <a:ext cx="432" cy="250"/>
            </a:xfrm>
            <a:prstGeom prst="ellipse">
              <a:avLst/>
            </a:prstGeom>
            <a:solidFill>
              <a:srgbClr val="FFFF00"/>
            </a:solidFill>
            <a:ln w="9525">
              <a:noFill/>
              <a:round/>
              <a:headEnd/>
              <a:tailEnd/>
            </a:ln>
            <a:scene3d>
              <a:camera prst="orthographicFront"/>
              <a:lightRig rig="threePt" dir="t"/>
            </a:scene3d>
            <a:sp3d>
              <a:bevelT/>
            </a:sp3d>
          </p:spPr>
          <p:txBody>
            <a:bodyPr anchor="ctr" anchorCtr="1"/>
            <a:lstStyle/>
            <a:p>
              <a:pPr algn="ctr"/>
              <a:r>
                <a:rPr lang="zh-CN" altLang="en-US" sz="1100" dirty="0">
                  <a:latin typeface="仿宋" panose="02010609060101010101" pitchFamily="49" charset="-122"/>
                  <a:ea typeface="仿宋" panose="02010609060101010101" pitchFamily="49" charset="-122"/>
                </a:rPr>
                <a:t>软盘</a:t>
              </a:r>
              <a:endParaRPr lang="en-US" altLang="zh-CN" sz="1100" dirty="0">
                <a:latin typeface="仿宋" panose="02010609060101010101" pitchFamily="49" charset="-122"/>
                <a:ea typeface="仿宋" panose="02010609060101010101" pitchFamily="49" charset="-122"/>
              </a:endParaRPr>
            </a:p>
          </p:txBody>
        </p:sp>
        <p:sp>
          <p:nvSpPr>
            <p:cNvPr id="578584" name="Rectangle 25"/>
            <p:cNvSpPr>
              <a:spLocks noChangeArrowheads="1"/>
            </p:cNvSpPr>
            <p:nvPr/>
          </p:nvSpPr>
          <p:spPr bwMode="auto">
            <a:xfrm>
              <a:off x="2192" y="2601"/>
              <a:ext cx="360" cy="1123"/>
            </a:xfrm>
            <a:prstGeom prst="rect">
              <a:avLst/>
            </a:prstGeom>
            <a:solidFill>
              <a:srgbClr val="66FFFF"/>
            </a:solidFill>
            <a:ln w="9525">
              <a:noFill/>
              <a:miter lim="800000"/>
              <a:headEnd/>
              <a:tailEnd/>
            </a:ln>
            <a:scene3d>
              <a:camera prst="orthographicFront"/>
              <a:lightRig rig="threePt" dir="t"/>
            </a:scene3d>
            <a:sp3d>
              <a:bevelT/>
            </a:sp3d>
          </p:spPr>
          <p:txBody>
            <a:bodyPr vert="horz" anchor="ctr" anchorCtr="1"/>
            <a:lstStyle/>
            <a:p>
              <a:pPr algn="ctr"/>
              <a:r>
                <a:rPr lang="zh-CN" altLang="en-US" dirty="0">
                  <a:latin typeface="仿宋" panose="02010609060101010101" pitchFamily="49" charset="-122"/>
                  <a:ea typeface="仿宋" panose="02010609060101010101" pitchFamily="49" charset="-122"/>
                </a:rPr>
                <a:t>数</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据</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输</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入</a:t>
              </a:r>
              <a:endParaRPr lang="en-US" altLang="zh-CN" dirty="0">
                <a:latin typeface="仿宋" panose="02010609060101010101" pitchFamily="49" charset="-122"/>
                <a:ea typeface="仿宋" panose="02010609060101010101" pitchFamily="49" charset="-122"/>
                <a:cs typeface="Times New Roman" pitchFamily="18" charset="0"/>
              </a:endParaRPr>
            </a:p>
          </p:txBody>
        </p:sp>
        <p:sp>
          <p:nvSpPr>
            <p:cNvPr id="578585" name="AutoShape 26"/>
            <p:cNvSpPr>
              <a:spLocks noChangeArrowheads="1"/>
            </p:cNvSpPr>
            <p:nvPr/>
          </p:nvSpPr>
          <p:spPr bwMode="auto">
            <a:xfrm>
              <a:off x="2768" y="2913"/>
              <a:ext cx="432" cy="249"/>
            </a:xfrm>
            <a:prstGeom prst="can">
              <a:avLst>
                <a:gd name="adj" fmla="val 25000"/>
              </a:avLst>
            </a:prstGeom>
            <a:solidFill>
              <a:srgbClr val="FFFF00"/>
            </a:solidFill>
            <a:ln w="9525">
              <a:solidFill>
                <a:schemeClr val="bg1"/>
              </a:solidFill>
              <a:round/>
              <a:headEnd/>
              <a:tailEnd/>
            </a:ln>
          </p:spPr>
          <p:txBody>
            <a:bodyPr/>
            <a:lstStyle/>
            <a:p>
              <a:pPr algn="ctr"/>
              <a:r>
                <a:rPr lang="en-US" altLang="zh-CN" sz="1200">
                  <a:latin typeface="仿宋" panose="02010609060101010101" pitchFamily="49" charset="-122"/>
                  <a:ea typeface="仿宋" panose="02010609060101010101" pitchFamily="49" charset="-122"/>
                  <a:cs typeface="Times New Roman" pitchFamily="18" charset="0"/>
                </a:rPr>
                <a:t>ADBs</a:t>
              </a:r>
            </a:p>
          </p:txBody>
        </p:sp>
        <p:sp>
          <p:nvSpPr>
            <p:cNvPr id="578586" name="Rectangle 27"/>
            <p:cNvSpPr>
              <a:spLocks noChangeArrowheads="1"/>
            </p:cNvSpPr>
            <p:nvPr/>
          </p:nvSpPr>
          <p:spPr bwMode="auto">
            <a:xfrm>
              <a:off x="2696" y="3350"/>
              <a:ext cx="576" cy="312"/>
            </a:xfrm>
            <a:prstGeom prst="rect">
              <a:avLst/>
            </a:prstGeom>
            <a:solidFill>
              <a:srgbClr val="66FFFF"/>
            </a:solidFill>
            <a:ln w="9525">
              <a:noFill/>
              <a:miter lim="800000"/>
              <a:headEnd/>
              <a:tailEnd/>
            </a:ln>
            <a:scene3d>
              <a:camera prst="orthographicFront"/>
              <a:lightRig rig="threePt" dir="t"/>
            </a:scene3d>
            <a:sp3d>
              <a:bevelT/>
            </a:sp3d>
          </p:spPr>
          <p:txBody>
            <a:bodyPr anchor="ctr" anchorCtr="1"/>
            <a:lstStyle/>
            <a:p>
              <a:pPr algn="ctr">
                <a:lnSpc>
                  <a:spcPts val="1600"/>
                </a:lnSpc>
              </a:pPr>
              <a:r>
                <a:rPr lang="zh-CN" altLang="en-US" sz="1600" dirty="0">
                  <a:latin typeface="仿宋" panose="02010609060101010101" pitchFamily="49" charset="-122"/>
                  <a:ea typeface="仿宋" panose="02010609060101010101" pitchFamily="49" charset="-122"/>
                </a:rPr>
                <a:t>加工</a:t>
              </a:r>
              <a:endParaRPr lang="en-US" altLang="zh-CN" sz="1600" dirty="0">
                <a:latin typeface="仿宋" panose="02010609060101010101" pitchFamily="49" charset="-122"/>
                <a:ea typeface="仿宋" panose="02010609060101010101" pitchFamily="49" charset="-122"/>
              </a:endParaRPr>
            </a:p>
            <a:p>
              <a:pPr algn="ctr">
                <a:lnSpc>
                  <a:spcPts val="1600"/>
                </a:lnSpc>
              </a:pPr>
              <a:r>
                <a:rPr lang="zh-CN" altLang="en-US" sz="1600" dirty="0">
                  <a:latin typeface="仿宋" panose="02010609060101010101" pitchFamily="49" charset="-122"/>
                  <a:ea typeface="仿宋" panose="02010609060101010101" pitchFamily="49" charset="-122"/>
                </a:rPr>
                <a:t>处理</a:t>
              </a:r>
            </a:p>
          </p:txBody>
        </p:sp>
        <p:sp>
          <p:nvSpPr>
            <p:cNvPr id="578587" name="Rectangle 28"/>
            <p:cNvSpPr>
              <a:spLocks noChangeArrowheads="1"/>
            </p:cNvSpPr>
            <p:nvPr/>
          </p:nvSpPr>
          <p:spPr bwMode="auto">
            <a:xfrm>
              <a:off x="3416" y="2601"/>
              <a:ext cx="360" cy="1123"/>
            </a:xfrm>
            <a:prstGeom prst="rect">
              <a:avLst/>
            </a:prstGeom>
            <a:solidFill>
              <a:srgbClr val="66FFFF"/>
            </a:solidFill>
            <a:ln w="9525">
              <a:noFill/>
              <a:miter lim="800000"/>
              <a:headEnd/>
              <a:tailEnd/>
            </a:ln>
            <a:scene3d>
              <a:camera prst="orthographicFront"/>
              <a:lightRig rig="threePt" dir="t"/>
            </a:scene3d>
            <a:sp3d>
              <a:bevelT/>
            </a:sp3d>
          </p:spPr>
          <p:txBody>
            <a:bodyPr vert="horz" anchor="ctr" anchorCtr="1"/>
            <a:lstStyle/>
            <a:p>
              <a:pPr algn="ctr"/>
              <a:r>
                <a:rPr lang="zh-CN" altLang="en-US" dirty="0">
                  <a:latin typeface="仿宋" panose="02010609060101010101" pitchFamily="49" charset="-122"/>
                  <a:ea typeface="仿宋" panose="02010609060101010101" pitchFamily="49" charset="-122"/>
                </a:rPr>
                <a:t>信</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息</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输</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出</a:t>
              </a:r>
              <a:endParaRPr lang="en-US" altLang="zh-CN" dirty="0">
                <a:latin typeface="仿宋" panose="02010609060101010101" pitchFamily="49" charset="-122"/>
                <a:ea typeface="仿宋" panose="02010609060101010101" pitchFamily="49" charset="-122"/>
                <a:cs typeface="Times New Roman" pitchFamily="18" charset="0"/>
              </a:endParaRPr>
            </a:p>
          </p:txBody>
        </p:sp>
        <p:sp>
          <p:nvSpPr>
            <p:cNvPr id="578588" name="Line 29"/>
            <p:cNvSpPr>
              <a:spLocks noChangeShapeType="1"/>
            </p:cNvSpPr>
            <p:nvPr/>
          </p:nvSpPr>
          <p:spPr bwMode="auto">
            <a:xfrm>
              <a:off x="2552" y="3038"/>
              <a:ext cx="216" cy="0"/>
            </a:xfrm>
            <a:prstGeom prst="line">
              <a:avLst/>
            </a:prstGeom>
            <a:noFill/>
            <a:ln w="19050">
              <a:solidFill>
                <a:schemeClr val="tx2"/>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89" name="Line 30"/>
            <p:cNvSpPr>
              <a:spLocks noChangeShapeType="1"/>
            </p:cNvSpPr>
            <p:nvPr/>
          </p:nvSpPr>
          <p:spPr bwMode="auto">
            <a:xfrm>
              <a:off x="3200" y="3038"/>
              <a:ext cx="21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0" name="Line 31"/>
            <p:cNvSpPr>
              <a:spLocks noChangeShapeType="1"/>
            </p:cNvSpPr>
            <p:nvPr/>
          </p:nvSpPr>
          <p:spPr bwMode="auto">
            <a:xfrm>
              <a:off x="2912" y="3162"/>
              <a:ext cx="0" cy="188"/>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1" name="Line 32"/>
            <p:cNvSpPr>
              <a:spLocks noChangeShapeType="1"/>
            </p:cNvSpPr>
            <p:nvPr/>
          </p:nvSpPr>
          <p:spPr bwMode="auto">
            <a:xfrm flipV="1">
              <a:off x="3056" y="3162"/>
              <a:ext cx="0" cy="188"/>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2" name="Line 33"/>
            <p:cNvSpPr>
              <a:spLocks noChangeShapeType="1"/>
            </p:cNvSpPr>
            <p:nvPr/>
          </p:nvSpPr>
          <p:spPr bwMode="auto">
            <a:xfrm>
              <a:off x="3272" y="3500"/>
              <a:ext cx="144" cy="0"/>
            </a:xfrm>
            <a:prstGeom prst="line">
              <a:avLst/>
            </a:prstGeom>
            <a:noFill/>
            <a:ln w="19050">
              <a:solidFill>
                <a:schemeClr val="tx2"/>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3" name="Line 34"/>
            <p:cNvSpPr>
              <a:spLocks noChangeShapeType="1"/>
            </p:cNvSpPr>
            <p:nvPr/>
          </p:nvSpPr>
          <p:spPr bwMode="auto">
            <a:xfrm>
              <a:off x="2120" y="2538"/>
              <a:ext cx="1728" cy="0"/>
            </a:xfrm>
            <a:prstGeom prst="line">
              <a:avLst/>
            </a:prstGeom>
            <a:noFill/>
            <a:ln w="19050">
              <a:solidFill>
                <a:schemeClr val="accent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4" name="Line 35"/>
            <p:cNvSpPr>
              <a:spLocks noChangeShapeType="1"/>
            </p:cNvSpPr>
            <p:nvPr/>
          </p:nvSpPr>
          <p:spPr bwMode="auto">
            <a:xfrm>
              <a:off x="3848" y="2538"/>
              <a:ext cx="0" cy="1325"/>
            </a:xfrm>
            <a:prstGeom prst="line">
              <a:avLst/>
            </a:prstGeom>
            <a:noFill/>
            <a:ln w="19050">
              <a:solidFill>
                <a:schemeClr val="accent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5" name="Line 36"/>
            <p:cNvSpPr>
              <a:spLocks noChangeShapeType="1"/>
            </p:cNvSpPr>
            <p:nvPr/>
          </p:nvSpPr>
          <p:spPr bwMode="auto">
            <a:xfrm>
              <a:off x="2120" y="3863"/>
              <a:ext cx="1728" cy="0"/>
            </a:xfrm>
            <a:prstGeom prst="line">
              <a:avLst/>
            </a:prstGeom>
            <a:noFill/>
            <a:ln w="19050">
              <a:solidFill>
                <a:schemeClr val="accent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596" name="Rectangle 37"/>
            <p:cNvSpPr>
              <a:spLocks noChangeArrowheads="1"/>
            </p:cNvSpPr>
            <p:nvPr/>
          </p:nvSpPr>
          <p:spPr bwMode="auto">
            <a:xfrm>
              <a:off x="2696" y="3614"/>
              <a:ext cx="572" cy="249"/>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ctr"/>
              <a:r>
                <a:rPr lang="en-US" altLang="zh-CN" sz="2000" b="1" dirty="0">
                  <a:latin typeface="仿宋" panose="02010609060101010101" pitchFamily="49" charset="-122"/>
                  <a:ea typeface="仿宋" panose="02010609060101010101" pitchFamily="49" charset="-122"/>
                  <a:cs typeface="Times New Roman" pitchFamily="18" charset="0"/>
                </a:rPr>
                <a:t>TPS</a:t>
              </a:r>
              <a:endParaRPr lang="en-US" altLang="zh-CN" sz="2000" dirty="0">
                <a:latin typeface="仿宋" panose="02010609060101010101" pitchFamily="49" charset="-122"/>
                <a:ea typeface="仿宋" panose="02010609060101010101" pitchFamily="49" charset="-122"/>
                <a:cs typeface="Times New Roman" pitchFamily="18" charset="0"/>
              </a:endParaRPr>
            </a:p>
          </p:txBody>
        </p:sp>
        <p:sp>
          <p:nvSpPr>
            <p:cNvPr id="578597" name="Rectangle 38"/>
            <p:cNvSpPr>
              <a:spLocks noChangeArrowheads="1"/>
            </p:cNvSpPr>
            <p:nvPr/>
          </p:nvSpPr>
          <p:spPr bwMode="auto">
            <a:xfrm>
              <a:off x="2912" y="1914"/>
              <a:ext cx="720" cy="437"/>
            </a:xfrm>
            <a:prstGeom prst="rect">
              <a:avLst/>
            </a:prstGeom>
            <a:solidFill>
              <a:srgbClr val="66FFFF"/>
            </a:solidFill>
            <a:ln w="9525">
              <a:noFill/>
              <a:miter lim="800000"/>
              <a:headEnd/>
              <a:tailEnd/>
            </a:ln>
            <a:scene3d>
              <a:camera prst="orthographicFront"/>
              <a:lightRig rig="threePt" dir="t"/>
            </a:scene3d>
            <a:sp3d>
              <a:bevelT/>
            </a:sp3d>
          </p:spPr>
          <p:txBody>
            <a:bodyPr anchor="ctr" anchorCtr="1"/>
            <a:lstStyle/>
            <a:p>
              <a:pPr algn="just"/>
              <a:r>
                <a:rPr lang="zh-CN" altLang="en-US" sz="1600" dirty="0">
                  <a:latin typeface="仿宋" panose="02010609060101010101" pitchFamily="49" charset="-122"/>
                  <a:ea typeface="仿宋" panose="02010609060101010101" pitchFamily="49" charset="-122"/>
                </a:rPr>
                <a:t>文档资料</a:t>
              </a:r>
              <a:endParaRPr lang="en-US" altLang="zh-CN" sz="1600" dirty="0">
                <a:latin typeface="仿宋" panose="02010609060101010101" pitchFamily="49" charset="-122"/>
                <a:ea typeface="仿宋" panose="02010609060101010101" pitchFamily="49" charset="-122"/>
              </a:endParaRPr>
            </a:p>
            <a:p>
              <a:pPr algn="just"/>
              <a:r>
                <a:rPr lang="zh-CN" altLang="en-US" sz="1600" dirty="0">
                  <a:latin typeface="仿宋" panose="02010609060101010101" pitchFamily="49" charset="-122"/>
                  <a:ea typeface="仿宋" panose="02010609060101010101" pitchFamily="49" charset="-122"/>
                </a:rPr>
                <a:t>收发推送</a:t>
              </a:r>
              <a:endParaRPr lang="en-US" altLang="zh-CN" sz="1600" dirty="0">
                <a:latin typeface="仿宋" panose="02010609060101010101" pitchFamily="49" charset="-122"/>
                <a:ea typeface="仿宋" panose="02010609060101010101" pitchFamily="49" charset="-122"/>
              </a:endParaRPr>
            </a:p>
          </p:txBody>
        </p:sp>
        <p:sp>
          <p:nvSpPr>
            <p:cNvPr id="578598" name="AutoShape 39"/>
            <p:cNvSpPr>
              <a:spLocks noChangeArrowheads="1"/>
            </p:cNvSpPr>
            <p:nvPr/>
          </p:nvSpPr>
          <p:spPr bwMode="auto">
            <a:xfrm>
              <a:off x="2372" y="1977"/>
              <a:ext cx="396" cy="187"/>
            </a:xfrm>
            <a:prstGeom prst="flowChartManualInput">
              <a:avLst/>
            </a:prstGeom>
            <a:solidFill>
              <a:srgbClr val="9933FF"/>
            </a:solidFill>
            <a:ln w="9525">
              <a:noFill/>
              <a:miter lim="800000"/>
              <a:headEnd/>
              <a:tailEnd/>
            </a:ln>
            <a:scene3d>
              <a:camera prst="orthographicFront"/>
              <a:lightRig rig="threePt" dir="t"/>
            </a:scene3d>
            <a:sp3d>
              <a:bevelT/>
            </a:sp3d>
          </p:spPr>
          <p:txBody>
            <a:bodyPr/>
            <a:lstStyle/>
            <a:p>
              <a:pPr algn="ctr"/>
              <a:r>
                <a:rPr lang="zh-CN" altLang="en-US" sz="850" dirty="0">
                  <a:latin typeface="仿宋" panose="02010609060101010101" pitchFamily="49" charset="-122"/>
                  <a:ea typeface="仿宋" panose="02010609060101010101" pitchFamily="49" charset="-122"/>
                </a:rPr>
                <a:t>远程输入</a:t>
              </a:r>
            </a:p>
          </p:txBody>
        </p:sp>
        <p:sp>
          <p:nvSpPr>
            <p:cNvPr id="578599" name="Line 40"/>
            <p:cNvSpPr>
              <a:spLocks noChangeShapeType="1"/>
            </p:cNvSpPr>
            <p:nvPr/>
          </p:nvSpPr>
          <p:spPr bwMode="auto">
            <a:xfrm>
              <a:off x="2768" y="2075"/>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nvGrpSpPr>
            <p:cNvPr id="578600" name="Group 41"/>
            <p:cNvGrpSpPr>
              <a:grpSpLocks/>
            </p:cNvGrpSpPr>
            <p:nvPr/>
          </p:nvGrpSpPr>
          <p:grpSpPr bwMode="auto">
            <a:xfrm>
              <a:off x="3776" y="3537"/>
              <a:ext cx="576" cy="66"/>
              <a:chOff x="3776" y="3537"/>
              <a:chExt cx="576" cy="66"/>
            </a:xfrm>
          </p:grpSpPr>
          <p:sp>
            <p:nvSpPr>
              <p:cNvPr id="578621" name="Line 42"/>
              <p:cNvSpPr>
                <a:spLocks noChangeShapeType="1"/>
              </p:cNvSpPr>
              <p:nvPr/>
            </p:nvSpPr>
            <p:spPr bwMode="auto">
              <a:xfrm>
                <a:off x="3776" y="3537"/>
                <a:ext cx="3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22" name="Line 43"/>
              <p:cNvSpPr>
                <a:spLocks noChangeShapeType="1"/>
              </p:cNvSpPr>
              <p:nvPr/>
            </p:nvSpPr>
            <p:spPr bwMode="auto">
              <a:xfrm flipH="1">
                <a:off x="3992" y="3537"/>
                <a:ext cx="144" cy="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24" name="Line 45"/>
              <p:cNvSpPr>
                <a:spLocks noChangeShapeType="1"/>
              </p:cNvSpPr>
              <p:nvPr/>
            </p:nvSpPr>
            <p:spPr bwMode="auto">
              <a:xfrm>
                <a:off x="3992" y="3603"/>
                <a:ext cx="360"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sp>
          <p:nvSpPr>
            <p:cNvPr id="578601" name="Line 46"/>
            <p:cNvSpPr>
              <a:spLocks noChangeShapeType="1"/>
            </p:cNvSpPr>
            <p:nvPr/>
          </p:nvSpPr>
          <p:spPr bwMode="auto">
            <a:xfrm flipH="1">
              <a:off x="2912" y="2351"/>
              <a:ext cx="288" cy="562"/>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02" name="Line 47"/>
            <p:cNvSpPr>
              <a:spLocks noChangeShapeType="1"/>
            </p:cNvSpPr>
            <p:nvPr/>
          </p:nvSpPr>
          <p:spPr bwMode="auto">
            <a:xfrm flipV="1">
              <a:off x="3056" y="2351"/>
              <a:ext cx="288" cy="562"/>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03" name="AutoShape 48"/>
            <p:cNvSpPr>
              <a:spLocks noChangeArrowheads="1"/>
            </p:cNvSpPr>
            <p:nvPr/>
          </p:nvSpPr>
          <p:spPr bwMode="auto">
            <a:xfrm>
              <a:off x="3776" y="1914"/>
              <a:ext cx="432" cy="250"/>
            </a:xfrm>
            <a:prstGeom prst="can">
              <a:avLst>
                <a:gd name="adj" fmla="val 25000"/>
              </a:avLst>
            </a:prstGeom>
            <a:solidFill>
              <a:srgbClr val="FFFF00"/>
            </a:solidFill>
            <a:ln w="9525">
              <a:solidFill>
                <a:schemeClr val="bg1"/>
              </a:solidFill>
              <a:round/>
              <a:headEnd/>
              <a:tailEnd/>
            </a:ln>
          </p:spPr>
          <p:txBody>
            <a:bodyPr/>
            <a:lstStyle/>
            <a:p>
              <a:pPr algn="ctr"/>
              <a:r>
                <a:rPr lang="zh-CN" altLang="en-US" sz="1000">
                  <a:latin typeface="仿宋" panose="02010609060101010101" pitchFamily="49" charset="-122"/>
                  <a:ea typeface="仿宋" panose="02010609060101010101" pitchFamily="49" charset="-122"/>
                </a:rPr>
                <a:t>文档</a:t>
              </a:r>
              <a:r>
                <a:rPr lang="en-US" altLang="zh-CN" sz="1000">
                  <a:latin typeface="仿宋" panose="02010609060101010101" pitchFamily="49" charset="-122"/>
                  <a:ea typeface="仿宋" panose="02010609060101010101" pitchFamily="49" charset="-122"/>
                  <a:cs typeface="Times New Roman" pitchFamily="18" charset="0"/>
                </a:rPr>
                <a:t>DB</a:t>
              </a:r>
            </a:p>
            <a:p>
              <a:pPr eaLnBrk="0" hangingPunct="0"/>
              <a:endParaRPr lang="en-US" altLang="zh-CN" sz="2400">
                <a:latin typeface="仿宋" panose="02010609060101010101" pitchFamily="49" charset="-122"/>
                <a:ea typeface="仿宋" panose="02010609060101010101" pitchFamily="49" charset="-122"/>
              </a:endParaRPr>
            </a:p>
          </p:txBody>
        </p:sp>
        <p:sp>
          <p:nvSpPr>
            <p:cNvPr id="578604" name="AutoShape 49"/>
            <p:cNvSpPr>
              <a:spLocks noChangeArrowheads="1"/>
            </p:cNvSpPr>
            <p:nvPr/>
          </p:nvSpPr>
          <p:spPr bwMode="auto">
            <a:xfrm>
              <a:off x="3776" y="2226"/>
              <a:ext cx="648" cy="250"/>
            </a:xfrm>
            <a:prstGeom prst="can">
              <a:avLst>
                <a:gd name="adj" fmla="val 25000"/>
              </a:avLst>
            </a:prstGeom>
            <a:solidFill>
              <a:srgbClr val="FFFF00"/>
            </a:solidFill>
            <a:ln w="9525">
              <a:solidFill>
                <a:schemeClr val="bg1"/>
              </a:solidFill>
              <a:round/>
              <a:headEnd/>
              <a:tailEnd/>
            </a:ln>
          </p:spPr>
          <p:txBody>
            <a:bodyPr/>
            <a:lstStyle/>
            <a:p>
              <a:pPr algn="ctr"/>
              <a:r>
                <a:rPr lang="en-US" altLang="zh-CN" sz="1000">
                  <a:latin typeface="仿宋" panose="02010609060101010101" pitchFamily="49" charset="-122"/>
                  <a:ea typeface="仿宋" panose="02010609060101010101" pitchFamily="49" charset="-122"/>
                  <a:cs typeface="Times New Roman" pitchFamily="18" charset="0"/>
                </a:rPr>
                <a:t>Workflow DB</a:t>
              </a:r>
            </a:p>
            <a:p>
              <a:pPr eaLnBrk="0" hangingPunct="0"/>
              <a:endParaRPr lang="en-US" altLang="zh-CN" sz="2400">
                <a:latin typeface="仿宋" panose="02010609060101010101" pitchFamily="49" charset="-122"/>
                <a:ea typeface="仿宋" panose="02010609060101010101" pitchFamily="49" charset="-122"/>
                <a:cs typeface="Times New Roman" pitchFamily="18" charset="0"/>
              </a:endParaRPr>
            </a:p>
          </p:txBody>
        </p:sp>
        <p:sp>
          <p:nvSpPr>
            <p:cNvPr id="578605" name="Line 50"/>
            <p:cNvSpPr>
              <a:spLocks noChangeShapeType="1"/>
            </p:cNvSpPr>
            <p:nvPr/>
          </p:nvSpPr>
          <p:spPr bwMode="auto">
            <a:xfrm>
              <a:off x="3632" y="2004"/>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06" name="Line 51"/>
            <p:cNvSpPr>
              <a:spLocks noChangeShapeType="1"/>
            </p:cNvSpPr>
            <p:nvPr/>
          </p:nvSpPr>
          <p:spPr bwMode="auto">
            <a:xfrm flipH="1">
              <a:off x="3632" y="2102"/>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07" name="Line 52"/>
            <p:cNvSpPr>
              <a:spLocks noChangeShapeType="1"/>
            </p:cNvSpPr>
            <p:nvPr/>
          </p:nvSpPr>
          <p:spPr bwMode="auto">
            <a:xfrm>
              <a:off x="3632" y="2226"/>
              <a:ext cx="144" cy="63"/>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08" name="Line 53"/>
            <p:cNvSpPr>
              <a:spLocks noChangeShapeType="1"/>
            </p:cNvSpPr>
            <p:nvPr/>
          </p:nvSpPr>
          <p:spPr bwMode="auto">
            <a:xfrm flipH="1" flipV="1">
              <a:off x="3632" y="2351"/>
              <a:ext cx="144" cy="63"/>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09" name="Line 54"/>
            <p:cNvSpPr>
              <a:spLocks noChangeShapeType="1"/>
            </p:cNvSpPr>
            <p:nvPr/>
          </p:nvSpPr>
          <p:spPr bwMode="auto">
            <a:xfrm>
              <a:off x="3488" y="2351"/>
              <a:ext cx="72" cy="25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0" name="Line 55"/>
            <p:cNvSpPr>
              <a:spLocks noChangeShapeType="1"/>
            </p:cNvSpPr>
            <p:nvPr/>
          </p:nvSpPr>
          <p:spPr bwMode="auto">
            <a:xfrm>
              <a:off x="3776" y="2726"/>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1" name="Line 56"/>
            <p:cNvSpPr>
              <a:spLocks noChangeShapeType="1"/>
            </p:cNvSpPr>
            <p:nvPr/>
          </p:nvSpPr>
          <p:spPr bwMode="auto">
            <a:xfrm>
              <a:off x="3776" y="3038"/>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2" name="Line 57"/>
            <p:cNvSpPr>
              <a:spLocks noChangeShapeType="1"/>
            </p:cNvSpPr>
            <p:nvPr/>
          </p:nvSpPr>
          <p:spPr bwMode="auto">
            <a:xfrm>
              <a:off x="3776" y="3287"/>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3" name="AutoShape 58"/>
            <p:cNvSpPr>
              <a:spLocks noChangeArrowheads="1"/>
            </p:cNvSpPr>
            <p:nvPr/>
          </p:nvSpPr>
          <p:spPr bwMode="auto">
            <a:xfrm>
              <a:off x="2264" y="2226"/>
              <a:ext cx="504" cy="250"/>
            </a:xfrm>
            <a:prstGeom prst="can">
              <a:avLst>
                <a:gd name="adj" fmla="val 25000"/>
              </a:avLst>
            </a:prstGeom>
            <a:solidFill>
              <a:srgbClr val="FFFF00"/>
            </a:solidFill>
            <a:ln w="9525">
              <a:solidFill>
                <a:schemeClr val="bg1"/>
              </a:solidFill>
              <a:round/>
              <a:headEnd/>
              <a:tailEnd/>
            </a:ln>
          </p:spPr>
          <p:txBody>
            <a:bodyPr/>
            <a:lstStyle/>
            <a:p>
              <a:pPr algn="ctr"/>
              <a:r>
                <a:rPr lang="zh-CN" altLang="en-US" sz="1000">
                  <a:latin typeface="仿宋" panose="02010609060101010101" pitchFamily="49" charset="-122"/>
                  <a:ea typeface="仿宋" panose="02010609060101010101" pitchFamily="49" charset="-122"/>
                </a:rPr>
                <a:t>多媒体</a:t>
              </a:r>
              <a:r>
                <a:rPr lang="en-US" altLang="zh-CN" sz="1000">
                  <a:latin typeface="仿宋" panose="02010609060101010101" pitchFamily="49" charset="-122"/>
                  <a:ea typeface="仿宋" panose="02010609060101010101" pitchFamily="49" charset="-122"/>
                  <a:cs typeface="Times New Roman" pitchFamily="18" charset="0"/>
                </a:rPr>
                <a:t>DB</a:t>
              </a:r>
            </a:p>
            <a:p>
              <a:pPr eaLnBrk="0" hangingPunct="0"/>
              <a:endParaRPr lang="en-US" altLang="zh-CN" sz="2400">
                <a:latin typeface="仿宋" panose="02010609060101010101" pitchFamily="49" charset="-122"/>
                <a:ea typeface="仿宋" panose="02010609060101010101" pitchFamily="49" charset="-122"/>
              </a:endParaRPr>
            </a:p>
          </p:txBody>
        </p:sp>
        <p:sp>
          <p:nvSpPr>
            <p:cNvPr id="578614" name="Line 59"/>
            <p:cNvSpPr>
              <a:spLocks noChangeShapeType="1"/>
            </p:cNvSpPr>
            <p:nvPr/>
          </p:nvSpPr>
          <p:spPr bwMode="auto">
            <a:xfrm flipV="1">
              <a:off x="2768" y="2164"/>
              <a:ext cx="144" cy="125"/>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5" name="Line 60"/>
            <p:cNvSpPr>
              <a:spLocks noChangeShapeType="1"/>
            </p:cNvSpPr>
            <p:nvPr/>
          </p:nvSpPr>
          <p:spPr bwMode="auto">
            <a:xfrm flipH="1">
              <a:off x="2768" y="2289"/>
              <a:ext cx="144" cy="125"/>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6" name="Rectangle 61"/>
            <p:cNvSpPr>
              <a:spLocks noChangeArrowheads="1"/>
            </p:cNvSpPr>
            <p:nvPr/>
          </p:nvSpPr>
          <p:spPr bwMode="auto">
            <a:xfrm>
              <a:off x="2984" y="1641"/>
              <a:ext cx="568" cy="249"/>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ctr"/>
              <a:r>
                <a:rPr lang="en-US" altLang="zh-CN" sz="2000" b="1" dirty="0">
                  <a:latin typeface="仿宋" panose="02010609060101010101" pitchFamily="49" charset="-122"/>
                  <a:ea typeface="仿宋" panose="02010609060101010101" pitchFamily="49" charset="-122"/>
                  <a:cs typeface="Times New Roman" pitchFamily="18" charset="0"/>
                </a:rPr>
                <a:t>OAS</a:t>
              </a:r>
              <a:endParaRPr lang="en-US" altLang="zh-CN" sz="2000" dirty="0">
                <a:latin typeface="仿宋" panose="02010609060101010101" pitchFamily="49" charset="-122"/>
                <a:ea typeface="仿宋" panose="02010609060101010101" pitchFamily="49" charset="-122"/>
                <a:cs typeface="Times New Roman" pitchFamily="18" charset="0"/>
              </a:endParaRPr>
            </a:p>
          </p:txBody>
        </p:sp>
        <p:sp>
          <p:nvSpPr>
            <p:cNvPr id="578617" name="Line 62"/>
            <p:cNvSpPr>
              <a:spLocks noChangeShapeType="1"/>
            </p:cNvSpPr>
            <p:nvPr/>
          </p:nvSpPr>
          <p:spPr bwMode="auto">
            <a:xfrm>
              <a:off x="2112" y="2544"/>
              <a:ext cx="0" cy="1319"/>
            </a:xfrm>
            <a:prstGeom prst="line">
              <a:avLst/>
            </a:prstGeom>
            <a:noFill/>
            <a:ln w="19050">
              <a:solidFill>
                <a:schemeClr val="accent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8" name="Line 63"/>
            <p:cNvSpPr>
              <a:spLocks noChangeShapeType="1"/>
            </p:cNvSpPr>
            <p:nvPr/>
          </p:nvSpPr>
          <p:spPr bwMode="auto">
            <a:xfrm>
              <a:off x="1536" y="1872"/>
              <a:ext cx="576"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578619" name="Line 64"/>
            <p:cNvSpPr>
              <a:spLocks noChangeShapeType="1"/>
            </p:cNvSpPr>
            <p:nvPr/>
          </p:nvSpPr>
          <p:spPr bwMode="auto">
            <a:xfrm flipH="1" flipV="1">
              <a:off x="2016" y="1872"/>
              <a:ext cx="96"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578620" name="Line 65"/>
            <p:cNvSpPr>
              <a:spLocks noChangeShapeType="1"/>
            </p:cNvSpPr>
            <p:nvPr/>
          </p:nvSpPr>
          <p:spPr bwMode="auto">
            <a:xfrm>
              <a:off x="2016" y="1872"/>
              <a:ext cx="356" cy="230"/>
            </a:xfrm>
            <a:prstGeom prst="line">
              <a:avLst/>
            </a:prstGeom>
            <a:noFill/>
            <a:ln w="19050">
              <a:solidFill>
                <a:schemeClr val="tx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sp>
        <p:nvSpPr>
          <p:cNvPr id="578565" name="Rectangle 66"/>
          <p:cNvSpPr>
            <a:spLocks noChangeArrowheads="1"/>
          </p:cNvSpPr>
          <p:nvPr/>
        </p:nvSpPr>
        <p:spPr bwMode="auto">
          <a:xfrm>
            <a:off x="1524000" y="6199188"/>
            <a:ext cx="914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dirty="0" smtClean="0">
                <a:latin typeface="仿宋" panose="02010609060101010101" pitchFamily="49" charset="-122"/>
                <a:ea typeface="仿宋" panose="02010609060101010101" pitchFamily="49" charset="-122"/>
              </a:rPr>
              <a:t>图</a:t>
            </a:r>
            <a:r>
              <a:rPr lang="en-US" altLang="zh-CN" b="1" dirty="0" smtClean="0">
                <a:latin typeface="仿宋" panose="02010609060101010101" pitchFamily="49" charset="-122"/>
                <a:ea typeface="仿宋" panose="02010609060101010101" pitchFamily="49" charset="-122"/>
                <a:cs typeface="Times New Roman" pitchFamily="18" charset="0"/>
              </a:rPr>
              <a:t>.  </a:t>
            </a:r>
            <a:r>
              <a:rPr lang="zh-CN" altLang="en-US" b="1" dirty="0">
                <a:latin typeface="仿宋" panose="02010609060101010101" pitchFamily="49" charset="-122"/>
                <a:ea typeface="仿宋" panose="02010609060101010101" pitchFamily="49" charset="-122"/>
              </a:rPr>
              <a:t>数据处理系统</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事务处理系统的组成</a:t>
            </a:r>
          </a:p>
        </p:txBody>
      </p:sp>
      <p:sp>
        <p:nvSpPr>
          <p:cNvPr id="639043" name="Rectangle 67"/>
          <p:cNvSpPr>
            <a:spLocks noChangeArrowheads="1"/>
          </p:cNvSpPr>
          <p:nvPr/>
        </p:nvSpPr>
        <p:spPr bwMode="auto">
          <a:xfrm>
            <a:off x="1774826" y="3568701"/>
            <a:ext cx="266541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400" b="1" dirty="0">
                <a:latin typeface="仿宋" panose="02010609060101010101" pitchFamily="49" charset="-122"/>
                <a:ea typeface="仿宋" panose="02010609060101010101" pitchFamily="49" charset="-122"/>
                <a:cs typeface="Times New Roman" pitchFamily="18" charset="0"/>
              </a:rPr>
              <a:t>DPS</a:t>
            </a:r>
          </a:p>
          <a:p>
            <a:pPr lvl="1" algn="just">
              <a:spcBef>
                <a:spcPct val="50000"/>
              </a:spcBef>
              <a:buFont typeface="楷体_GB2312"/>
              <a:buChar char="─"/>
            </a:pPr>
            <a:r>
              <a:rPr lang="en-US" altLang="zh-CN" b="1" dirty="0">
                <a:latin typeface="仿宋" panose="02010609060101010101" pitchFamily="49" charset="-122"/>
                <a:ea typeface="仿宋" panose="02010609060101010101" pitchFamily="49" charset="-122"/>
                <a:cs typeface="Times New Roman" pitchFamily="18" charset="0"/>
              </a:rPr>
              <a:t> </a:t>
            </a:r>
            <a:r>
              <a:rPr lang="zh-CN" altLang="en-US" b="1" dirty="0">
                <a:latin typeface="仿宋" panose="02010609060101010101" pitchFamily="49" charset="-122"/>
                <a:ea typeface="仿宋" panose="02010609060101010101" pitchFamily="49" charset="-122"/>
                <a:cs typeface="Times New Roman" pitchFamily="18" charset="0"/>
              </a:rPr>
              <a:t>是开发信息系统初级阶段的产物</a:t>
            </a:r>
          </a:p>
          <a:p>
            <a:pPr lvl="1" algn="just">
              <a:spcBef>
                <a:spcPct val="50000"/>
              </a:spcBef>
              <a:buFont typeface="楷体_GB2312"/>
              <a:buChar char="─"/>
            </a:pPr>
            <a:r>
              <a:rPr lang="zh-CN" altLang="en-US" b="1" dirty="0">
                <a:latin typeface="仿宋" panose="02010609060101010101" pitchFamily="49" charset="-122"/>
                <a:ea typeface="仿宋" panose="02010609060101010101" pitchFamily="49" charset="-122"/>
                <a:cs typeface="Times New Roman" pitchFamily="18" charset="0"/>
              </a:rPr>
              <a:t> 是建立下述各种信息系统的基础</a:t>
            </a:r>
          </a:p>
        </p:txBody>
      </p:sp>
    </p:spTree>
    <p:extLst>
      <p:ext uri="{BB962C8B-B14F-4D97-AF65-F5344CB8AC3E}">
        <p14:creationId xmlns:p14="http://schemas.microsoft.com/office/powerpoint/2010/main" val="62082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p:txBody>
          <a:bodyPr/>
          <a:lstStyle/>
          <a:p>
            <a:r>
              <a:rPr lang="en-US" altLang="zh-CN"/>
              <a:t>6.4  </a:t>
            </a:r>
            <a:r>
              <a:rPr lang="zh-CN" altLang="en-US"/>
              <a:t>对象图建模技术 </a:t>
            </a:r>
          </a:p>
        </p:txBody>
      </p:sp>
      <p:sp>
        <p:nvSpPr>
          <p:cNvPr id="97283"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识别将要使用的建模机制。</a:t>
            </a:r>
          </a:p>
          <a:p>
            <a:pPr marL="609600" indent="-609600">
              <a:buFont typeface="Wingdings" panose="05000000000000000000" pitchFamily="2" charset="2"/>
              <a:buAutoNum type="circleNumDbPlain"/>
            </a:pPr>
            <a:r>
              <a:rPr lang="zh-CN" altLang="en-US"/>
              <a:t>对于各种机制，识别参与协作的类、接口和其他元素，同时识别这些事物之间的关系。</a:t>
            </a:r>
          </a:p>
          <a:p>
            <a:pPr marL="609600" indent="-609600">
              <a:buFont typeface="Wingdings" panose="05000000000000000000" pitchFamily="2" charset="2"/>
              <a:buAutoNum type="circleNumDbPlain"/>
            </a:pPr>
            <a:r>
              <a:rPr lang="zh-CN" altLang="en-US"/>
              <a:t>考虑贯穿这个机制的脚本，冻结某一时刻的脚本，并且汇报每个参与这个机制的对象。</a:t>
            </a:r>
          </a:p>
          <a:p>
            <a:pPr marL="609600" indent="-609600">
              <a:buFont typeface="Wingdings" panose="05000000000000000000" pitchFamily="2" charset="2"/>
              <a:buAutoNum type="circleNumDbPlain"/>
            </a:pPr>
            <a:r>
              <a:rPr lang="zh-CN" altLang="en-US"/>
              <a:t>按照需要显露出每个这样的对象的状态和属性值，以便理解脚本。</a:t>
            </a:r>
          </a:p>
          <a:p>
            <a:pPr marL="609600" indent="-609600">
              <a:buFont typeface="Wingdings" panose="05000000000000000000" pitchFamily="2" charset="2"/>
              <a:buAutoNum type="circleNumDbPlain"/>
            </a:pPr>
            <a:r>
              <a:rPr lang="zh-CN" altLang="en-US"/>
              <a:t>显露出这些对象之间的链，以描述对象之间关联的实例。</a:t>
            </a:r>
          </a:p>
        </p:txBody>
      </p:sp>
    </p:spTree>
    <p:extLst>
      <p:ext uri="{BB962C8B-B14F-4D97-AF65-F5344CB8AC3E}">
        <p14:creationId xmlns:p14="http://schemas.microsoft.com/office/powerpoint/2010/main" val="30096395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a:xfrm>
            <a:off x="1676400" y="228600"/>
            <a:ext cx="8845550" cy="1143000"/>
          </a:xfrm>
        </p:spPr>
        <p:txBody>
          <a:bodyPr/>
          <a:lstStyle/>
          <a:p>
            <a:r>
              <a:rPr lang="en-US" altLang="zh-CN" sz="4000"/>
              <a:t>6.5  </a:t>
            </a:r>
            <a:r>
              <a:rPr lang="zh-CN" altLang="en-US" sz="4000"/>
              <a:t>实例</a:t>
            </a:r>
            <a:r>
              <a:rPr lang="en-US" altLang="zh-CN" sz="4000"/>
              <a:t>——</a:t>
            </a:r>
            <a:r>
              <a:rPr lang="zh-CN" altLang="en-US" sz="4000"/>
              <a:t>图书馆管理系统的类图 </a:t>
            </a:r>
          </a:p>
        </p:txBody>
      </p:sp>
      <p:sp>
        <p:nvSpPr>
          <p:cNvPr id="98307" name="Rectangle 3"/>
          <p:cNvSpPr>
            <a:spLocks noGrp="1" noRot="1" noChangeArrowheads="1"/>
          </p:cNvSpPr>
          <p:nvPr>
            <p:ph type="body" idx="1"/>
          </p:nvPr>
        </p:nvSpPr>
        <p:spPr/>
        <p:txBody>
          <a:bodyPr/>
          <a:lstStyle/>
          <a:p>
            <a:endParaRPr lang="en-US" altLang="zh-CN"/>
          </a:p>
          <a:p>
            <a:r>
              <a:rPr lang="en-US" altLang="zh-CN"/>
              <a:t>6.5.1  </a:t>
            </a:r>
            <a:r>
              <a:rPr lang="zh-CN" altLang="en-US"/>
              <a:t>使用</a:t>
            </a:r>
            <a:r>
              <a:rPr lang="en-US" altLang="zh-CN"/>
              <a:t>Rational Rose</a:t>
            </a:r>
            <a:r>
              <a:rPr lang="zh-CN" altLang="en-US"/>
              <a:t>绘制类图的步骤</a:t>
            </a:r>
          </a:p>
          <a:p>
            <a:r>
              <a:rPr lang="en-US" altLang="zh-CN"/>
              <a:t>6.5.2  </a:t>
            </a:r>
            <a:r>
              <a:rPr lang="zh-CN" altLang="en-US"/>
              <a:t>图书馆管理系统的类图</a:t>
            </a:r>
          </a:p>
        </p:txBody>
      </p:sp>
    </p:spTree>
    <p:extLst>
      <p:ext uri="{BB962C8B-B14F-4D97-AF65-F5344CB8AC3E}">
        <p14:creationId xmlns:p14="http://schemas.microsoft.com/office/powerpoint/2010/main" val="38794642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a:xfrm>
            <a:off x="1822450" y="533400"/>
            <a:ext cx="8845550" cy="1143000"/>
          </a:xfrm>
        </p:spPr>
        <p:txBody>
          <a:bodyPr>
            <a:normAutofit fontScale="90000"/>
          </a:bodyPr>
          <a:lstStyle/>
          <a:p>
            <a:r>
              <a:rPr lang="en-US" altLang="zh-CN" sz="4000"/>
              <a:t>6.5.1  </a:t>
            </a:r>
            <a:r>
              <a:rPr lang="zh-CN" altLang="en-US" sz="4000"/>
              <a:t>使用</a:t>
            </a:r>
            <a:r>
              <a:rPr lang="en-US" altLang="zh-CN" sz="4000"/>
              <a:t>Rational Rose</a:t>
            </a:r>
            <a:r>
              <a:rPr lang="zh-CN" altLang="en-US" sz="4000"/>
              <a:t>绘制类图的步骤</a:t>
            </a:r>
          </a:p>
        </p:txBody>
      </p:sp>
      <p:sp>
        <p:nvSpPr>
          <p:cNvPr id="99331" name="Rectangle 3"/>
          <p:cNvSpPr>
            <a:spLocks noGrp="1" noRot="1" noChangeArrowheads="1"/>
          </p:cNvSpPr>
          <p:nvPr>
            <p:ph type="body" idx="1"/>
          </p:nvPr>
        </p:nvSpPr>
        <p:spPr/>
        <p:txBody>
          <a:bodyPr/>
          <a:lstStyle/>
          <a:p>
            <a:endParaRPr lang="en-US" altLang="zh-CN"/>
          </a:p>
          <a:p>
            <a:r>
              <a:rPr lang="en-US" altLang="zh-CN"/>
              <a:t>1.  </a:t>
            </a:r>
            <a:r>
              <a:rPr lang="zh-CN" altLang="en-US"/>
              <a:t>创建类图</a:t>
            </a:r>
          </a:p>
          <a:p>
            <a:r>
              <a:rPr lang="en-US" altLang="zh-CN"/>
              <a:t>2.  </a:t>
            </a:r>
            <a:r>
              <a:rPr lang="zh-CN" altLang="en-US"/>
              <a:t>加入类</a:t>
            </a:r>
          </a:p>
          <a:p>
            <a:r>
              <a:rPr lang="en-US" altLang="zh-CN"/>
              <a:t>3.  </a:t>
            </a:r>
            <a:r>
              <a:rPr lang="zh-CN" altLang="en-US"/>
              <a:t>增加类的属性</a:t>
            </a:r>
          </a:p>
          <a:p>
            <a:r>
              <a:rPr lang="en-US" altLang="zh-CN"/>
              <a:t>4.  </a:t>
            </a:r>
            <a:r>
              <a:rPr lang="zh-CN" altLang="en-US"/>
              <a:t>增加类的方法</a:t>
            </a:r>
          </a:p>
          <a:p>
            <a:pPr>
              <a:buFont typeface="Wingdings" panose="05000000000000000000" pitchFamily="2" charset="2"/>
              <a:buNone/>
            </a:pPr>
            <a:endParaRPr lang="en-US" altLang="zh-CN"/>
          </a:p>
        </p:txBody>
      </p:sp>
    </p:spTree>
    <p:extLst>
      <p:ext uri="{BB962C8B-B14F-4D97-AF65-F5344CB8AC3E}">
        <p14:creationId xmlns:p14="http://schemas.microsoft.com/office/powerpoint/2010/main" val="26571659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rrowheads="1"/>
          </p:cNvSpPr>
          <p:nvPr>
            <p:ph type="title"/>
          </p:nvPr>
        </p:nvSpPr>
        <p:spPr/>
        <p:txBody>
          <a:bodyPr/>
          <a:lstStyle/>
          <a:p>
            <a:r>
              <a:rPr lang="en-US" altLang="zh-CN"/>
              <a:t>6.5.2  </a:t>
            </a:r>
            <a:r>
              <a:rPr lang="zh-CN" altLang="en-US"/>
              <a:t>图书馆管理系统的类图</a:t>
            </a:r>
          </a:p>
        </p:txBody>
      </p:sp>
      <p:sp>
        <p:nvSpPr>
          <p:cNvPr id="101379" name="Rectangle 3"/>
          <p:cNvSpPr>
            <a:spLocks noGrp="1" noRot="1" noChangeArrowheads="1"/>
          </p:cNvSpPr>
          <p:nvPr>
            <p:ph type="body" idx="1"/>
          </p:nvPr>
        </p:nvSpPr>
        <p:spPr/>
        <p:txBody>
          <a:bodyPr/>
          <a:lstStyle/>
          <a:p>
            <a:pPr marL="609600" indent="-609600"/>
            <a:r>
              <a:rPr lang="en-US" altLang="zh-CN"/>
              <a:t>7</a:t>
            </a:r>
            <a:r>
              <a:rPr lang="zh-CN" altLang="en-US"/>
              <a:t>个类：</a:t>
            </a:r>
          </a:p>
          <a:p>
            <a:pPr marL="609600" indent="-609600">
              <a:buFont typeface="Wingdings" panose="05000000000000000000" pitchFamily="2" charset="2"/>
              <a:buAutoNum type="circleNumDbPlain"/>
            </a:pPr>
            <a:r>
              <a:rPr lang="en-US" altLang="zh-CN"/>
              <a:t>Item</a:t>
            </a:r>
          </a:p>
          <a:p>
            <a:pPr marL="609600" indent="-609600">
              <a:buFont typeface="Wingdings" panose="05000000000000000000" pitchFamily="2" charset="2"/>
              <a:buAutoNum type="circleNumDbPlain"/>
            </a:pPr>
            <a:r>
              <a:rPr lang="en-US" altLang="zh-CN"/>
              <a:t>Title</a:t>
            </a:r>
          </a:p>
          <a:p>
            <a:pPr marL="609600" indent="-609600">
              <a:buFont typeface="Wingdings" panose="05000000000000000000" pitchFamily="2" charset="2"/>
              <a:buAutoNum type="circleNumDbPlain"/>
            </a:pPr>
            <a:r>
              <a:rPr lang="en-US" altLang="zh-CN"/>
              <a:t>Loan</a:t>
            </a:r>
          </a:p>
          <a:p>
            <a:pPr marL="609600" indent="-609600">
              <a:buFont typeface="Wingdings" panose="05000000000000000000" pitchFamily="2" charset="2"/>
              <a:buAutoNum type="circleNumDbPlain"/>
            </a:pPr>
            <a:r>
              <a:rPr lang="en-US" altLang="zh-CN"/>
              <a:t>Reservation</a:t>
            </a:r>
          </a:p>
          <a:p>
            <a:pPr marL="609600" indent="-609600">
              <a:buFont typeface="Wingdings" panose="05000000000000000000" pitchFamily="2" charset="2"/>
              <a:buAutoNum type="circleNumDbPlain"/>
            </a:pPr>
            <a:r>
              <a:rPr lang="en-US" altLang="zh-CN"/>
              <a:t>Borrower</a:t>
            </a:r>
          </a:p>
          <a:p>
            <a:pPr marL="609600" indent="-609600">
              <a:buFont typeface="Wingdings" panose="05000000000000000000" pitchFamily="2" charset="2"/>
              <a:buAutoNum type="circleNumDbPlain"/>
            </a:pPr>
            <a:r>
              <a:rPr lang="en-US" altLang="zh-CN"/>
              <a:t>Administrator</a:t>
            </a:r>
          </a:p>
          <a:p>
            <a:pPr marL="609600" indent="-609600">
              <a:buFont typeface="Wingdings" panose="05000000000000000000" pitchFamily="2" charset="2"/>
              <a:buAutoNum type="circleNumDbPlain"/>
            </a:pPr>
            <a:r>
              <a:rPr lang="en-US" altLang="zh-CN"/>
              <a:t>Librarian </a:t>
            </a:r>
          </a:p>
        </p:txBody>
      </p:sp>
    </p:spTree>
    <p:extLst>
      <p:ext uri="{BB962C8B-B14F-4D97-AF65-F5344CB8AC3E}">
        <p14:creationId xmlns:p14="http://schemas.microsoft.com/office/powerpoint/2010/main" val="2929994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a:lstStyle/>
          <a:p>
            <a:r>
              <a:rPr lang="en-US" altLang="zh-CN"/>
              <a:t>6.5.2  </a:t>
            </a:r>
            <a:r>
              <a:rPr lang="zh-CN" altLang="en-US"/>
              <a:t>图书馆管理系统的类图 </a:t>
            </a:r>
          </a:p>
        </p:txBody>
      </p:sp>
      <p:pic>
        <p:nvPicPr>
          <p:cNvPr id="10035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43400" y="990601"/>
            <a:ext cx="3386138" cy="5624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47050876"/>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3870" y="1138838"/>
            <a:ext cx="9984259" cy="2387600"/>
          </a:xfrm>
        </p:spPr>
        <p:txBody>
          <a:bodyPr>
            <a:normAutofit/>
          </a:bodyPr>
          <a:lstStyle/>
          <a:p>
            <a:r>
              <a:rPr lang="zh-CN" altLang="en-US" dirty="0" smtClean="0">
                <a:latin typeface="仿宋" panose="02010609060101010101" pitchFamily="49" charset="-122"/>
                <a:ea typeface="仿宋" panose="02010609060101010101" pitchFamily="49" charset="-122"/>
              </a:rPr>
              <a:t>第七章</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对象的行为描述</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210507992"/>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2209800" y="1499289"/>
            <a:ext cx="8408773" cy="1143000"/>
          </a:xfrm>
        </p:spPr>
        <p:txBody>
          <a:bodyPr>
            <a:normAutofit fontScale="90000"/>
          </a:bodyPr>
          <a:lstStyle/>
          <a:p>
            <a:r>
              <a:rPr lang="zh-CN" altLang="en-US" dirty="0">
                <a:latin typeface="仿宋" panose="02010609060101010101" pitchFamily="49" charset="-122"/>
                <a:ea typeface="仿宋" panose="02010609060101010101" pitchFamily="49" charset="-122"/>
              </a:rPr>
              <a:t>第七章</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对象的行为</a:t>
            </a:r>
            <a:r>
              <a:rPr lang="zh-CN" altLang="en-US" dirty="0" smtClean="0">
                <a:latin typeface="仿宋" panose="02010609060101010101" pitchFamily="49" charset="-122"/>
                <a:ea typeface="仿宋" panose="02010609060101010101" pitchFamily="49" charset="-122"/>
              </a:rPr>
              <a:t>描述</a:t>
            </a: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状态图</a:t>
            </a:r>
            <a:endParaRPr lang="zh-CN" altLang="en-US" dirty="0">
              <a:latin typeface="仿宋" panose="02010609060101010101" pitchFamily="49" charset="-122"/>
              <a:ea typeface="仿宋" panose="02010609060101010101" pitchFamily="49" charset="-122"/>
            </a:endParaRPr>
          </a:p>
        </p:txBody>
      </p:sp>
      <p:sp>
        <p:nvSpPr>
          <p:cNvPr id="5123" name="Rectangle 3"/>
          <p:cNvSpPr>
            <a:spLocks noGrp="1" noRot="1" noChangeArrowheads="1"/>
          </p:cNvSpPr>
          <p:nvPr>
            <p:ph type="subTitle" idx="1"/>
          </p:nvPr>
        </p:nvSpPr>
        <p:spPr>
          <a:xfrm>
            <a:off x="2819400" y="3099489"/>
            <a:ext cx="7354330" cy="3276600"/>
          </a:xfrm>
        </p:spPr>
        <p:txBody>
          <a:bodyPr>
            <a:normAutofit/>
          </a:bodyPr>
          <a:lstStyle/>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7.1  </a:t>
            </a:r>
            <a:r>
              <a:rPr lang="zh-CN" altLang="en-US" sz="2800" dirty="0">
                <a:latin typeface="仿宋" panose="02010609060101010101" pitchFamily="49" charset="-122"/>
                <a:ea typeface="仿宋" panose="02010609060101010101" pitchFamily="49" charset="-122"/>
              </a:rPr>
              <a:t>状态机</a:t>
            </a:r>
          </a:p>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7.2  </a:t>
            </a:r>
            <a:r>
              <a:rPr lang="zh-CN" altLang="en-US" sz="2800" dirty="0">
                <a:latin typeface="仿宋" panose="02010609060101010101" pitchFamily="49" charset="-122"/>
                <a:ea typeface="仿宋" panose="02010609060101010101" pitchFamily="49" charset="-122"/>
              </a:rPr>
              <a:t>状态图</a:t>
            </a:r>
          </a:p>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7.3  </a:t>
            </a:r>
            <a:r>
              <a:rPr lang="zh-CN" altLang="en-US" sz="2800" dirty="0">
                <a:latin typeface="仿宋" panose="02010609060101010101" pitchFamily="49" charset="-122"/>
                <a:ea typeface="仿宋" panose="02010609060101010101" pitchFamily="49" charset="-122"/>
              </a:rPr>
              <a:t>状态</a:t>
            </a:r>
          </a:p>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7.4  </a:t>
            </a:r>
            <a:r>
              <a:rPr lang="zh-CN" altLang="en-US" sz="2800" dirty="0">
                <a:latin typeface="仿宋" panose="02010609060101010101" pitchFamily="49" charset="-122"/>
                <a:ea typeface="仿宋" panose="02010609060101010101" pitchFamily="49" charset="-122"/>
              </a:rPr>
              <a:t>事件</a:t>
            </a:r>
          </a:p>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7.5  </a:t>
            </a:r>
            <a:r>
              <a:rPr lang="zh-CN" altLang="en-US" sz="2800" dirty="0">
                <a:latin typeface="仿宋" panose="02010609060101010101" pitchFamily="49" charset="-122"/>
                <a:ea typeface="仿宋" panose="02010609060101010101" pitchFamily="49" charset="-122"/>
              </a:rPr>
              <a:t>转换</a:t>
            </a:r>
          </a:p>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7.6  </a:t>
            </a:r>
            <a:r>
              <a:rPr lang="zh-CN" altLang="en-US" sz="2800" dirty="0">
                <a:latin typeface="仿宋" panose="02010609060101010101" pitchFamily="49" charset="-122"/>
                <a:ea typeface="仿宋" panose="02010609060101010101" pitchFamily="49" charset="-122"/>
              </a:rPr>
              <a:t>状态图建模技术</a:t>
            </a:r>
          </a:p>
          <a:p>
            <a:pPr algn="l">
              <a:lnSpc>
                <a:spcPct val="8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7.7  </a:t>
            </a:r>
            <a:r>
              <a:rPr lang="zh-CN" altLang="en-US" sz="2800" dirty="0">
                <a:latin typeface="仿宋" panose="02010609060101010101" pitchFamily="49" charset="-122"/>
                <a:ea typeface="仿宋" panose="02010609060101010101" pitchFamily="49" charset="-122"/>
              </a:rPr>
              <a:t>实例</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图书馆管理系统的状态图</a:t>
            </a:r>
          </a:p>
        </p:txBody>
      </p:sp>
    </p:spTree>
    <p:extLst>
      <p:ext uri="{BB962C8B-B14F-4D97-AF65-F5344CB8AC3E}">
        <p14:creationId xmlns:p14="http://schemas.microsoft.com/office/powerpoint/2010/main" val="6062724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en-US" altLang="zh-CN" dirty="0" smtClean="0"/>
              <a:t>7.1  </a:t>
            </a:r>
            <a:r>
              <a:rPr lang="zh-CN" altLang="en-US" dirty="0"/>
              <a:t>状态机</a:t>
            </a:r>
          </a:p>
        </p:txBody>
      </p:sp>
      <p:sp>
        <p:nvSpPr>
          <p:cNvPr id="25603" name="Rectangle 3"/>
          <p:cNvSpPr>
            <a:spLocks noGrp="1" noRot="1" noChangeArrowheads="1"/>
          </p:cNvSpPr>
          <p:nvPr>
            <p:ph type="body" idx="1"/>
          </p:nvPr>
        </p:nvSpPr>
        <p:spPr/>
        <p:txBody>
          <a:bodyPr/>
          <a:lstStyle/>
          <a:p>
            <a:r>
              <a:rPr lang="zh-CN" altLang="en-US"/>
              <a:t>状态机是展示状态与状态转换的图。</a:t>
            </a:r>
          </a:p>
          <a:p>
            <a:r>
              <a:rPr lang="zh-CN" altLang="en-US"/>
              <a:t>状态机包含了一个类的对象在其生命期间所有状态的序列以及对象对接受到的事件所产生的反应。</a:t>
            </a:r>
          </a:p>
          <a:p>
            <a:r>
              <a:rPr lang="zh-CN" altLang="en-US"/>
              <a:t>利用状态机可以精确地描述对象的行为。 </a:t>
            </a:r>
          </a:p>
        </p:txBody>
      </p:sp>
    </p:spTree>
    <p:extLst>
      <p:ext uri="{BB962C8B-B14F-4D97-AF65-F5344CB8AC3E}">
        <p14:creationId xmlns:p14="http://schemas.microsoft.com/office/powerpoint/2010/main" val="5345657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en-US" altLang="zh-CN" dirty="0" smtClean="0"/>
              <a:t>7.1  </a:t>
            </a:r>
            <a:r>
              <a:rPr lang="zh-CN" altLang="en-US" dirty="0"/>
              <a:t>状态机</a:t>
            </a:r>
          </a:p>
        </p:txBody>
      </p:sp>
      <p:sp>
        <p:nvSpPr>
          <p:cNvPr id="32771" name="Rectangle 3"/>
          <p:cNvSpPr>
            <a:spLocks noGrp="1" noRot="1" noChangeArrowheads="1"/>
          </p:cNvSpPr>
          <p:nvPr>
            <p:ph type="body" idx="1"/>
          </p:nvPr>
        </p:nvSpPr>
        <p:spPr/>
        <p:txBody>
          <a:bodyPr/>
          <a:lstStyle/>
          <a:p>
            <a:pPr marL="609600" indent="-609600"/>
            <a:r>
              <a:rPr lang="zh-CN" altLang="en-US"/>
              <a:t>组成：</a:t>
            </a:r>
          </a:p>
          <a:p>
            <a:pPr marL="609600" indent="-609600">
              <a:buFont typeface="Wingdings" panose="05000000000000000000" pitchFamily="2" charset="2"/>
              <a:buAutoNum type="circleNumDbPlain"/>
            </a:pPr>
            <a:r>
              <a:rPr lang="zh-CN" altLang="en-US"/>
              <a:t>状态（</a:t>
            </a:r>
            <a:r>
              <a:rPr lang="en-US" altLang="zh-CN"/>
              <a:t>State</a:t>
            </a:r>
            <a:r>
              <a:rPr lang="zh-CN" altLang="en-US"/>
              <a:t>）</a:t>
            </a:r>
          </a:p>
          <a:p>
            <a:pPr marL="609600" indent="-609600">
              <a:buFont typeface="Wingdings" panose="05000000000000000000" pitchFamily="2" charset="2"/>
              <a:buAutoNum type="circleNumDbPlain"/>
            </a:pPr>
            <a:r>
              <a:rPr lang="zh-CN" altLang="en-US"/>
              <a:t>转换（</a:t>
            </a:r>
            <a:r>
              <a:rPr lang="en-US" altLang="zh-CN"/>
              <a:t>Transition</a:t>
            </a:r>
            <a:r>
              <a:rPr lang="zh-CN" altLang="en-US"/>
              <a:t>）</a:t>
            </a:r>
          </a:p>
          <a:p>
            <a:pPr marL="609600" indent="-609600">
              <a:buFont typeface="Wingdings" panose="05000000000000000000" pitchFamily="2" charset="2"/>
              <a:buAutoNum type="circleNumDbPlain"/>
            </a:pPr>
            <a:r>
              <a:rPr lang="zh-CN" altLang="en-US"/>
              <a:t>事件（</a:t>
            </a:r>
            <a:r>
              <a:rPr lang="en-US" altLang="zh-CN"/>
              <a:t>Event</a:t>
            </a:r>
            <a:r>
              <a:rPr lang="zh-CN" altLang="en-US"/>
              <a:t>）</a:t>
            </a:r>
          </a:p>
          <a:p>
            <a:pPr marL="609600" indent="-609600">
              <a:buFont typeface="Wingdings" panose="05000000000000000000" pitchFamily="2" charset="2"/>
              <a:buAutoNum type="circleNumDbPlain"/>
            </a:pPr>
            <a:r>
              <a:rPr lang="zh-CN" altLang="en-US"/>
              <a:t>活动（</a:t>
            </a:r>
            <a:r>
              <a:rPr lang="en-US" altLang="zh-CN"/>
              <a:t>Activity</a:t>
            </a:r>
            <a:r>
              <a:rPr lang="zh-CN" altLang="en-US"/>
              <a:t>）</a:t>
            </a:r>
          </a:p>
          <a:p>
            <a:pPr marL="609600" indent="-609600">
              <a:buFont typeface="Wingdings" panose="05000000000000000000" pitchFamily="2" charset="2"/>
              <a:buAutoNum type="circleNumDbPlain"/>
            </a:pPr>
            <a:r>
              <a:rPr lang="zh-CN" altLang="en-US"/>
              <a:t>动作（</a:t>
            </a:r>
            <a:r>
              <a:rPr lang="en-US" altLang="zh-CN"/>
              <a:t>Action</a:t>
            </a:r>
            <a:r>
              <a:rPr lang="zh-CN" altLang="en-US"/>
              <a:t>）</a:t>
            </a:r>
          </a:p>
          <a:p>
            <a:pPr marL="609600" indent="-609600"/>
            <a:endParaRPr lang="en-US" altLang="zh-CN"/>
          </a:p>
        </p:txBody>
      </p:sp>
    </p:spTree>
    <p:extLst>
      <p:ext uri="{BB962C8B-B14F-4D97-AF65-F5344CB8AC3E}">
        <p14:creationId xmlns:p14="http://schemas.microsoft.com/office/powerpoint/2010/main" val="28585513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smtClean="0"/>
              <a:t>7.2  </a:t>
            </a:r>
            <a:r>
              <a:rPr lang="zh-CN" altLang="en-US" dirty="0"/>
              <a:t>状态图</a:t>
            </a:r>
          </a:p>
        </p:txBody>
      </p:sp>
      <p:sp>
        <p:nvSpPr>
          <p:cNvPr id="26627" name="Rectangle 3"/>
          <p:cNvSpPr>
            <a:spLocks noGrp="1" noRot="1" noChangeArrowheads="1"/>
          </p:cNvSpPr>
          <p:nvPr>
            <p:ph type="body" idx="1"/>
          </p:nvPr>
        </p:nvSpPr>
        <p:spPr/>
        <p:txBody>
          <a:bodyPr/>
          <a:lstStyle/>
          <a:p>
            <a:r>
              <a:rPr lang="zh-CN" altLang="en-US"/>
              <a:t>一个状态图表示一个状态机。</a:t>
            </a:r>
          </a:p>
          <a:p>
            <a:r>
              <a:rPr lang="zh-CN" altLang="en-US"/>
              <a:t>状态图表现从一个状态到另一个状态的控制流。 </a:t>
            </a:r>
          </a:p>
          <a:p>
            <a:r>
              <a:rPr lang="zh-CN" altLang="en-US"/>
              <a:t>状态图由表示状态的节点和表示状态之间转换的带箭头的直线组成。</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687" y="3824753"/>
            <a:ext cx="5277587" cy="2553056"/>
          </a:xfrm>
          <a:prstGeom prst="rect">
            <a:avLst/>
          </a:prstGeom>
        </p:spPr>
      </p:pic>
    </p:spTree>
    <p:extLst>
      <p:ext uri="{BB962C8B-B14F-4D97-AF65-F5344CB8AC3E}">
        <p14:creationId xmlns:p14="http://schemas.microsoft.com/office/powerpoint/2010/main" val="280017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仿宋" panose="02010609060101010101" pitchFamily="49" charset="-122"/>
                <a:ea typeface="仿宋" panose="02010609060101010101" pitchFamily="49" charset="-122"/>
              </a:rPr>
              <a:t>1.1 </a:t>
            </a:r>
            <a:r>
              <a:rPr lang="zh-CN" altLang="en-US" dirty="0" smtClean="0">
                <a:latin typeface="仿宋" panose="02010609060101010101" pitchFamily="49" charset="-122"/>
                <a:ea typeface="仿宋" panose="02010609060101010101" pitchFamily="49" charset="-122"/>
              </a:rPr>
              <a:t>模型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r>
              <a:rPr lang="en-US" altLang="zh-CN" dirty="0" smtClean="0">
                <a:latin typeface="仿宋" panose="02010609060101010101" pitchFamily="49" charset="-122"/>
                <a:ea typeface="仿宋" panose="02010609060101010101" pitchFamily="49" charset="-122"/>
              </a:rPr>
              <a:t>1.1.1 </a:t>
            </a:r>
            <a:r>
              <a:rPr lang="zh-CN" altLang="en-US" dirty="0" smtClean="0">
                <a:latin typeface="仿宋" panose="02010609060101010101" pitchFamily="49" charset="-122"/>
                <a:ea typeface="仿宋" panose="02010609060101010101" pitchFamily="49" charset="-122"/>
              </a:rPr>
              <a:t>模型的概念</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1.1.2 </a:t>
            </a:r>
            <a:r>
              <a:rPr lang="zh-CN" altLang="en-US" dirty="0" smtClean="0">
                <a:latin typeface="仿宋" panose="02010609060101010101" pitchFamily="49" charset="-122"/>
                <a:ea typeface="仿宋" panose="02010609060101010101" pitchFamily="49" charset="-122"/>
              </a:rPr>
              <a:t>模型的组成</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1.1.3 </a:t>
            </a:r>
            <a:r>
              <a:rPr lang="zh-CN" altLang="en-US" dirty="0" smtClean="0">
                <a:latin typeface="仿宋" panose="02010609060101010101" pitchFamily="49" charset="-122"/>
                <a:ea typeface="仿宋" panose="02010609060101010101" pitchFamily="49" charset="-122"/>
              </a:rPr>
              <a:t>模型的表示</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1.1.4 </a:t>
            </a:r>
            <a:r>
              <a:rPr lang="zh-CN" altLang="en-US" dirty="0" smtClean="0">
                <a:latin typeface="仿宋" panose="02010609060101010101" pitchFamily="49" charset="-122"/>
                <a:ea typeface="仿宋" panose="02010609060101010101" pitchFamily="49" charset="-122"/>
              </a:rPr>
              <a:t>模型的分类</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1.1.5 </a:t>
            </a:r>
            <a:r>
              <a:rPr lang="zh-CN" altLang="en-US" dirty="0" smtClean="0">
                <a:latin typeface="仿宋" panose="02010609060101010101" pitchFamily="49" charset="-122"/>
                <a:ea typeface="仿宋" panose="02010609060101010101" pitchFamily="49" charset="-122"/>
              </a:rPr>
              <a:t>模型与仿真</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1.1.6 </a:t>
            </a:r>
            <a:r>
              <a:rPr lang="zh-CN" altLang="en-US" dirty="0" smtClean="0">
                <a:latin typeface="仿宋" panose="02010609060101010101" pitchFamily="49" charset="-122"/>
                <a:ea typeface="仿宋" panose="02010609060101010101" pitchFamily="49" charset="-122"/>
              </a:rPr>
              <a:t>模型建立的基本原则</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67752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200" y="228600"/>
            <a:ext cx="7086600" cy="914400"/>
          </a:xfrm>
        </p:spPr>
        <p:txBody>
          <a:bodyPr/>
          <a:lstStyle/>
          <a:p>
            <a:pPr eaLnBrk="1" hangingPunct="1">
              <a:defRPr/>
            </a:pPr>
            <a:r>
              <a:rPr lang="en-US" altLang="zh-CN" sz="3600"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(2)</a:t>
            </a:r>
            <a:r>
              <a:rPr lang="zh-CN" altLang="en-US" sz="3600"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t>
            </a:r>
            <a:r>
              <a:rPr lang="zh-CN" altLang="en-US" sz="36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管理信息系统</a:t>
            </a:r>
          </a:p>
        </p:txBody>
      </p:sp>
      <p:sp>
        <p:nvSpPr>
          <p:cNvPr id="579587" name="Rectangle 4"/>
          <p:cNvSpPr>
            <a:spLocks noChangeArrowheads="1"/>
          </p:cNvSpPr>
          <p:nvPr/>
        </p:nvSpPr>
        <p:spPr bwMode="auto">
          <a:xfrm>
            <a:off x="1992314" y="1341439"/>
            <a:ext cx="8218487"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lang="zh-CN" altLang="en-US" sz="2400" b="1">
                <a:latin typeface="仿宋" panose="02010609060101010101" pitchFamily="49" charset="-122"/>
                <a:ea typeface="仿宋" panose="02010609060101010101" pitchFamily="49" charset="-122"/>
              </a:rPr>
              <a:t>管理信息系统</a:t>
            </a:r>
            <a:r>
              <a:rPr lang="en-US" altLang="zh-CN" sz="2400" b="1">
                <a:latin typeface="仿宋" panose="02010609060101010101" pitchFamily="49" charset="-122"/>
                <a:ea typeface="仿宋" panose="02010609060101010101" pitchFamily="49" charset="-122"/>
                <a:cs typeface="Times New Roman" pitchFamily="18" charset="0"/>
              </a:rPr>
              <a:t>(MIS)</a:t>
            </a:r>
          </a:p>
          <a:p>
            <a:pPr lvl="1" algn="just" eaLnBrk="0" hangingPunct="0">
              <a:spcBef>
                <a:spcPct val="50000"/>
              </a:spcBef>
              <a:buFont typeface="楷体_GB2312"/>
              <a:buChar char="─"/>
            </a:pPr>
            <a:r>
              <a:rPr lang="en-US" altLang="zh-CN" sz="2400" b="1">
                <a:latin typeface="仿宋" panose="02010609060101010101" pitchFamily="49" charset="-122"/>
                <a:ea typeface="仿宋" panose="02010609060101010101" pitchFamily="49" charset="-122"/>
              </a:rPr>
              <a:t> </a:t>
            </a:r>
            <a:r>
              <a:rPr lang="zh-CN" altLang="en-US" sz="2400" b="1">
                <a:latin typeface="仿宋" panose="02010609060101010101" pitchFamily="49" charset="-122"/>
                <a:ea typeface="仿宋" panose="02010609060101010101" pitchFamily="49" charset="-122"/>
              </a:rPr>
              <a:t>是为实现系统的整体管理目标</a:t>
            </a:r>
          </a:p>
          <a:p>
            <a:pPr lvl="1" algn="just" eaLnBrk="0" hangingPunct="0">
              <a:spcBef>
                <a:spcPct val="50000"/>
              </a:spcBef>
              <a:buFont typeface="楷体_GB2312"/>
              <a:buChar char="─"/>
            </a:pPr>
            <a:r>
              <a:rPr lang="zh-CN" altLang="en-US" sz="2400" b="1">
                <a:latin typeface="仿宋" panose="02010609060101010101" pitchFamily="49" charset="-122"/>
                <a:ea typeface="仿宋" panose="02010609060101010101" pitchFamily="49" charset="-122"/>
              </a:rPr>
              <a:t> 对各类管理信息进行系统、综合处理</a:t>
            </a:r>
          </a:p>
          <a:p>
            <a:pPr lvl="1" algn="just" eaLnBrk="0" hangingPunct="0">
              <a:spcBef>
                <a:spcPct val="50000"/>
              </a:spcBef>
              <a:buFont typeface="楷体_GB2312"/>
              <a:buChar char="─"/>
            </a:pPr>
            <a:r>
              <a:rPr lang="zh-CN" altLang="en-US" sz="2400" b="1">
                <a:latin typeface="仿宋" panose="02010609060101010101" pitchFamily="49" charset="-122"/>
                <a:ea typeface="仿宋" panose="02010609060101010101" pitchFamily="49" charset="-122"/>
              </a:rPr>
              <a:t> 并辅助各级管理人员进行管理决策的信息处理系统</a:t>
            </a:r>
            <a:r>
              <a:rPr lang="zh-CN" altLang="en-US" sz="2400">
                <a:latin typeface="仿宋" panose="02010609060101010101" pitchFamily="49" charset="-122"/>
                <a:ea typeface="仿宋" panose="02010609060101010101" pitchFamily="49" charset="-122"/>
              </a:rPr>
              <a:t> </a:t>
            </a:r>
          </a:p>
        </p:txBody>
      </p:sp>
      <p:sp>
        <p:nvSpPr>
          <p:cNvPr id="579588" name="Rectangle 5"/>
          <p:cNvSpPr>
            <a:spLocks noChangeArrowheads="1"/>
          </p:cNvSpPr>
          <p:nvPr/>
        </p:nvSpPr>
        <p:spPr bwMode="auto">
          <a:xfrm>
            <a:off x="1524000" y="6096001"/>
            <a:ext cx="914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smtClean="0">
                <a:latin typeface="仿宋" panose="02010609060101010101" pitchFamily="49" charset="-122"/>
                <a:ea typeface="仿宋" panose="02010609060101010101" pitchFamily="49" charset="-122"/>
              </a:rPr>
              <a:t>图</a:t>
            </a:r>
            <a:r>
              <a:rPr lang="en-US" altLang="zh-CN" dirty="0" smtClean="0">
                <a:latin typeface="仿宋" panose="02010609060101010101" pitchFamily="49" charset="-122"/>
                <a:ea typeface="仿宋" panose="02010609060101010101" pitchFamily="49" charset="-122"/>
                <a:cs typeface="Times New Roman" pitchFamily="18" charset="0"/>
              </a:rPr>
              <a:t>.  </a:t>
            </a:r>
            <a:r>
              <a:rPr lang="zh-CN" altLang="en-US" dirty="0">
                <a:latin typeface="仿宋" panose="02010609060101010101" pitchFamily="49" charset="-122"/>
                <a:ea typeface="仿宋" panose="02010609060101010101" pitchFamily="49" charset="-122"/>
              </a:rPr>
              <a:t>管理信息系统</a:t>
            </a:r>
            <a:r>
              <a:rPr lang="en-US" altLang="zh-CN" dirty="0">
                <a:latin typeface="仿宋" panose="02010609060101010101" pitchFamily="49" charset="-122"/>
                <a:ea typeface="仿宋" panose="02010609060101010101" pitchFamily="49" charset="-122"/>
              </a:rPr>
              <a:t>(MIS) </a:t>
            </a:r>
            <a:r>
              <a:rPr lang="zh-CN" altLang="en-US" dirty="0">
                <a:latin typeface="仿宋" panose="02010609060101010101" pitchFamily="49" charset="-122"/>
                <a:ea typeface="仿宋" panose="02010609060101010101" pitchFamily="49" charset="-122"/>
              </a:rPr>
              <a:t>的组成</a:t>
            </a:r>
          </a:p>
        </p:txBody>
      </p:sp>
      <p:sp>
        <p:nvSpPr>
          <p:cNvPr id="640006" name="Rectangle 6"/>
          <p:cNvSpPr>
            <a:spLocks noChangeArrowheads="1"/>
          </p:cNvSpPr>
          <p:nvPr/>
        </p:nvSpPr>
        <p:spPr bwMode="auto">
          <a:xfrm>
            <a:off x="3760788" y="3878263"/>
            <a:ext cx="571500" cy="1782762"/>
          </a:xfrm>
          <a:prstGeom prst="rect">
            <a:avLst/>
          </a:prstGeom>
          <a:solidFill>
            <a:srgbClr val="66FFFF"/>
          </a:solidFill>
          <a:ln w="9525">
            <a:miter lim="800000"/>
            <a:headEnd/>
            <a:tailEnd/>
          </a:ln>
          <a:effectLst/>
          <a:scene3d>
            <a:camera prst="orthographicFront"/>
            <a:lightRig rig="threePt" dir="t"/>
          </a:scene3d>
          <a:sp3d>
            <a:bevelT/>
          </a:sp3d>
          <a:extLst/>
        </p:spPr>
        <p:txBody>
          <a:bodyPr vert="horz" anchor="ctr" anchorCtr="1">
            <a:flatTx/>
          </a:bodyPr>
          <a:lstStyle/>
          <a:p>
            <a:pPr algn="ctr" eaLnBrk="0" hangingPunct="0"/>
            <a:r>
              <a:rPr lang="zh-CN" altLang="en-US" dirty="0">
                <a:latin typeface="仿宋" panose="02010609060101010101" pitchFamily="49" charset="-122"/>
                <a:ea typeface="仿宋" panose="02010609060101010101" pitchFamily="49" charset="-122"/>
              </a:rPr>
              <a:t>数</a:t>
            </a:r>
            <a:endParaRPr lang="en-US" altLang="zh-CN" dirty="0">
              <a:latin typeface="仿宋" panose="02010609060101010101" pitchFamily="49" charset="-122"/>
              <a:ea typeface="仿宋" panose="02010609060101010101" pitchFamily="49" charset="-122"/>
            </a:endParaRPr>
          </a:p>
          <a:p>
            <a:pPr algn="ctr" eaLnBrk="0" hangingPunct="0"/>
            <a:r>
              <a:rPr lang="zh-CN" altLang="en-US" dirty="0">
                <a:latin typeface="仿宋" panose="02010609060101010101" pitchFamily="49" charset="-122"/>
                <a:ea typeface="仿宋" panose="02010609060101010101" pitchFamily="49" charset="-122"/>
              </a:rPr>
              <a:t>据</a:t>
            </a:r>
            <a:endParaRPr lang="en-US" altLang="zh-CN" dirty="0">
              <a:latin typeface="仿宋" panose="02010609060101010101" pitchFamily="49" charset="-122"/>
              <a:ea typeface="仿宋" panose="02010609060101010101" pitchFamily="49" charset="-122"/>
            </a:endParaRPr>
          </a:p>
          <a:p>
            <a:pPr algn="ctr" eaLnBrk="0" hangingPunct="0"/>
            <a:r>
              <a:rPr lang="zh-CN" altLang="en-US" dirty="0">
                <a:latin typeface="仿宋" panose="02010609060101010101" pitchFamily="49" charset="-122"/>
                <a:ea typeface="仿宋" panose="02010609060101010101" pitchFamily="49" charset="-122"/>
              </a:rPr>
              <a:t>输</a:t>
            </a:r>
            <a:endParaRPr lang="en-US" altLang="zh-CN" dirty="0">
              <a:latin typeface="仿宋" panose="02010609060101010101" pitchFamily="49" charset="-122"/>
              <a:ea typeface="仿宋" panose="02010609060101010101" pitchFamily="49" charset="-122"/>
            </a:endParaRPr>
          </a:p>
          <a:p>
            <a:pPr algn="ctr" eaLnBrk="0" hangingPunct="0"/>
            <a:r>
              <a:rPr lang="zh-CN" altLang="en-US" dirty="0">
                <a:latin typeface="仿宋" panose="02010609060101010101" pitchFamily="49" charset="-122"/>
                <a:ea typeface="仿宋" panose="02010609060101010101" pitchFamily="49" charset="-122"/>
              </a:rPr>
              <a:t>入</a:t>
            </a:r>
          </a:p>
        </p:txBody>
      </p:sp>
      <p:sp>
        <p:nvSpPr>
          <p:cNvPr id="640007" name="Rectangle 7"/>
          <p:cNvSpPr>
            <a:spLocks noChangeArrowheads="1"/>
          </p:cNvSpPr>
          <p:nvPr/>
        </p:nvSpPr>
        <p:spPr bwMode="auto">
          <a:xfrm>
            <a:off x="5665788" y="3878263"/>
            <a:ext cx="914400" cy="1782762"/>
          </a:xfrm>
          <a:prstGeom prst="rect">
            <a:avLst/>
          </a:prstGeom>
          <a:solidFill>
            <a:srgbClr val="66FFFF"/>
          </a:solidFill>
          <a:ln w="9525">
            <a:miter lim="800000"/>
            <a:headEnd/>
            <a:tailEnd/>
          </a:ln>
          <a:effectLst/>
          <a:scene3d>
            <a:camera prst="orthographicFront"/>
            <a:lightRig rig="threePt" dir="t"/>
          </a:scene3d>
          <a:sp3d>
            <a:bevelT/>
          </a:sp3d>
          <a:extLst/>
        </p:spPr>
        <p:txBody>
          <a:bodyPr anchor="ctr" anchorCtr="1">
            <a:flatTx/>
          </a:bodyPr>
          <a:lstStyle/>
          <a:p>
            <a:pPr algn="ctr" eaLnBrk="0" hangingPunct="0"/>
            <a:r>
              <a:rPr lang="zh-CN" altLang="en-US" sz="1600" dirty="0">
                <a:latin typeface="仿宋" panose="02010609060101010101" pitchFamily="49" charset="-122"/>
                <a:ea typeface="仿宋" panose="02010609060101010101" pitchFamily="49" charset="-122"/>
              </a:rPr>
              <a:t>在线</a:t>
            </a:r>
            <a:endParaRPr lang="en-US" altLang="zh-CN" sz="1600" dirty="0">
              <a:latin typeface="仿宋" panose="02010609060101010101" pitchFamily="49" charset="-122"/>
              <a:ea typeface="仿宋" panose="02010609060101010101" pitchFamily="49" charset="-122"/>
            </a:endParaRPr>
          </a:p>
          <a:p>
            <a:pPr algn="ctr" eaLnBrk="0" hangingPunct="0"/>
            <a:r>
              <a:rPr lang="zh-CN" altLang="en-US" sz="1600" dirty="0">
                <a:latin typeface="仿宋" panose="02010609060101010101" pitchFamily="49" charset="-122"/>
                <a:ea typeface="仿宋" panose="02010609060101010101" pitchFamily="49" charset="-122"/>
              </a:rPr>
              <a:t>处理</a:t>
            </a:r>
          </a:p>
          <a:p>
            <a:pPr algn="ctr" eaLnBrk="0" hangingPunct="0"/>
            <a:r>
              <a:rPr lang="zh-CN" altLang="en-US" sz="1600" dirty="0">
                <a:latin typeface="仿宋" panose="02010609060101010101" pitchFamily="49" charset="-122"/>
                <a:ea typeface="仿宋" panose="02010609060101010101" pitchFamily="49" charset="-122"/>
              </a:rPr>
              <a:t>分析</a:t>
            </a:r>
          </a:p>
          <a:p>
            <a:pPr algn="ctr" eaLnBrk="0" hangingPunct="0"/>
            <a:r>
              <a:rPr lang="zh-CN" altLang="en-US" sz="1600" dirty="0">
                <a:latin typeface="仿宋" panose="02010609060101010101" pitchFamily="49" charset="-122"/>
                <a:ea typeface="仿宋" panose="02010609060101010101" pitchFamily="49" charset="-122"/>
              </a:rPr>
              <a:t>预测</a:t>
            </a:r>
          </a:p>
          <a:p>
            <a:pPr algn="ctr" eaLnBrk="0" hangingPunct="0"/>
            <a:r>
              <a:rPr lang="zh-CN" altLang="en-US" sz="1600" dirty="0">
                <a:latin typeface="仿宋" panose="02010609060101010101" pitchFamily="49" charset="-122"/>
                <a:ea typeface="仿宋" panose="02010609060101010101" pitchFamily="49" charset="-122"/>
              </a:rPr>
              <a:t>深加工</a:t>
            </a:r>
          </a:p>
        </p:txBody>
      </p:sp>
      <p:sp>
        <p:nvSpPr>
          <p:cNvPr id="640008" name="Rectangle 8"/>
          <p:cNvSpPr>
            <a:spLocks noChangeArrowheads="1"/>
          </p:cNvSpPr>
          <p:nvPr/>
        </p:nvSpPr>
        <p:spPr bwMode="auto">
          <a:xfrm>
            <a:off x="7799388" y="3878263"/>
            <a:ext cx="571500" cy="1782762"/>
          </a:xfrm>
          <a:prstGeom prst="rect">
            <a:avLst/>
          </a:prstGeom>
          <a:solidFill>
            <a:srgbClr val="66FFFF"/>
          </a:solidFill>
          <a:ln w="9525">
            <a:miter lim="800000"/>
            <a:headEnd/>
            <a:tailEnd/>
          </a:ln>
          <a:effectLst/>
          <a:scene3d>
            <a:camera prst="orthographicFront"/>
            <a:lightRig rig="threePt" dir="t"/>
          </a:scene3d>
          <a:sp3d>
            <a:bevelT/>
          </a:sp3d>
          <a:extLst/>
        </p:spPr>
        <p:txBody>
          <a:bodyPr vert="horz" anchor="ctr" anchorCtr="1">
            <a:flatTx/>
          </a:bodyPr>
          <a:lstStyle/>
          <a:p>
            <a:pPr algn="ctr" eaLnBrk="0" hangingPunct="0"/>
            <a:r>
              <a:rPr lang="zh-CN" altLang="en-US" dirty="0">
                <a:latin typeface="仿宋" panose="02010609060101010101" pitchFamily="49" charset="-122"/>
                <a:ea typeface="仿宋" panose="02010609060101010101" pitchFamily="49" charset="-122"/>
              </a:rPr>
              <a:t>数</a:t>
            </a:r>
            <a:endParaRPr lang="en-US" altLang="zh-CN" dirty="0">
              <a:latin typeface="仿宋" panose="02010609060101010101" pitchFamily="49" charset="-122"/>
              <a:ea typeface="仿宋" panose="02010609060101010101" pitchFamily="49" charset="-122"/>
            </a:endParaRPr>
          </a:p>
          <a:p>
            <a:pPr algn="ctr" eaLnBrk="0" hangingPunct="0"/>
            <a:r>
              <a:rPr lang="zh-CN" altLang="en-US" dirty="0">
                <a:latin typeface="仿宋" panose="02010609060101010101" pitchFamily="49" charset="-122"/>
                <a:ea typeface="仿宋" panose="02010609060101010101" pitchFamily="49" charset="-122"/>
              </a:rPr>
              <a:t>据</a:t>
            </a:r>
            <a:endParaRPr lang="en-US" altLang="zh-CN" dirty="0">
              <a:latin typeface="仿宋" panose="02010609060101010101" pitchFamily="49" charset="-122"/>
              <a:ea typeface="仿宋" panose="02010609060101010101" pitchFamily="49" charset="-122"/>
            </a:endParaRPr>
          </a:p>
          <a:p>
            <a:pPr algn="ctr" eaLnBrk="0" hangingPunct="0"/>
            <a:r>
              <a:rPr lang="zh-CN" altLang="en-US" dirty="0">
                <a:latin typeface="仿宋" panose="02010609060101010101" pitchFamily="49" charset="-122"/>
                <a:ea typeface="仿宋" panose="02010609060101010101" pitchFamily="49" charset="-122"/>
              </a:rPr>
              <a:t>输</a:t>
            </a:r>
            <a:endParaRPr lang="en-US" altLang="zh-CN" dirty="0">
              <a:latin typeface="仿宋" panose="02010609060101010101" pitchFamily="49" charset="-122"/>
              <a:ea typeface="仿宋" panose="02010609060101010101" pitchFamily="49" charset="-122"/>
            </a:endParaRPr>
          </a:p>
          <a:p>
            <a:pPr algn="ctr" eaLnBrk="0" hangingPunct="0"/>
            <a:r>
              <a:rPr lang="zh-CN" altLang="en-US" dirty="0">
                <a:latin typeface="仿宋" panose="02010609060101010101" pitchFamily="49" charset="-122"/>
                <a:ea typeface="仿宋" panose="02010609060101010101" pitchFamily="49" charset="-122"/>
              </a:rPr>
              <a:t>出</a:t>
            </a:r>
          </a:p>
        </p:txBody>
      </p:sp>
      <p:grpSp>
        <p:nvGrpSpPr>
          <p:cNvPr id="640009" name="Group 9"/>
          <p:cNvGrpSpPr>
            <a:grpSpLocks/>
          </p:cNvGrpSpPr>
          <p:nvPr/>
        </p:nvGrpSpPr>
        <p:grpSpPr bwMode="auto">
          <a:xfrm>
            <a:off x="4332288" y="3878263"/>
            <a:ext cx="1333500" cy="1782762"/>
            <a:chOff x="1848" y="2352"/>
            <a:chExt cx="840" cy="1123"/>
          </a:xfrm>
        </p:grpSpPr>
        <p:sp>
          <p:nvSpPr>
            <p:cNvPr id="640010" name="AutoShape 10"/>
            <p:cNvSpPr>
              <a:spLocks noChangeArrowheads="1"/>
            </p:cNvSpPr>
            <p:nvPr/>
          </p:nvSpPr>
          <p:spPr bwMode="auto">
            <a:xfrm>
              <a:off x="2112" y="2352"/>
              <a:ext cx="360" cy="25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3175">
              <a:solidFill>
                <a:schemeClr val="tx1"/>
              </a:solidFill>
              <a:round/>
              <a:headEnd/>
              <a:tailEnd/>
            </a:ln>
          </p:spPr>
          <p:txBody>
            <a:bodyPr anchor="ctr" anchorCtr="1"/>
            <a:lstStyle/>
            <a:p>
              <a:pPr algn="ctr" eaLnBrk="0" hangingPunct="0">
                <a:defRPr/>
              </a:pPr>
              <a:r>
                <a:rPr lang="en-US" altLang="zh-CN" sz="1200" b="1" dirty="0">
                  <a:latin typeface="仿宋" panose="02010609060101010101" pitchFamily="49" charset="-122"/>
                  <a:ea typeface="仿宋" panose="02010609060101010101" pitchFamily="49" charset="-122"/>
                </a:rPr>
                <a:t>SDB</a:t>
              </a:r>
            </a:p>
          </p:txBody>
        </p:sp>
        <p:sp>
          <p:nvSpPr>
            <p:cNvPr id="640011" name="AutoShape 11"/>
            <p:cNvSpPr>
              <a:spLocks noChangeArrowheads="1"/>
            </p:cNvSpPr>
            <p:nvPr/>
          </p:nvSpPr>
          <p:spPr bwMode="auto">
            <a:xfrm>
              <a:off x="2112" y="3225"/>
              <a:ext cx="360" cy="25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3175">
              <a:solidFill>
                <a:schemeClr val="tx1"/>
              </a:solidFill>
              <a:round/>
              <a:headEnd/>
              <a:tailEnd/>
            </a:ln>
          </p:spPr>
          <p:txBody>
            <a:bodyPr anchor="ctr" anchorCtr="1"/>
            <a:lstStyle/>
            <a:p>
              <a:pPr algn="ctr" eaLnBrk="0" hangingPunct="0">
                <a:defRPr/>
              </a:pPr>
              <a:r>
                <a:rPr lang="en-US" altLang="zh-CN" sz="1200" b="1">
                  <a:latin typeface="仿宋" panose="02010609060101010101" pitchFamily="49" charset="-122"/>
                  <a:ea typeface="仿宋" panose="02010609060101010101" pitchFamily="49" charset="-122"/>
                </a:rPr>
                <a:t>ADB</a:t>
              </a:r>
            </a:p>
          </p:txBody>
        </p:sp>
        <p:sp>
          <p:nvSpPr>
            <p:cNvPr id="579625" name="Rectangle 12"/>
            <p:cNvSpPr>
              <a:spLocks noChangeArrowheads="1"/>
            </p:cNvSpPr>
            <p:nvPr/>
          </p:nvSpPr>
          <p:spPr bwMode="auto">
            <a:xfrm>
              <a:off x="2016" y="2789"/>
              <a:ext cx="552" cy="283"/>
            </a:xfrm>
            <a:prstGeom prst="rect">
              <a:avLst/>
            </a:prstGeom>
            <a:solidFill>
              <a:srgbClr val="66FFFF"/>
            </a:solidFill>
            <a:ln w="28575">
              <a:noFill/>
              <a:miter lim="800000"/>
              <a:headEnd/>
              <a:tailEnd/>
            </a:ln>
            <a:scene3d>
              <a:camera prst="orthographicFront"/>
              <a:lightRig rig="threePt" dir="t"/>
            </a:scene3d>
            <a:sp3d>
              <a:bevelT/>
            </a:sp3d>
          </p:spPr>
          <p:txBody>
            <a:bodyPr anchor="ctr" anchorCtr="1"/>
            <a:lstStyle/>
            <a:p>
              <a:pPr algn="ctr" eaLnBrk="0" hangingPunct="0">
                <a:lnSpc>
                  <a:spcPts val="1400"/>
                </a:lnSpc>
              </a:pPr>
              <a:r>
                <a:rPr lang="zh-CN" altLang="en-US" sz="1400" dirty="0">
                  <a:latin typeface="仿宋" panose="02010609060101010101" pitchFamily="49" charset="-122"/>
                  <a:ea typeface="仿宋" panose="02010609060101010101" pitchFamily="49" charset="-122"/>
                </a:rPr>
                <a:t>加工</a:t>
              </a:r>
              <a:endParaRPr lang="en-US" altLang="zh-CN" sz="1400" dirty="0">
                <a:latin typeface="仿宋" panose="02010609060101010101" pitchFamily="49" charset="-122"/>
                <a:ea typeface="仿宋" panose="02010609060101010101" pitchFamily="49" charset="-122"/>
              </a:endParaRPr>
            </a:p>
            <a:p>
              <a:pPr algn="ctr" eaLnBrk="0" hangingPunct="0">
                <a:lnSpc>
                  <a:spcPts val="1400"/>
                </a:lnSpc>
              </a:pPr>
              <a:r>
                <a:rPr lang="zh-CN" altLang="en-US" sz="1400" dirty="0">
                  <a:latin typeface="仿宋" panose="02010609060101010101" pitchFamily="49" charset="-122"/>
                  <a:ea typeface="仿宋" panose="02010609060101010101" pitchFamily="49" charset="-122"/>
                </a:rPr>
                <a:t>处理</a:t>
              </a:r>
            </a:p>
          </p:txBody>
        </p:sp>
        <p:sp>
          <p:nvSpPr>
            <p:cNvPr id="579626" name="Line 13"/>
            <p:cNvSpPr>
              <a:spLocks noChangeShapeType="1"/>
            </p:cNvSpPr>
            <p:nvPr/>
          </p:nvSpPr>
          <p:spPr bwMode="auto">
            <a:xfrm>
              <a:off x="1848" y="2477"/>
              <a:ext cx="26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b="1">
                <a:latin typeface="仿宋" panose="02010609060101010101" pitchFamily="49" charset="-122"/>
                <a:ea typeface="仿宋" panose="02010609060101010101" pitchFamily="49" charset="-122"/>
              </a:endParaRPr>
            </a:p>
          </p:txBody>
        </p:sp>
        <p:sp>
          <p:nvSpPr>
            <p:cNvPr id="579627" name="Line 14"/>
            <p:cNvSpPr>
              <a:spLocks noChangeShapeType="1"/>
            </p:cNvSpPr>
            <p:nvPr/>
          </p:nvSpPr>
          <p:spPr bwMode="auto">
            <a:xfrm>
              <a:off x="1848" y="3350"/>
              <a:ext cx="26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b="1">
                <a:latin typeface="仿宋" panose="02010609060101010101" pitchFamily="49" charset="-122"/>
                <a:ea typeface="仿宋" panose="02010609060101010101" pitchFamily="49" charset="-122"/>
              </a:endParaRPr>
            </a:p>
          </p:txBody>
        </p:sp>
        <p:sp>
          <p:nvSpPr>
            <p:cNvPr id="579628" name="Line 15"/>
            <p:cNvSpPr>
              <a:spLocks noChangeShapeType="1"/>
            </p:cNvSpPr>
            <p:nvPr/>
          </p:nvSpPr>
          <p:spPr bwMode="auto">
            <a:xfrm>
              <a:off x="2472" y="3350"/>
              <a:ext cx="21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b="1">
                <a:latin typeface="仿宋" panose="02010609060101010101" pitchFamily="49" charset="-122"/>
                <a:ea typeface="仿宋" panose="02010609060101010101" pitchFamily="49" charset="-122"/>
              </a:endParaRPr>
            </a:p>
          </p:txBody>
        </p:sp>
        <p:sp>
          <p:nvSpPr>
            <p:cNvPr id="579629" name="Line 16"/>
            <p:cNvSpPr>
              <a:spLocks noChangeShapeType="1"/>
            </p:cNvSpPr>
            <p:nvPr/>
          </p:nvSpPr>
          <p:spPr bwMode="auto">
            <a:xfrm>
              <a:off x="2472" y="2477"/>
              <a:ext cx="21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b="1">
                <a:latin typeface="仿宋" panose="02010609060101010101" pitchFamily="49" charset="-122"/>
                <a:ea typeface="仿宋" panose="02010609060101010101" pitchFamily="49" charset="-122"/>
              </a:endParaRPr>
            </a:p>
          </p:txBody>
        </p:sp>
        <p:sp>
          <p:nvSpPr>
            <p:cNvPr id="579630" name="Line 17"/>
            <p:cNvSpPr>
              <a:spLocks noChangeShapeType="1"/>
            </p:cNvSpPr>
            <p:nvPr/>
          </p:nvSpPr>
          <p:spPr bwMode="auto">
            <a:xfrm flipV="1">
              <a:off x="2280" y="2602"/>
              <a:ext cx="0" cy="187"/>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b="1">
                <a:latin typeface="仿宋" panose="02010609060101010101" pitchFamily="49" charset="-122"/>
                <a:ea typeface="仿宋" panose="02010609060101010101" pitchFamily="49" charset="-122"/>
              </a:endParaRPr>
            </a:p>
          </p:txBody>
        </p:sp>
        <p:sp>
          <p:nvSpPr>
            <p:cNvPr id="579631" name="Line 18"/>
            <p:cNvSpPr>
              <a:spLocks noChangeShapeType="1"/>
            </p:cNvSpPr>
            <p:nvPr/>
          </p:nvSpPr>
          <p:spPr bwMode="auto">
            <a:xfrm flipV="1">
              <a:off x="2280" y="3072"/>
              <a:ext cx="0" cy="153"/>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b="1">
                <a:latin typeface="仿宋" panose="02010609060101010101" pitchFamily="49" charset="-122"/>
                <a:ea typeface="仿宋" panose="02010609060101010101" pitchFamily="49" charset="-122"/>
              </a:endParaRPr>
            </a:p>
          </p:txBody>
        </p:sp>
      </p:grpSp>
      <p:grpSp>
        <p:nvGrpSpPr>
          <p:cNvPr id="640019" name="Group 19"/>
          <p:cNvGrpSpPr>
            <a:grpSpLocks/>
          </p:cNvGrpSpPr>
          <p:nvPr/>
        </p:nvGrpSpPr>
        <p:grpSpPr bwMode="auto">
          <a:xfrm>
            <a:off x="3303588" y="4175125"/>
            <a:ext cx="457200" cy="1189038"/>
            <a:chOff x="1248" y="2539"/>
            <a:chExt cx="288" cy="749"/>
          </a:xfrm>
        </p:grpSpPr>
        <p:sp>
          <p:nvSpPr>
            <p:cNvPr id="579618" name="Line 20"/>
            <p:cNvSpPr>
              <a:spLocks noChangeShapeType="1"/>
            </p:cNvSpPr>
            <p:nvPr/>
          </p:nvSpPr>
          <p:spPr bwMode="auto">
            <a:xfrm>
              <a:off x="1248" y="2726"/>
              <a:ext cx="288"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19" name="Line 21"/>
            <p:cNvSpPr>
              <a:spLocks noChangeShapeType="1"/>
            </p:cNvSpPr>
            <p:nvPr/>
          </p:nvSpPr>
          <p:spPr bwMode="auto">
            <a:xfrm>
              <a:off x="1248" y="2914"/>
              <a:ext cx="288"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20" name="Line 22"/>
            <p:cNvSpPr>
              <a:spLocks noChangeShapeType="1"/>
            </p:cNvSpPr>
            <p:nvPr/>
          </p:nvSpPr>
          <p:spPr bwMode="auto">
            <a:xfrm>
              <a:off x="1248" y="3101"/>
              <a:ext cx="288"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21" name="Line 23"/>
            <p:cNvSpPr>
              <a:spLocks noChangeShapeType="1"/>
            </p:cNvSpPr>
            <p:nvPr/>
          </p:nvSpPr>
          <p:spPr bwMode="auto">
            <a:xfrm>
              <a:off x="1248" y="3288"/>
              <a:ext cx="288"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22" name="Line 24"/>
            <p:cNvSpPr>
              <a:spLocks noChangeShapeType="1"/>
            </p:cNvSpPr>
            <p:nvPr/>
          </p:nvSpPr>
          <p:spPr bwMode="auto">
            <a:xfrm>
              <a:off x="1248" y="2539"/>
              <a:ext cx="288"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640025" name="Group 25"/>
          <p:cNvGrpSpPr>
            <a:grpSpLocks/>
          </p:cNvGrpSpPr>
          <p:nvPr/>
        </p:nvGrpSpPr>
        <p:grpSpPr bwMode="auto">
          <a:xfrm>
            <a:off x="8370888" y="4175125"/>
            <a:ext cx="533400" cy="1189038"/>
            <a:chOff x="4296" y="2539"/>
            <a:chExt cx="336" cy="749"/>
          </a:xfrm>
        </p:grpSpPr>
        <p:sp>
          <p:nvSpPr>
            <p:cNvPr id="579613" name="Line 26"/>
            <p:cNvSpPr>
              <a:spLocks noChangeShapeType="1"/>
            </p:cNvSpPr>
            <p:nvPr/>
          </p:nvSpPr>
          <p:spPr bwMode="auto">
            <a:xfrm>
              <a:off x="4296" y="2726"/>
              <a:ext cx="33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14" name="Line 27"/>
            <p:cNvSpPr>
              <a:spLocks noChangeShapeType="1"/>
            </p:cNvSpPr>
            <p:nvPr/>
          </p:nvSpPr>
          <p:spPr bwMode="auto">
            <a:xfrm>
              <a:off x="4296" y="2914"/>
              <a:ext cx="336" cy="2"/>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15" name="Line 28"/>
            <p:cNvSpPr>
              <a:spLocks noChangeShapeType="1"/>
            </p:cNvSpPr>
            <p:nvPr/>
          </p:nvSpPr>
          <p:spPr bwMode="auto">
            <a:xfrm>
              <a:off x="4296" y="3101"/>
              <a:ext cx="33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16" name="Line 29"/>
            <p:cNvSpPr>
              <a:spLocks noChangeShapeType="1"/>
            </p:cNvSpPr>
            <p:nvPr/>
          </p:nvSpPr>
          <p:spPr bwMode="auto">
            <a:xfrm>
              <a:off x="4296" y="3288"/>
              <a:ext cx="33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79617" name="Line 30"/>
            <p:cNvSpPr>
              <a:spLocks noChangeShapeType="1"/>
            </p:cNvSpPr>
            <p:nvPr/>
          </p:nvSpPr>
          <p:spPr bwMode="auto">
            <a:xfrm>
              <a:off x="4296" y="2539"/>
              <a:ext cx="336"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640031" name="Group 31"/>
          <p:cNvGrpSpPr>
            <a:grpSpLocks/>
          </p:cNvGrpSpPr>
          <p:nvPr/>
        </p:nvGrpSpPr>
        <p:grpSpPr bwMode="auto">
          <a:xfrm>
            <a:off x="6580188" y="3878263"/>
            <a:ext cx="1219200" cy="1782762"/>
            <a:chOff x="3216" y="2352"/>
            <a:chExt cx="768" cy="1123"/>
          </a:xfrm>
        </p:grpSpPr>
        <p:sp>
          <p:nvSpPr>
            <p:cNvPr id="640032" name="AutoShape 32"/>
            <p:cNvSpPr>
              <a:spLocks noChangeArrowheads="1"/>
            </p:cNvSpPr>
            <p:nvPr/>
          </p:nvSpPr>
          <p:spPr bwMode="auto">
            <a:xfrm>
              <a:off x="3365" y="2352"/>
              <a:ext cx="360" cy="25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3175">
              <a:solidFill>
                <a:schemeClr val="tx1"/>
              </a:solidFill>
              <a:round/>
              <a:headEnd/>
              <a:tailEnd/>
            </a:ln>
          </p:spPr>
          <p:txBody>
            <a:bodyPr anchor="ctr" anchorCtr="1"/>
            <a:lstStyle/>
            <a:p>
              <a:pPr algn="ctr" eaLnBrk="0" hangingPunct="0">
                <a:defRPr/>
              </a:pPr>
              <a:r>
                <a:rPr lang="en-US" altLang="zh-CN" sz="1000" b="1">
                  <a:latin typeface="仿宋" panose="02010609060101010101" pitchFamily="49" charset="-122"/>
                  <a:ea typeface="仿宋" panose="02010609060101010101" pitchFamily="49" charset="-122"/>
                </a:rPr>
                <a:t>CDB</a:t>
              </a:r>
            </a:p>
          </p:txBody>
        </p:sp>
        <p:sp>
          <p:nvSpPr>
            <p:cNvPr id="640033" name="AutoShape 33"/>
            <p:cNvSpPr>
              <a:spLocks noChangeArrowheads="1"/>
            </p:cNvSpPr>
            <p:nvPr/>
          </p:nvSpPr>
          <p:spPr bwMode="auto">
            <a:xfrm>
              <a:off x="3480" y="3225"/>
              <a:ext cx="360" cy="25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3175">
              <a:solidFill>
                <a:schemeClr val="tx1"/>
              </a:solidFill>
              <a:round/>
              <a:headEnd/>
              <a:tailEnd/>
            </a:ln>
          </p:spPr>
          <p:txBody>
            <a:bodyPr anchor="ctr" anchorCtr="1"/>
            <a:lstStyle/>
            <a:p>
              <a:pPr algn="ctr" eaLnBrk="0" hangingPunct="0">
                <a:defRPr/>
              </a:pPr>
              <a:r>
                <a:rPr lang="en-US" altLang="zh-CN" sz="1200" b="1">
                  <a:latin typeface="仿宋" panose="02010609060101010101" pitchFamily="49" charset="-122"/>
                  <a:ea typeface="仿宋" panose="02010609060101010101" pitchFamily="49" charset="-122"/>
                </a:rPr>
                <a:t>SDB</a:t>
              </a:r>
            </a:p>
          </p:txBody>
        </p:sp>
        <p:sp>
          <p:nvSpPr>
            <p:cNvPr id="579602" name="Rectangle 34"/>
            <p:cNvSpPr>
              <a:spLocks noChangeArrowheads="1"/>
            </p:cNvSpPr>
            <p:nvPr/>
          </p:nvSpPr>
          <p:spPr bwMode="auto">
            <a:xfrm>
              <a:off x="3336" y="2914"/>
              <a:ext cx="552" cy="187"/>
            </a:xfrm>
            <a:prstGeom prst="rect">
              <a:avLst/>
            </a:prstGeom>
            <a:solidFill>
              <a:srgbClr val="66FFFF"/>
            </a:solidFill>
            <a:ln w="28575">
              <a:noFill/>
              <a:miter lim="800000"/>
              <a:headEnd/>
              <a:tailEnd/>
            </a:ln>
            <a:scene3d>
              <a:camera prst="orthographicFront"/>
              <a:lightRig rig="threePt" dir="t"/>
            </a:scene3d>
            <a:sp3d>
              <a:bevelT/>
            </a:sp3d>
          </p:spPr>
          <p:txBody>
            <a:bodyPr anchor="ctr" anchorCtr="1"/>
            <a:lstStyle/>
            <a:p>
              <a:pPr algn="ctr" eaLnBrk="0" hangingPunct="0"/>
              <a:r>
                <a:rPr lang="zh-CN" altLang="en-US" sz="1200">
                  <a:latin typeface="仿宋" panose="02010609060101010101" pitchFamily="49" charset="-122"/>
                  <a:ea typeface="仿宋" panose="02010609060101010101" pitchFamily="49" charset="-122"/>
                </a:rPr>
                <a:t>信息萃取</a:t>
              </a:r>
            </a:p>
          </p:txBody>
        </p:sp>
        <p:sp>
          <p:nvSpPr>
            <p:cNvPr id="579603" name="Line 35"/>
            <p:cNvSpPr>
              <a:spLocks noChangeShapeType="1"/>
            </p:cNvSpPr>
            <p:nvPr/>
          </p:nvSpPr>
          <p:spPr bwMode="auto">
            <a:xfrm>
              <a:off x="3216" y="3350"/>
              <a:ext cx="26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04" name="Line 36"/>
            <p:cNvSpPr>
              <a:spLocks noChangeShapeType="1"/>
            </p:cNvSpPr>
            <p:nvPr/>
          </p:nvSpPr>
          <p:spPr bwMode="auto">
            <a:xfrm>
              <a:off x="3725" y="2477"/>
              <a:ext cx="259"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05" name="Line 37"/>
            <p:cNvSpPr>
              <a:spLocks noChangeShapeType="1"/>
            </p:cNvSpPr>
            <p:nvPr/>
          </p:nvSpPr>
          <p:spPr bwMode="auto">
            <a:xfrm>
              <a:off x="3840" y="3350"/>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640038" name="AutoShape 38"/>
            <p:cNvSpPr>
              <a:spLocks noChangeArrowheads="1"/>
            </p:cNvSpPr>
            <p:nvPr/>
          </p:nvSpPr>
          <p:spPr bwMode="auto">
            <a:xfrm>
              <a:off x="3480" y="2539"/>
              <a:ext cx="360" cy="25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3175">
              <a:solidFill>
                <a:schemeClr val="tx1"/>
              </a:solidFill>
              <a:round/>
              <a:headEnd/>
              <a:tailEnd/>
            </a:ln>
          </p:spPr>
          <p:txBody>
            <a:bodyPr anchor="ctr" anchorCtr="1"/>
            <a:lstStyle/>
            <a:p>
              <a:pPr algn="ctr" eaLnBrk="0" hangingPunct="0">
                <a:defRPr/>
              </a:pPr>
              <a:r>
                <a:rPr lang="en-US" altLang="zh-CN" sz="1200" b="1">
                  <a:latin typeface="仿宋" panose="02010609060101010101" pitchFamily="49" charset="-122"/>
                  <a:ea typeface="仿宋" panose="02010609060101010101" pitchFamily="49" charset="-122"/>
                </a:rPr>
                <a:t>DW</a:t>
              </a:r>
            </a:p>
          </p:txBody>
        </p:sp>
        <p:sp>
          <p:nvSpPr>
            <p:cNvPr id="579607" name="Line 39"/>
            <p:cNvSpPr>
              <a:spLocks noChangeShapeType="1"/>
            </p:cNvSpPr>
            <p:nvPr/>
          </p:nvSpPr>
          <p:spPr bwMode="auto">
            <a:xfrm>
              <a:off x="3216" y="2726"/>
              <a:ext cx="26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08" name="Line 40"/>
            <p:cNvSpPr>
              <a:spLocks noChangeShapeType="1"/>
            </p:cNvSpPr>
            <p:nvPr/>
          </p:nvSpPr>
          <p:spPr bwMode="auto">
            <a:xfrm flipV="1">
              <a:off x="3672" y="2789"/>
              <a:ext cx="0" cy="125"/>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09" name="Line 41"/>
            <p:cNvSpPr>
              <a:spLocks noChangeShapeType="1"/>
            </p:cNvSpPr>
            <p:nvPr/>
          </p:nvSpPr>
          <p:spPr bwMode="auto">
            <a:xfrm>
              <a:off x="3216" y="2477"/>
              <a:ext cx="149"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10" name="Line 42"/>
            <p:cNvSpPr>
              <a:spLocks noChangeShapeType="1"/>
            </p:cNvSpPr>
            <p:nvPr/>
          </p:nvSpPr>
          <p:spPr bwMode="auto">
            <a:xfrm>
              <a:off x="3840" y="2664"/>
              <a:ext cx="144"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11" name="Line 43"/>
            <p:cNvSpPr>
              <a:spLocks noChangeShapeType="1"/>
            </p:cNvSpPr>
            <p:nvPr/>
          </p:nvSpPr>
          <p:spPr bwMode="auto">
            <a:xfrm flipV="1">
              <a:off x="3648" y="3101"/>
              <a:ext cx="0" cy="124"/>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sp>
          <p:nvSpPr>
            <p:cNvPr id="579612" name="Line 44"/>
            <p:cNvSpPr>
              <a:spLocks noChangeShapeType="1"/>
            </p:cNvSpPr>
            <p:nvPr/>
          </p:nvSpPr>
          <p:spPr bwMode="auto">
            <a:xfrm flipV="1">
              <a:off x="3408" y="2602"/>
              <a:ext cx="0" cy="312"/>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nchorCtr="1"/>
            <a:lstStyle/>
            <a:p>
              <a:endParaRPr lang="zh-CN" altLang="en-US">
                <a:latin typeface="仿宋" panose="02010609060101010101" pitchFamily="49" charset="-122"/>
                <a:ea typeface="仿宋" panose="02010609060101010101" pitchFamily="49" charset="-122"/>
              </a:endParaRPr>
            </a:p>
          </p:txBody>
        </p:sp>
      </p:grpSp>
    </p:spTree>
    <p:extLst>
      <p:ext uri="{BB962C8B-B14F-4D97-AF65-F5344CB8AC3E}">
        <p14:creationId xmlns:p14="http://schemas.microsoft.com/office/powerpoint/2010/main" val="628581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r>
              <a:rPr lang="en-US" altLang="zh-CN" dirty="0" smtClean="0"/>
              <a:t>7.2  </a:t>
            </a:r>
            <a:r>
              <a:rPr lang="zh-CN" altLang="en-US" dirty="0"/>
              <a:t>状态图</a:t>
            </a:r>
          </a:p>
        </p:txBody>
      </p:sp>
      <p:sp>
        <p:nvSpPr>
          <p:cNvPr id="33795" name="Rectangle 3"/>
          <p:cNvSpPr>
            <a:spLocks noGrp="1" noRot="1" noChangeArrowheads="1"/>
          </p:cNvSpPr>
          <p:nvPr>
            <p:ph type="body" idx="1"/>
          </p:nvPr>
        </p:nvSpPr>
        <p:spPr/>
        <p:txBody>
          <a:bodyPr/>
          <a:lstStyle/>
          <a:p>
            <a:pPr marL="609600" indent="-609600"/>
            <a:r>
              <a:rPr lang="zh-CN" altLang="en-US"/>
              <a:t>组成：</a:t>
            </a:r>
          </a:p>
          <a:p>
            <a:pPr marL="609600" indent="-609600">
              <a:buFont typeface="Wingdings" panose="05000000000000000000" pitchFamily="2" charset="2"/>
              <a:buAutoNum type="circleNumDbPlain"/>
            </a:pPr>
            <a:r>
              <a:rPr lang="zh-CN" altLang="en-US"/>
              <a:t>状态（</a:t>
            </a:r>
            <a:r>
              <a:rPr lang="en-US" altLang="zh-CN"/>
              <a:t>State</a:t>
            </a:r>
            <a:r>
              <a:rPr lang="zh-CN" altLang="en-US"/>
              <a:t>）</a:t>
            </a:r>
          </a:p>
          <a:p>
            <a:pPr marL="609600" indent="-609600">
              <a:buFont typeface="Wingdings" panose="05000000000000000000" pitchFamily="2" charset="2"/>
              <a:buAutoNum type="circleNumDbPlain"/>
            </a:pPr>
            <a:r>
              <a:rPr lang="zh-CN" altLang="en-US"/>
              <a:t>转换（</a:t>
            </a:r>
            <a:r>
              <a:rPr lang="en-US" altLang="zh-CN"/>
              <a:t>Transition</a:t>
            </a:r>
            <a:r>
              <a:rPr lang="zh-CN" altLang="en-US"/>
              <a:t>）</a:t>
            </a:r>
          </a:p>
          <a:p>
            <a:pPr marL="609600" indent="-609600">
              <a:buFont typeface="Wingdings" panose="05000000000000000000" pitchFamily="2" charset="2"/>
              <a:buAutoNum type="circleNumDbPlain"/>
            </a:pPr>
            <a:r>
              <a:rPr lang="zh-CN" altLang="en-US"/>
              <a:t>初始状态（</a:t>
            </a:r>
            <a:r>
              <a:rPr lang="en-US" altLang="zh-CN"/>
              <a:t>Start State</a:t>
            </a:r>
            <a:r>
              <a:rPr lang="zh-CN" altLang="en-US"/>
              <a:t>）</a:t>
            </a:r>
          </a:p>
          <a:p>
            <a:pPr marL="609600" indent="-609600">
              <a:buFont typeface="Wingdings" panose="05000000000000000000" pitchFamily="2" charset="2"/>
              <a:buAutoNum type="circleNumDbPlain"/>
            </a:pPr>
            <a:r>
              <a:rPr lang="zh-CN" altLang="en-US"/>
              <a:t>终结状态（</a:t>
            </a:r>
            <a:r>
              <a:rPr lang="en-US" altLang="zh-CN"/>
              <a:t>End State</a:t>
            </a:r>
            <a:r>
              <a:rPr lang="zh-CN" altLang="en-US"/>
              <a:t>）</a:t>
            </a:r>
          </a:p>
          <a:p>
            <a:pPr marL="609600" indent="-609600">
              <a:buFont typeface="Wingdings" panose="05000000000000000000" pitchFamily="2" charset="2"/>
              <a:buAutoNum type="circleNumDbPlain"/>
            </a:pPr>
            <a:r>
              <a:rPr lang="zh-CN" altLang="en-US"/>
              <a:t>判定（</a:t>
            </a:r>
            <a:r>
              <a:rPr lang="en-US" altLang="zh-CN"/>
              <a:t>Decision</a:t>
            </a:r>
            <a:r>
              <a:rPr lang="zh-CN" altLang="en-US"/>
              <a:t>） </a:t>
            </a:r>
          </a:p>
        </p:txBody>
      </p:sp>
    </p:spTree>
    <p:extLst>
      <p:ext uri="{BB962C8B-B14F-4D97-AF65-F5344CB8AC3E}">
        <p14:creationId xmlns:p14="http://schemas.microsoft.com/office/powerpoint/2010/main" val="3660275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en-US" altLang="zh-CN" dirty="0" smtClean="0"/>
              <a:t>7.2  </a:t>
            </a:r>
            <a:r>
              <a:rPr lang="zh-CN" altLang="en-US" dirty="0"/>
              <a:t>状态图</a:t>
            </a:r>
          </a:p>
        </p:txBody>
      </p:sp>
      <p:sp>
        <p:nvSpPr>
          <p:cNvPr id="34824" name="Rectangle 8"/>
          <p:cNvSpPr>
            <a:spLocks noGrp="1" noRot="1" noChangeArrowheads="1"/>
          </p:cNvSpPr>
          <p:nvPr>
            <p:ph type="body" sz="half" idx="1"/>
          </p:nvPr>
        </p:nvSpPr>
        <p:spPr>
          <a:xfrm>
            <a:off x="2133600" y="1600200"/>
            <a:ext cx="8153400" cy="533400"/>
          </a:xfrm>
        </p:spPr>
        <p:txBody>
          <a:bodyPr/>
          <a:lstStyle/>
          <a:p>
            <a:r>
              <a:rPr lang="zh-CN" altLang="en-US"/>
              <a:t>示意图：</a:t>
            </a:r>
          </a:p>
        </p:txBody>
      </p:sp>
      <p:pic>
        <p:nvPicPr>
          <p:cNvPr id="34826" name="Picture 1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419600" y="2057400"/>
            <a:ext cx="3595688" cy="3887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238226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r>
              <a:rPr lang="en-US" altLang="zh-CN" dirty="0" smtClean="0"/>
              <a:t>7.2  </a:t>
            </a:r>
            <a:r>
              <a:rPr lang="zh-CN" altLang="en-US" dirty="0"/>
              <a:t>状态图</a:t>
            </a:r>
          </a:p>
        </p:txBody>
      </p:sp>
      <p:sp>
        <p:nvSpPr>
          <p:cNvPr id="49155" name="Rectangle 3"/>
          <p:cNvSpPr>
            <a:spLocks noGrp="1" noRot="1" noChangeArrowheads="1"/>
          </p:cNvSpPr>
          <p:nvPr>
            <p:ph type="body" idx="1"/>
          </p:nvPr>
        </p:nvSpPr>
        <p:spPr/>
        <p:txBody>
          <a:bodyPr/>
          <a:lstStyle/>
          <a:p>
            <a:r>
              <a:rPr lang="en-US" altLang="zh-CN"/>
              <a:t>8.2.1  </a:t>
            </a:r>
            <a:r>
              <a:rPr lang="zh-CN" altLang="en-US"/>
              <a:t>状态</a:t>
            </a:r>
          </a:p>
          <a:p>
            <a:r>
              <a:rPr lang="en-US" altLang="zh-CN"/>
              <a:t>8.2.2  </a:t>
            </a:r>
            <a:r>
              <a:rPr lang="zh-CN" altLang="en-US"/>
              <a:t>转换</a:t>
            </a:r>
          </a:p>
          <a:p>
            <a:r>
              <a:rPr lang="en-US" altLang="zh-CN"/>
              <a:t>8.2.3  </a:t>
            </a:r>
            <a:r>
              <a:rPr lang="zh-CN" altLang="en-US"/>
              <a:t>初始状态</a:t>
            </a:r>
          </a:p>
          <a:p>
            <a:r>
              <a:rPr lang="en-US" altLang="zh-CN"/>
              <a:t>8.2.4  </a:t>
            </a:r>
            <a:r>
              <a:rPr lang="zh-CN" altLang="en-US"/>
              <a:t>终止状态</a:t>
            </a:r>
          </a:p>
          <a:p>
            <a:r>
              <a:rPr lang="en-US" altLang="zh-CN"/>
              <a:t>8.2.5  </a:t>
            </a:r>
            <a:r>
              <a:rPr lang="zh-CN" altLang="en-US"/>
              <a:t>判定</a:t>
            </a:r>
          </a:p>
        </p:txBody>
      </p:sp>
    </p:spTree>
    <p:extLst>
      <p:ext uri="{BB962C8B-B14F-4D97-AF65-F5344CB8AC3E}">
        <p14:creationId xmlns:p14="http://schemas.microsoft.com/office/powerpoint/2010/main" val="18879517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en-US" altLang="zh-CN" dirty="0" smtClean="0"/>
              <a:t>7.2.1  </a:t>
            </a:r>
            <a:r>
              <a:rPr lang="zh-CN" altLang="en-US" dirty="0"/>
              <a:t>状态</a:t>
            </a:r>
          </a:p>
        </p:txBody>
      </p:sp>
      <p:sp>
        <p:nvSpPr>
          <p:cNvPr id="38915" name="Rectangle 3"/>
          <p:cNvSpPr>
            <a:spLocks noGrp="1" noRot="1" noChangeArrowheads="1"/>
          </p:cNvSpPr>
          <p:nvPr>
            <p:ph type="body" sz="half" idx="1"/>
          </p:nvPr>
        </p:nvSpPr>
        <p:spPr/>
        <p:txBody>
          <a:bodyPr/>
          <a:lstStyle/>
          <a:p>
            <a:pPr marL="533400" indent="-533400"/>
            <a:r>
              <a:rPr lang="zh-CN" altLang="en-US"/>
              <a:t>状态由一个带圆角的矩形表示。</a:t>
            </a:r>
          </a:p>
          <a:p>
            <a:pPr marL="533400" indent="-533400"/>
            <a:r>
              <a:rPr lang="zh-CN" altLang="en-US"/>
              <a:t>状态图标可以分为三部分：</a:t>
            </a:r>
          </a:p>
          <a:p>
            <a:pPr marL="533400" indent="-533400">
              <a:buFont typeface="Wingdings" panose="05000000000000000000" pitchFamily="2" charset="2"/>
              <a:buAutoNum type="circleNumDbPlain"/>
            </a:pPr>
            <a:r>
              <a:rPr lang="zh-CN" altLang="en-US"/>
              <a:t>名称</a:t>
            </a:r>
          </a:p>
          <a:p>
            <a:pPr marL="533400" indent="-533400">
              <a:buFont typeface="Wingdings" panose="05000000000000000000" pitchFamily="2" charset="2"/>
              <a:buAutoNum type="circleNumDbPlain"/>
            </a:pPr>
            <a:r>
              <a:rPr lang="zh-CN" altLang="en-US"/>
              <a:t>内部转换</a:t>
            </a:r>
          </a:p>
          <a:p>
            <a:pPr marL="533400" indent="-533400">
              <a:buFont typeface="Wingdings" panose="05000000000000000000" pitchFamily="2" charset="2"/>
              <a:buAutoNum type="circleNumDbPlain"/>
            </a:pPr>
            <a:r>
              <a:rPr lang="zh-CN" altLang="en-US"/>
              <a:t>嵌套状态 </a:t>
            </a:r>
          </a:p>
        </p:txBody>
      </p:sp>
      <p:pic>
        <p:nvPicPr>
          <p:cNvPr id="38920"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10401" y="1981201"/>
            <a:ext cx="2771775" cy="1895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91134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r>
              <a:rPr lang="en-US" altLang="zh-CN" dirty="0" smtClean="0"/>
              <a:t>7.2.2  </a:t>
            </a:r>
            <a:r>
              <a:rPr lang="zh-CN" altLang="en-US" dirty="0"/>
              <a:t>转换</a:t>
            </a:r>
          </a:p>
        </p:txBody>
      </p:sp>
      <p:sp>
        <p:nvSpPr>
          <p:cNvPr id="43011" name="Rectangle 3"/>
          <p:cNvSpPr>
            <a:spLocks noGrp="1" noRot="1" noChangeArrowheads="1"/>
          </p:cNvSpPr>
          <p:nvPr>
            <p:ph type="body" sz="half" idx="1"/>
          </p:nvPr>
        </p:nvSpPr>
        <p:spPr>
          <a:xfrm>
            <a:off x="2133600" y="1600200"/>
            <a:ext cx="8153400" cy="2514600"/>
          </a:xfrm>
        </p:spPr>
        <p:txBody>
          <a:bodyPr/>
          <a:lstStyle/>
          <a:p>
            <a:r>
              <a:rPr lang="zh-CN" altLang="en-US"/>
              <a:t>转换用带箭头的直线表示，一端连接源状态即转出的状态，箭头一端连接目标状态即转入的状态。</a:t>
            </a:r>
          </a:p>
          <a:p>
            <a:r>
              <a:rPr lang="zh-CN" altLang="en-US"/>
              <a:t>转换可以标注与此转换相关的选项如事件、动作和监护条件。</a:t>
            </a:r>
          </a:p>
        </p:txBody>
      </p:sp>
      <p:pic>
        <p:nvPicPr>
          <p:cNvPr id="4301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733801" y="4648200"/>
            <a:ext cx="4945063" cy="698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64073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en-US" altLang="zh-CN" dirty="0" smtClean="0"/>
              <a:t>7.2.3  </a:t>
            </a:r>
            <a:r>
              <a:rPr lang="zh-CN" altLang="en-US" dirty="0"/>
              <a:t>初始状态</a:t>
            </a:r>
          </a:p>
        </p:txBody>
      </p:sp>
      <p:sp>
        <p:nvSpPr>
          <p:cNvPr id="45059" name="Rectangle 3"/>
          <p:cNvSpPr>
            <a:spLocks noGrp="1" noRot="1" noChangeArrowheads="1"/>
          </p:cNvSpPr>
          <p:nvPr>
            <p:ph type="body" idx="1"/>
          </p:nvPr>
        </p:nvSpPr>
        <p:spPr/>
        <p:txBody>
          <a:bodyPr/>
          <a:lstStyle/>
          <a:p>
            <a:r>
              <a:rPr lang="zh-CN" altLang="en-US"/>
              <a:t>初始状态代表状态图的起始位置，只能作为转换的源，而不能作为转换的目标。</a:t>
            </a:r>
          </a:p>
          <a:p>
            <a:r>
              <a:rPr lang="zh-CN" altLang="en-US"/>
              <a:t>初始状态在一个状态图中只允许有一个，它用一个实心的圆表示。</a:t>
            </a: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1" y="4343401"/>
            <a:ext cx="6254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73124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en-US" altLang="zh-CN" dirty="0" smtClean="0"/>
              <a:t>7.2.4  </a:t>
            </a:r>
            <a:r>
              <a:rPr lang="zh-CN" altLang="en-US" dirty="0"/>
              <a:t>终止状态</a:t>
            </a:r>
          </a:p>
        </p:txBody>
      </p:sp>
      <p:sp>
        <p:nvSpPr>
          <p:cNvPr id="46083" name="Rectangle 3"/>
          <p:cNvSpPr>
            <a:spLocks noGrp="1" noRot="1" noChangeArrowheads="1"/>
          </p:cNvSpPr>
          <p:nvPr>
            <p:ph type="body" idx="1"/>
          </p:nvPr>
        </p:nvSpPr>
        <p:spPr/>
        <p:txBody>
          <a:bodyPr/>
          <a:lstStyle/>
          <a:p>
            <a:r>
              <a:rPr lang="zh-CN" altLang="en-US"/>
              <a:t>终止状态是模型元素的最后状态，是一个状态图的终止点。</a:t>
            </a:r>
          </a:p>
          <a:p>
            <a:r>
              <a:rPr lang="zh-CN" altLang="en-US"/>
              <a:t>终止状态只能作为转换的目标，而不能作为转换的源。</a:t>
            </a:r>
          </a:p>
          <a:p>
            <a:r>
              <a:rPr lang="zh-CN" altLang="en-US"/>
              <a:t>终止状态在一个状态图中可以有多个，它用一个套有一个实心圆的空心圆表示。 </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5181600"/>
            <a:ext cx="76358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1156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r>
              <a:rPr lang="en-US" altLang="zh-CN" dirty="0" smtClean="0"/>
              <a:t>7.2.5  </a:t>
            </a:r>
            <a:r>
              <a:rPr lang="zh-CN" altLang="en-US" dirty="0"/>
              <a:t>判定</a:t>
            </a:r>
          </a:p>
        </p:txBody>
      </p:sp>
      <p:sp>
        <p:nvSpPr>
          <p:cNvPr id="47107" name="Rectangle 3"/>
          <p:cNvSpPr>
            <a:spLocks noGrp="1" noRot="1" noChangeArrowheads="1"/>
          </p:cNvSpPr>
          <p:nvPr>
            <p:ph type="body" idx="1"/>
          </p:nvPr>
        </p:nvSpPr>
        <p:spPr/>
        <p:txBody>
          <a:bodyPr/>
          <a:lstStyle/>
          <a:p>
            <a:r>
              <a:rPr lang="zh-CN" altLang="en-US"/>
              <a:t>判定在状态图中的位置：工作流在此处按监护条件的取值而发生分支。</a:t>
            </a:r>
          </a:p>
          <a:p>
            <a:r>
              <a:rPr lang="zh-CN" altLang="en-US"/>
              <a:t>判定用空心小菱形表示。 </a:t>
            </a: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038601"/>
            <a:ext cx="16954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161040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r>
              <a:rPr lang="en-US" altLang="zh-CN" dirty="0" smtClean="0"/>
              <a:t>7.2.5  </a:t>
            </a:r>
            <a:r>
              <a:rPr lang="zh-CN" altLang="en-US" dirty="0"/>
              <a:t>判定</a:t>
            </a:r>
          </a:p>
        </p:txBody>
      </p:sp>
      <p:sp>
        <p:nvSpPr>
          <p:cNvPr id="48131" name="Rectangle 3"/>
          <p:cNvSpPr>
            <a:spLocks noGrp="1" noRot="1" noChangeArrowheads="1"/>
          </p:cNvSpPr>
          <p:nvPr>
            <p:ph type="body" idx="1"/>
          </p:nvPr>
        </p:nvSpPr>
        <p:spPr/>
        <p:txBody>
          <a:bodyPr/>
          <a:lstStyle/>
          <a:p>
            <a:r>
              <a:rPr lang="zh-CN" altLang="en-US" dirty="0"/>
              <a:t>因为监护条件为布尔表达式，所以通常条件下的判定只有一个入转换和两个出转换。</a:t>
            </a:r>
          </a:p>
          <a:p>
            <a:r>
              <a:rPr lang="zh-CN" altLang="en-US" dirty="0"/>
              <a:t>根据监护条件的真假可以触发不同的分支转换。</a:t>
            </a:r>
          </a:p>
        </p:txBody>
      </p:sp>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191001"/>
            <a:ext cx="669448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3435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dirty="0" smtClean="0"/>
              <a:t>7.3  </a:t>
            </a:r>
            <a:r>
              <a:rPr lang="zh-CN" altLang="en-US" dirty="0"/>
              <a:t>状态</a:t>
            </a:r>
          </a:p>
        </p:txBody>
      </p:sp>
      <p:sp>
        <p:nvSpPr>
          <p:cNvPr id="27651" name="Rectangle 3"/>
          <p:cNvSpPr>
            <a:spLocks noGrp="1" noRot="1" noChangeArrowheads="1"/>
          </p:cNvSpPr>
          <p:nvPr>
            <p:ph type="body" idx="1"/>
          </p:nvPr>
        </p:nvSpPr>
        <p:spPr/>
        <p:txBody>
          <a:bodyPr/>
          <a:lstStyle/>
          <a:p>
            <a:r>
              <a:rPr lang="en-US" altLang="zh-CN"/>
              <a:t>8.3.1  </a:t>
            </a:r>
            <a:r>
              <a:rPr lang="zh-CN" altLang="en-US"/>
              <a:t>概述</a:t>
            </a:r>
          </a:p>
          <a:p>
            <a:r>
              <a:rPr lang="en-US" altLang="zh-CN"/>
              <a:t>8.3.2  </a:t>
            </a:r>
            <a:r>
              <a:rPr lang="zh-CN" altLang="en-US"/>
              <a:t>状态名</a:t>
            </a:r>
          </a:p>
          <a:p>
            <a:r>
              <a:rPr lang="en-US" altLang="zh-CN"/>
              <a:t>8.3.3  </a:t>
            </a:r>
            <a:r>
              <a:rPr lang="zh-CN" altLang="en-US"/>
              <a:t>内部转换</a:t>
            </a:r>
          </a:p>
          <a:p>
            <a:r>
              <a:rPr lang="en-US" altLang="zh-CN"/>
              <a:t>8.3.4  </a:t>
            </a:r>
            <a:r>
              <a:rPr lang="zh-CN" altLang="en-US"/>
              <a:t>入口动作与出口动作</a:t>
            </a:r>
          </a:p>
          <a:p>
            <a:r>
              <a:rPr lang="en-US" altLang="zh-CN"/>
              <a:t>8.3.5  </a:t>
            </a:r>
            <a:r>
              <a:rPr lang="zh-CN" altLang="en-US"/>
              <a:t>简单状态</a:t>
            </a:r>
          </a:p>
          <a:p>
            <a:r>
              <a:rPr lang="en-US" altLang="zh-CN"/>
              <a:t>8.3.6  </a:t>
            </a:r>
            <a:r>
              <a:rPr lang="zh-CN" altLang="en-US"/>
              <a:t>组成状态</a:t>
            </a:r>
          </a:p>
          <a:p>
            <a:r>
              <a:rPr lang="en-US" altLang="zh-CN"/>
              <a:t>8.3.7  </a:t>
            </a:r>
            <a:r>
              <a:rPr lang="zh-CN" altLang="en-US"/>
              <a:t>历史状态</a:t>
            </a:r>
          </a:p>
        </p:txBody>
      </p:sp>
    </p:spTree>
    <p:extLst>
      <p:ext uri="{BB962C8B-B14F-4D97-AF65-F5344CB8AC3E}">
        <p14:creationId xmlns:p14="http://schemas.microsoft.com/office/powerpoint/2010/main" val="4066918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a:stCxn id="2" idx="3"/>
            <a:endCxn id="25" idx="1"/>
          </p:cNvCxnSpPr>
          <p:nvPr/>
        </p:nvCxnSpPr>
        <p:spPr bwMode="auto">
          <a:xfrm>
            <a:off x="4007768" y="3897052"/>
            <a:ext cx="139853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直接连接符 11"/>
          <p:cNvCxnSpPr>
            <a:stCxn id="8" idx="3"/>
            <a:endCxn id="9" idx="1"/>
          </p:cNvCxnSpPr>
          <p:nvPr/>
        </p:nvCxnSpPr>
        <p:spPr bwMode="auto">
          <a:xfrm>
            <a:off x="5545088" y="5985284"/>
            <a:ext cx="98296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5650" name="Rectangle 2"/>
          <p:cNvSpPr>
            <a:spLocks noGrp="1" noChangeArrowheads="1"/>
          </p:cNvSpPr>
          <p:nvPr>
            <p:ph type="title"/>
          </p:nvPr>
        </p:nvSpPr>
        <p:spPr>
          <a:xfrm>
            <a:off x="2514600" y="404664"/>
            <a:ext cx="7086600" cy="914400"/>
          </a:xfrm>
        </p:spPr>
        <p:txBody>
          <a:bodyPr/>
          <a:lstStyle/>
          <a:p>
            <a:pPr eaLnBrk="1" hangingPunct="1">
              <a:defRPr/>
            </a:pPr>
            <a:r>
              <a:rPr lang="en-US" altLang="zh-CN"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(3)  </a:t>
            </a:r>
            <a:r>
              <a:rPr lang="zh-CN" altLang="en-US"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决策支持系统</a:t>
            </a:r>
          </a:p>
        </p:txBody>
      </p:sp>
      <p:sp>
        <p:nvSpPr>
          <p:cNvPr id="2" name="圆角矩形 1">
            <a:hlinkClick r:id="" action="ppaction://noaction" highlightClick="1">
              <a:snd r:embed="rId3" name="click.wav"/>
            </a:hlinkClick>
            <a:hlinkHover r:id="" action="ppaction://noaction" highlightClick="1"/>
          </p:cNvPr>
          <p:cNvSpPr/>
          <p:nvPr/>
        </p:nvSpPr>
        <p:spPr bwMode="auto">
          <a:xfrm>
            <a:off x="2783632" y="3501008"/>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altLang="zh-CN" b="1" dirty="0">
                <a:solidFill>
                  <a:schemeClr val="bg1"/>
                </a:solidFill>
                <a:latin typeface="仿宋" panose="02010609060101010101" pitchFamily="49" charset="-122"/>
                <a:ea typeface="仿宋" panose="02010609060101010101" pitchFamily="49" charset="-122"/>
              </a:rPr>
              <a:t>DSS</a:t>
            </a:r>
            <a:r>
              <a:rPr kumimoji="1" lang="zh-CN" altLang="en-US" b="1" dirty="0">
                <a:solidFill>
                  <a:schemeClr val="bg1"/>
                </a:solidFill>
                <a:latin typeface="仿宋" panose="02010609060101010101" pitchFamily="49" charset="-122"/>
                <a:ea typeface="仿宋" panose="02010609060101010101" pitchFamily="49" charset="-122"/>
              </a:rPr>
              <a:t>的</a:t>
            </a:r>
            <a:endParaRPr kumimoji="1" lang="en-US" altLang="zh-CN" b="1" dirty="0">
              <a:solidFill>
                <a:schemeClr val="bg1"/>
              </a:solidFill>
              <a:latin typeface="仿宋" panose="02010609060101010101" pitchFamily="49" charset="-122"/>
              <a:ea typeface="仿宋" panose="02010609060101010101" pitchFamily="49" charset="-122"/>
            </a:endParaRPr>
          </a:p>
          <a:p>
            <a:pPr algn="ctr" fontAlgn="base">
              <a:spcBef>
                <a:spcPct val="0"/>
              </a:spcBef>
              <a:spcAft>
                <a:spcPct val="0"/>
              </a:spcAft>
            </a:pPr>
            <a:r>
              <a:rPr kumimoji="1" lang="zh-CN" altLang="en-US" b="1" dirty="0">
                <a:solidFill>
                  <a:schemeClr val="bg1"/>
                </a:solidFill>
                <a:latin typeface="仿宋" panose="02010609060101010101" pitchFamily="49" charset="-122"/>
                <a:ea typeface="仿宋" panose="02010609060101010101" pitchFamily="49" charset="-122"/>
              </a:rPr>
              <a:t>信息支持</a:t>
            </a:r>
          </a:p>
        </p:txBody>
      </p:sp>
      <p:sp>
        <p:nvSpPr>
          <p:cNvPr id="7" name="圆角矩形 6">
            <a:hlinkClick r:id="" action="ppaction://noaction" highlightClick="1">
              <a:snd r:embed="rId3" name="click.wav"/>
            </a:hlinkClick>
            <a:hlinkHover r:id="" action="ppaction://noaction" highlightClick="1"/>
          </p:cNvPr>
          <p:cNvSpPr/>
          <p:nvPr/>
        </p:nvSpPr>
        <p:spPr bwMode="auto">
          <a:xfrm>
            <a:off x="8040216" y="3501008"/>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altLang="zh-CN" b="1" dirty="0">
                <a:solidFill>
                  <a:schemeClr val="bg1"/>
                </a:solidFill>
                <a:latin typeface="仿宋" panose="02010609060101010101" pitchFamily="49" charset="-122"/>
                <a:ea typeface="仿宋" panose="02010609060101010101" pitchFamily="49" charset="-122"/>
              </a:rPr>
              <a:t>DSS</a:t>
            </a:r>
          </a:p>
          <a:p>
            <a:pPr algn="ctr" fontAlgn="base">
              <a:spcBef>
                <a:spcPct val="0"/>
              </a:spcBef>
              <a:spcAft>
                <a:spcPct val="0"/>
              </a:spcAft>
            </a:pPr>
            <a:r>
              <a:rPr kumimoji="1" lang="zh-CN" altLang="en-US" b="1" dirty="0">
                <a:solidFill>
                  <a:schemeClr val="bg1"/>
                </a:solidFill>
                <a:latin typeface="仿宋" panose="02010609060101010101" pitchFamily="49" charset="-122"/>
                <a:ea typeface="仿宋" panose="02010609060101010101" pitchFamily="49" charset="-122"/>
              </a:rPr>
              <a:t>系统环境</a:t>
            </a:r>
          </a:p>
        </p:txBody>
      </p:sp>
      <p:sp>
        <p:nvSpPr>
          <p:cNvPr id="8" name="圆角矩形 7">
            <a:hlinkClick r:id="" action="ppaction://noaction" highlightClick="1">
              <a:snd r:embed="rId3" name="click.wav"/>
            </a:hlinkClick>
            <a:hlinkHover r:id="" action="ppaction://noaction" highlightClick="1"/>
          </p:cNvPr>
          <p:cNvSpPr/>
          <p:nvPr/>
        </p:nvSpPr>
        <p:spPr bwMode="auto">
          <a:xfrm>
            <a:off x="4320952" y="5589240"/>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zh-CN" altLang="en-US" b="1" dirty="0">
                <a:solidFill>
                  <a:schemeClr val="bg1"/>
                </a:solidFill>
                <a:latin typeface="仿宋" panose="02010609060101010101" pitchFamily="49" charset="-122"/>
                <a:ea typeface="仿宋" panose="02010609060101010101" pitchFamily="49" charset="-122"/>
              </a:rPr>
              <a:t>定性定量</a:t>
            </a:r>
            <a:endParaRPr kumimoji="1" lang="en-US" altLang="zh-CN" b="1" dirty="0">
              <a:solidFill>
                <a:schemeClr val="bg1"/>
              </a:solidFill>
              <a:latin typeface="仿宋" panose="02010609060101010101" pitchFamily="49" charset="-122"/>
              <a:ea typeface="仿宋" panose="02010609060101010101" pitchFamily="49" charset="-122"/>
            </a:endParaRPr>
          </a:p>
          <a:p>
            <a:pPr algn="ctr"/>
            <a:r>
              <a:rPr lang="en-US" altLang="zh-CN" b="1" dirty="0">
                <a:latin typeface="仿宋" panose="02010609060101010101" pitchFamily="49" charset="-122"/>
                <a:ea typeface="仿宋" panose="02010609060101010101" pitchFamily="49" charset="-122"/>
              </a:rPr>
              <a:t>DSS</a:t>
            </a:r>
            <a:r>
              <a:rPr lang="zh-CN" altLang="en-US" b="1" dirty="0">
                <a:latin typeface="仿宋" panose="02010609060101010101" pitchFamily="49" charset="-122"/>
                <a:ea typeface="仿宋" panose="02010609060101010101" pitchFamily="49" charset="-122"/>
              </a:rPr>
              <a:t>集成</a:t>
            </a:r>
            <a:endParaRPr kumimoji="1" lang="zh-CN" altLang="en-US" b="1" dirty="0">
              <a:solidFill>
                <a:schemeClr val="bg1"/>
              </a:solidFill>
              <a:latin typeface="仿宋" panose="02010609060101010101" pitchFamily="49" charset="-122"/>
              <a:ea typeface="仿宋" panose="02010609060101010101" pitchFamily="49" charset="-122"/>
            </a:endParaRPr>
          </a:p>
        </p:txBody>
      </p:sp>
      <p:sp>
        <p:nvSpPr>
          <p:cNvPr id="9" name="圆角矩形 8">
            <a:hlinkClick r:id="" action="ppaction://noaction" highlightClick="1">
              <a:snd r:embed="rId3" name="click.wav"/>
            </a:hlinkClick>
            <a:hlinkHover r:id="" action="ppaction://noaction" highlightClick="1"/>
          </p:cNvPr>
          <p:cNvSpPr/>
          <p:nvPr/>
        </p:nvSpPr>
        <p:spPr bwMode="auto">
          <a:xfrm>
            <a:off x="6528048" y="5589240"/>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lang="en-US" altLang="zh-CN" b="1" dirty="0">
                <a:latin typeface="仿宋" panose="02010609060101010101" pitchFamily="49" charset="-122"/>
                <a:ea typeface="仿宋" panose="02010609060101010101" pitchFamily="49" charset="-122"/>
              </a:rPr>
              <a:t>DSS</a:t>
            </a:r>
            <a:r>
              <a:rPr lang="zh-CN" altLang="en-US" b="1" dirty="0">
                <a:latin typeface="仿宋" panose="02010609060101010101" pitchFamily="49" charset="-122"/>
                <a:ea typeface="仿宋" panose="02010609060101010101" pitchFamily="49" charset="-122"/>
              </a:rPr>
              <a:t>的</a:t>
            </a:r>
            <a:endParaRPr lang="en-US" altLang="zh-CN" b="1" dirty="0">
              <a:latin typeface="仿宋" panose="02010609060101010101" pitchFamily="49" charset="-122"/>
              <a:ea typeface="仿宋" panose="02010609060101010101" pitchFamily="49" charset="-122"/>
            </a:endParaRPr>
          </a:p>
          <a:p>
            <a:pPr algn="ctr" fontAlgn="base">
              <a:spcBef>
                <a:spcPct val="0"/>
              </a:spcBef>
              <a:spcAft>
                <a:spcPct val="0"/>
              </a:spcAft>
            </a:pPr>
            <a:r>
              <a:rPr kumimoji="1" lang="zh-CN" altLang="en-US" b="1" dirty="0">
                <a:solidFill>
                  <a:schemeClr val="bg1"/>
                </a:solidFill>
                <a:latin typeface="仿宋" panose="02010609060101010101" pitchFamily="49" charset="-122"/>
                <a:ea typeface="仿宋" panose="02010609060101010101" pitchFamily="49" charset="-122"/>
              </a:rPr>
              <a:t>级别类型</a:t>
            </a:r>
          </a:p>
        </p:txBody>
      </p:sp>
      <p:sp>
        <p:nvSpPr>
          <p:cNvPr id="16" name="圆角矩形 15">
            <a:hlinkClick r:id="" action="ppaction://noaction" highlightClick="1">
              <a:snd r:embed="rId3" name="click.wav"/>
            </a:hlinkClick>
            <a:hlinkHover r:id="" action="ppaction://noaction" highlightClick="1"/>
          </p:cNvPr>
          <p:cNvSpPr/>
          <p:nvPr/>
        </p:nvSpPr>
        <p:spPr bwMode="auto">
          <a:xfrm>
            <a:off x="4295800" y="1628800"/>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lang="zh-CN" altLang="en-US" b="1" dirty="0">
                <a:latin typeface="仿宋" panose="02010609060101010101" pitchFamily="49" charset="-122"/>
                <a:ea typeface="仿宋" panose="02010609060101010101" pitchFamily="49" charset="-122"/>
              </a:rPr>
              <a:t>决策制订的模式</a:t>
            </a:r>
            <a:endParaRPr kumimoji="1" lang="zh-CN" altLang="en-US" b="1" dirty="0">
              <a:solidFill>
                <a:schemeClr val="bg1"/>
              </a:solidFill>
              <a:latin typeface="仿宋" panose="02010609060101010101" pitchFamily="49" charset="-122"/>
              <a:ea typeface="仿宋" panose="02010609060101010101" pitchFamily="49" charset="-122"/>
            </a:endParaRPr>
          </a:p>
        </p:txBody>
      </p:sp>
      <p:cxnSp>
        <p:nvCxnSpPr>
          <p:cNvPr id="13" name="肘形连接符 12"/>
          <p:cNvCxnSpPr>
            <a:stCxn id="16" idx="1"/>
            <a:endCxn id="2" idx="0"/>
          </p:cNvCxnSpPr>
          <p:nvPr/>
        </p:nvCxnSpPr>
        <p:spPr bwMode="auto">
          <a:xfrm rot="10800000" flipV="1">
            <a:off x="3395700" y="2024844"/>
            <a:ext cx="900100" cy="1476164"/>
          </a:xfrm>
          <a:prstGeom prst="bentConnector2">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肘形连接符 18"/>
          <p:cNvCxnSpPr>
            <a:stCxn id="53" idx="3"/>
            <a:endCxn id="7" idx="0"/>
          </p:cNvCxnSpPr>
          <p:nvPr/>
        </p:nvCxnSpPr>
        <p:spPr bwMode="auto">
          <a:xfrm>
            <a:off x="7752184" y="2024844"/>
            <a:ext cx="900100" cy="1476164"/>
          </a:xfrm>
          <a:prstGeom prst="bentConnector2">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圆角矩形 24">
            <a:hlinkClick r:id="" action="ppaction://noaction" highlightClick="1">
              <a:snd r:embed="rId3" name="click.wav"/>
            </a:hlinkClick>
            <a:hlinkHover r:id="" action="ppaction://noaction" highlightClick="1"/>
          </p:cNvPr>
          <p:cNvSpPr/>
          <p:nvPr/>
        </p:nvSpPr>
        <p:spPr bwMode="auto">
          <a:xfrm>
            <a:off x="5406298" y="3501008"/>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altLang="zh-CN" b="1" dirty="0">
                <a:solidFill>
                  <a:schemeClr val="bg1"/>
                </a:solidFill>
                <a:latin typeface="仿宋" panose="02010609060101010101" pitchFamily="49" charset="-122"/>
                <a:ea typeface="仿宋" panose="02010609060101010101" pitchFamily="49" charset="-122"/>
              </a:rPr>
              <a:t>DSS</a:t>
            </a:r>
          </a:p>
          <a:p>
            <a:pPr algn="ctr" fontAlgn="base">
              <a:spcBef>
                <a:spcPct val="0"/>
              </a:spcBef>
              <a:spcAft>
                <a:spcPct val="0"/>
              </a:spcAft>
            </a:pPr>
            <a:r>
              <a:rPr kumimoji="1" lang="zh-CN" altLang="en-US" b="1" dirty="0">
                <a:solidFill>
                  <a:schemeClr val="bg1"/>
                </a:solidFill>
                <a:latin typeface="仿宋" panose="02010609060101010101" pitchFamily="49" charset="-122"/>
                <a:ea typeface="仿宋" panose="02010609060101010101" pitchFamily="49" charset="-122"/>
              </a:rPr>
              <a:t>系统</a:t>
            </a:r>
            <a:r>
              <a:rPr lang="zh-CN" altLang="en-US" b="1" dirty="0">
                <a:latin typeface="仿宋" panose="02010609060101010101" pitchFamily="49" charset="-122"/>
                <a:ea typeface="仿宋" panose="02010609060101010101" pitchFamily="49" charset="-122"/>
              </a:rPr>
              <a:t>结构</a:t>
            </a:r>
            <a:endParaRPr kumimoji="1" lang="zh-CN" altLang="en-US" b="1" dirty="0">
              <a:solidFill>
                <a:schemeClr val="bg1"/>
              </a:solidFill>
              <a:latin typeface="仿宋" panose="02010609060101010101" pitchFamily="49" charset="-122"/>
              <a:ea typeface="仿宋" panose="02010609060101010101" pitchFamily="49" charset="-122"/>
            </a:endParaRPr>
          </a:p>
        </p:txBody>
      </p:sp>
      <p:cxnSp>
        <p:nvCxnSpPr>
          <p:cNvPr id="27" name="直接连接符 26"/>
          <p:cNvCxnSpPr>
            <a:stCxn id="25" idx="3"/>
            <a:endCxn id="7" idx="1"/>
          </p:cNvCxnSpPr>
          <p:nvPr/>
        </p:nvCxnSpPr>
        <p:spPr bwMode="auto">
          <a:xfrm>
            <a:off x="6630434" y="3897052"/>
            <a:ext cx="140978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直接连接符 29"/>
          <p:cNvCxnSpPr>
            <a:stCxn id="16" idx="2"/>
            <a:endCxn id="25" idx="0"/>
          </p:cNvCxnSpPr>
          <p:nvPr/>
        </p:nvCxnSpPr>
        <p:spPr bwMode="auto">
          <a:xfrm>
            <a:off x="4907868" y="2420888"/>
            <a:ext cx="1110498" cy="108012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5" name="肘形连接符 34"/>
          <p:cNvCxnSpPr>
            <a:stCxn id="2" idx="2"/>
            <a:endCxn id="8" idx="1"/>
          </p:cNvCxnSpPr>
          <p:nvPr/>
        </p:nvCxnSpPr>
        <p:spPr bwMode="auto">
          <a:xfrm rot="16200000" flipH="1">
            <a:off x="3012232" y="4676564"/>
            <a:ext cx="1692188" cy="925252"/>
          </a:xfrm>
          <a:prstGeom prst="bentConnector2">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肘形连接符 37"/>
          <p:cNvCxnSpPr>
            <a:stCxn id="7" idx="2"/>
            <a:endCxn id="9" idx="3"/>
          </p:cNvCxnSpPr>
          <p:nvPr/>
        </p:nvCxnSpPr>
        <p:spPr bwMode="auto">
          <a:xfrm rot="5400000">
            <a:off x="7356140" y="4689140"/>
            <a:ext cx="1692188" cy="900100"/>
          </a:xfrm>
          <a:prstGeom prst="bentConnector2">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直接连接符 40"/>
          <p:cNvCxnSpPr>
            <a:stCxn id="8" idx="0"/>
            <a:endCxn id="25" idx="2"/>
          </p:cNvCxnSpPr>
          <p:nvPr/>
        </p:nvCxnSpPr>
        <p:spPr bwMode="auto">
          <a:xfrm flipV="1">
            <a:off x="4933020" y="4293096"/>
            <a:ext cx="1085346" cy="12961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 name="直接连接符 43"/>
          <p:cNvCxnSpPr>
            <a:stCxn id="9" idx="0"/>
            <a:endCxn id="25" idx="2"/>
          </p:cNvCxnSpPr>
          <p:nvPr/>
        </p:nvCxnSpPr>
        <p:spPr bwMode="auto">
          <a:xfrm flipH="1" flipV="1">
            <a:off x="6018366" y="4293096"/>
            <a:ext cx="1121750" cy="12961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3" name="圆角矩形 52">
            <a:hlinkClick r:id="" action="ppaction://noaction" highlightClick="1">
              <a:snd r:embed="rId3" name="click.wav"/>
            </a:hlinkClick>
            <a:hlinkHover r:id="" action="ppaction://noaction" highlightClick="1"/>
          </p:cNvPr>
          <p:cNvSpPr/>
          <p:nvPr/>
        </p:nvSpPr>
        <p:spPr bwMode="auto">
          <a:xfrm>
            <a:off x="6528048" y="1628800"/>
            <a:ext cx="1224136" cy="792088"/>
          </a:xfrm>
          <a:prstGeom prst="roundRect">
            <a:avLst/>
          </a:prstGeom>
          <a:solidFill>
            <a:srgbClr val="33CCCC"/>
          </a:solidFill>
          <a:ln>
            <a:noFill/>
          </a:ln>
          <a:effectLst/>
          <a:scene3d>
            <a:camera prst="orthographicFront"/>
            <a:lightRig rig="threePt" dir="t"/>
          </a:scene3d>
          <a:sp3d>
            <a:bevelT/>
          </a:sp3d>
          <a:ex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lang="zh-CN" altLang="en-US" b="1" dirty="0">
                <a:latin typeface="仿宋" panose="02010609060101010101" pitchFamily="49" charset="-122"/>
                <a:ea typeface="仿宋" panose="02010609060101010101" pitchFamily="49" charset="-122"/>
              </a:rPr>
              <a:t>模型驱动</a:t>
            </a:r>
            <a:endParaRPr lang="en-US" altLang="zh-CN" b="1" dirty="0">
              <a:latin typeface="仿宋" panose="02010609060101010101" pitchFamily="49" charset="-122"/>
              <a:ea typeface="仿宋" panose="02010609060101010101" pitchFamily="49" charset="-122"/>
            </a:endParaRPr>
          </a:p>
          <a:p>
            <a:pPr algn="ctr" fontAlgn="base">
              <a:spcBef>
                <a:spcPct val="0"/>
              </a:spcBef>
              <a:spcAft>
                <a:spcPct val="0"/>
              </a:spcAft>
            </a:pPr>
            <a:r>
              <a:rPr kumimoji="1" lang="en-US" altLang="zh-CN" b="1" dirty="0">
                <a:solidFill>
                  <a:schemeClr val="bg1"/>
                </a:solidFill>
                <a:latin typeface="仿宋" panose="02010609060101010101" pitchFamily="49" charset="-122"/>
                <a:ea typeface="仿宋" panose="02010609060101010101" pitchFamily="49" charset="-122"/>
              </a:rPr>
              <a:t>IS+DSS</a:t>
            </a:r>
            <a:endParaRPr kumimoji="1" lang="zh-CN" altLang="en-US" b="1" dirty="0">
              <a:solidFill>
                <a:schemeClr val="bg1"/>
              </a:solidFill>
              <a:latin typeface="仿宋" panose="02010609060101010101" pitchFamily="49" charset="-122"/>
              <a:ea typeface="仿宋" panose="02010609060101010101" pitchFamily="49" charset="-122"/>
            </a:endParaRPr>
          </a:p>
        </p:txBody>
      </p:sp>
      <p:cxnSp>
        <p:nvCxnSpPr>
          <p:cNvPr id="55" name="直接连接符 54"/>
          <p:cNvCxnSpPr>
            <a:stCxn id="16" idx="3"/>
            <a:endCxn id="53" idx="1"/>
          </p:cNvCxnSpPr>
          <p:nvPr/>
        </p:nvCxnSpPr>
        <p:spPr bwMode="auto">
          <a:xfrm>
            <a:off x="5519936" y="2024844"/>
            <a:ext cx="100811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8" name="直接连接符 57"/>
          <p:cNvCxnSpPr>
            <a:stCxn id="53" idx="2"/>
            <a:endCxn id="25" idx="0"/>
          </p:cNvCxnSpPr>
          <p:nvPr/>
        </p:nvCxnSpPr>
        <p:spPr bwMode="auto">
          <a:xfrm flipH="1">
            <a:off x="6018366" y="2420888"/>
            <a:ext cx="1121750" cy="108012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230873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r>
              <a:rPr lang="en-US" altLang="zh-CN" dirty="0" smtClean="0"/>
              <a:t>7.3.1  </a:t>
            </a:r>
            <a:r>
              <a:rPr lang="zh-CN" altLang="en-US" dirty="0"/>
              <a:t>概述</a:t>
            </a:r>
          </a:p>
        </p:txBody>
      </p:sp>
      <p:sp>
        <p:nvSpPr>
          <p:cNvPr id="50179" name="Rectangle 3"/>
          <p:cNvSpPr>
            <a:spLocks noGrp="1" noRot="1" noChangeArrowheads="1"/>
          </p:cNvSpPr>
          <p:nvPr>
            <p:ph type="body" idx="1"/>
          </p:nvPr>
        </p:nvSpPr>
        <p:spPr/>
        <p:txBody>
          <a:bodyPr/>
          <a:lstStyle/>
          <a:p>
            <a:r>
              <a:rPr lang="zh-CN" altLang="en-US"/>
              <a:t>状态图中的状态一般是给定类对象中的一组属性值，这组属性值是对象所有属性的子集。</a:t>
            </a:r>
          </a:p>
          <a:p>
            <a:r>
              <a:rPr lang="zh-CN" altLang="en-US"/>
              <a:t>在对系统建模时，我们可以只关心那些明显影响对象行为的属性以及由他们表达的对象状态，而不用理睬那些于对象行为无关的状态。  </a:t>
            </a:r>
          </a:p>
        </p:txBody>
      </p:sp>
    </p:spTree>
    <p:extLst>
      <p:ext uri="{BB962C8B-B14F-4D97-AF65-F5344CB8AC3E}">
        <p14:creationId xmlns:p14="http://schemas.microsoft.com/office/powerpoint/2010/main" val="11879047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en-US" altLang="zh-CN" dirty="0" smtClean="0"/>
              <a:t>7.3.1  </a:t>
            </a:r>
            <a:r>
              <a:rPr lang="zh-CN" altLang="en-US" dirty="0"/>
              <a:t>概述</a:t>
            </a:r>
          </a:p>
        </p:txBody>
      </p:sp>
      <p:sp>
        <p:nvSpPr>
          <p:cNvPr id="51203" name="Rectangle 3"/>
          <p:cNvSpPr>
            <a:spLocks noGrp="1" noRot="1" noChangeArrowheads="1"/>
          </p:cNvSpPr>
          <p:nvPr>
            <p:ph type="body" idx="1"/>
          </p:nvPr>
        </p:nvSpPr>
        <p:spPr/>
        <p:txBody>
          <a:bodyPr/>
          <a:lstStyle/>
          <a:p>
            <a:pPr marL="609600" indent="-609600"/>
            <a:r>
              <a:rPr lang="zh-CN" altLang="en-US"/>
              <a:t>状态种类：</a:t>
            </a:r>
          </a:p>
          <a:p>
            <a:pPr marL="609600" indent="-609600">
              <a:buFont typeface="Wingdings" panose="05000000000000000000" pitchFamily="2" charset="2"/>
              <a:buAutoNum type="circleNumDbPlain"/>
            </a:pPr>
            <a:r>
              <a:rPr lang="zh-CN" altLang="en-US"/>
              <a:t>简单状态（</a:t>
            </a:r>
            <a:r>
              <a:rPr lang="en-US" altLang="zh-CN"/>
              <a:t>Simple State</a:t>
            </a:r>
            <a:r>
              <a:rPr lang="zh-CN" altLang="en-US"/>
              <a:t>）</a:t>
            </a:r>
          </a:p>
          <a:p>
            <a:pPr marL="609600" indent="-609600">
              <a:buFont typeface="Wingdings" panose="05000000000000000000" pitchFamily="2" charset="2"/>
              <a:buAutoNum type="circleNumDbPlain"/>
            </a:pPr>
            <a:r>
              <a:rPr lang="zh-CN" altLang="en-US"/>
              <a:t>组成状态（</a:t>
            </a:r>
            <a:r>
              <a:rPr lang="en-US" altLang="zh-CN"/>
              <a:t>Composite State</a:t>
            </a:r>
            <a:r>
              <a:rPr lang="zh-CN" altLang="en-US"/>
              <a:t>）</a:t>
            </a:r>
          </a:p>
          <a:p>
            <a:pPr marL="609600" indent="-609600"/>
            <a:r>
              <a:rPr lang="zh-CN" altLang="en-US"/>
              <a:t>状态组成：</a:t>
            </a:r>
          </a:p>
          <a:p>
            <a:pPr marL="609600" indent="-609600">
              <a:buFont typeface="Wingdings" panose="05000000000000000000" pitchFamily="2" charset="2"/>
              <a:buAutoNum type="circleNumDbPlain"/>
            </a:pPr>
            <a:r>
              <a:rPr lang="zh-CN" altLang="en-US"/>
              <a:t>状态名（</a:t>
            </a:r>
            <a:r>
              <a:rPr lang="en-US" altLang="zh-CN"/>
              <a:t>Name</a:t>
            </a:r>
            <a:r>
              <a:rPr lang="zh-CN" altLang="en-US"/>
              <a:t>）</a:t>
            </a:r>
          </a:p>
          <a:p>
            <a:pPr marL="609600" indent="-609600">
              <a:buFont typeface="Wingdings" panose="05000000000000000000" pitchFamily="2" charset="2"/>
              <a:buAutoNum type="circleNumDbPlain"/>
            </a:pPr>
            <a:r>
              <a:rPr lang="zh-CN" altLang="en-US"/>
              <a:t>活动（</a:t>
            </a:r>
            <a:r>
              <a:rPr lang="en-US" altLang="zh-CN"/>
              <a:t>Activity</a:t>
            </a:r>
            <a:r>
              <a:rPr lang="zh-CN" altLang="en-US"/>
              <a:t>）</a:t>
            </a:r>
          </a:p>
          <a:p>
            <a:pPr marL="609600" indent="-609600">
              <a:buFont typeface="Wingdings" panose="05000000000000000000" pitchFamily="2" charset="2"/>
              <a:buAutoNum type="circleNumDbPlain"/>
            </a:pPr>
            <a:r>
              <a:rPr lang="zh-CN" altLang="en-US"/>
              <a:t>入口动作（</a:t>
            </a:r>
            <a:r>
              <a:rPr lang="en-US" altLang="zh-CN"/>
              <a:t>Entry Action</a:t>
            </a:r>
            <a:r>
              <a:rPr lang="zh-CN" altLang="en-US"/>
              <a:t>）</a:t>
            </a:r>
          </a:p>
          <a:p>
            <a:pPr marL="609600" indent="-609600">
              <a:buFont typeface="Wingdings" panose="05000000000000000000" pitchFamily="2" charset="2"/>
              <a:buAutoNum type="circleNumDbPlain"/>
            </a:pPr>
            <a:r>
              <a:rPr lang="zh-CN" altLang="en-US"/>
              <a:t>出口动作（</a:t>
            </a:r>
            <a:r>
              <a:rPr lang="en-US" altLang="zh-CN"/>
              <a:t>Exit Action</a:t>
            </a:r>
            <a:r>
              <a:rPr lang="zh-CN" altLang="en-US"/>
              <a:t>）</a:t>
            </a:r>
          </a:p>
        </p:txBody>
      </p:sp>
    </p:spTree>
    <p:extLst>
      <p:ext uri="{BB962C8B-B14F-4D97-AF65-F5344CB8AC3E}">
        <p14:creationId xmlns:p14="http://schemas.microsoft.com/office/powerpoint/2010/main" val="32665494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en-US" altLang="zh-CN" dirty="0" smtClean="0"/>
              <a:t>7.3.2  </a:t>
            </a:r>
            <a:r>
              <a:rPr lang="zh-CN" altLang="en-US" dirty="0"/>
              <a:t>状态名</a:t>
            </a:r>
          </a:p>
        </p:txBody>
      </p:sp>
      <p:sp>
        <p:nvSpPr>
          <p:cNvPr id="52227" name="Rectangle 3"/>
          <p:cNvSpPr>
            <a:spLocks noGrp="1" noRot="1" noChangeArrowheads="1"/>
          </p:cNvSpPr>
          <p:nvPr>
            <p:ph type="body" idx="1"/>
          </p:nvPr>
        </p:nvSpPr>
        <p:spPr/>
        <p:txBody>
          <a:bodyPr/>
          <a:lstStyle/>
          <a:p>
            <a:r>
              <a:rPr lang="zh-CN" altLang="en-US"/>
              <a:t>状态名表示状态的名字，通常用字符串表示。</a:t>
            </a:r>
          </a:p>
          <a:p>
            <a:r>
              <a:rPr lang="zh-CN" altLang="en-US"/>
              <a:t>一个状态的名称在状态图所在的上下文中应该是唯一的。不过，状态允许匿名。 </a:t>
            </a:r>
          </a:p>
          <a:p>
            <a:r>
              <a:rPr lang="zh-CN" altLang="en-US"/>
              <a:t>状态的名字通常放在状态图标的顶部 </a:t>
            </a:r>
          </a:p>
        </p:txBody>
      </p:sp>
    </p:spTree>
    <p:extLst>
      <p:ext uri="{BB962C8B-B14F-4D97-AF65-F5344CB8AC3E}">
        <p14:creationId xmlns:p14="http://schemas.microsoft.com/office/powerpoint/2010/main" val="29733247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r>
              <a:rPr lang="en-US" altLang="zh-CN" dirty="0" smtClean="0"/>
              <a:t>7.3.3  </a:t>
            </a:r>
            <a:r>
              <a:rPr lang="zh-CN" altLang="en-US" dirty="0"/>
              <a:t>内部转换 </a:t>
            </a:r>
          </a:p>
        </p:txBody>
      </p:sp>
      <p:sp>
        <p:nvSpPr>
          <p:cNvPr id="53251" name="Rectangle 3"/>
          <p:cNvSpPr>
            <a:spLocks noGrp="1" noRot="1" noChangeArrowheads="1"/>
          </p:cNvSpPr>
          <p:nvPr>
            <p:ph type="body" idx="1"/>
          </p:nvPr>
        </p:nvSpPr>
        <p:spPr/>
        <p:txBody>
          <a:bodyPr/>
          <a:lstStyle/>
          <a:p>
            <a:pPr>
              <a:lnSpc>
                <a:spcPct val="90000"/>
              </a:lnSpc>
            </a:pPr>
            <a:r>
              <a:rPr lang="zh-CN" altLang="en-US"/>
              <a:t>内部转换只有一个源状态而没有目标状态，因此转换激发的结果并不改变状态本身。</a:t>
            </a:r>
          </a:p>
          <a:p>
            <a:pPr>
              <a:lnSpc>
                <a:spcPct val="90000"/>
              </a:lnSpc>
            </a:pPr>
            <a:r>
              <a:rPr lang="zh-CN" altLang="en-US"/>
              <a:t>如果一个内部转换带有动作，动作也要被执行，但是由于没有状态改变发生，因此不需要执行入口和出口动作。</a:t>
            </a:r>
          </a:p>
          <a:p>
            <a:pPr>
              <a:lnSpc>
                <a:spcPct val="90000"/>
              </a:lnSpc>
            </a:pPr>
            <a:r>
              <a:rPr lang="zh-CN" altLang="en-US"/>
              <a:t>内部转换和自转换不同，虽然两者都不改变状态本身，但是自转换会激发入口动作和出口动作的执行，而内部转换却不会。 </a:t>
            </a:r>
          </a:p>
        </p:txBody>
      </p:sp>
    </p:spTree>
    <p:extLst>
      <p:ext uri="{BB962C8B-B14F-4D97-AF65-F5344CB8AC3E}">
        <p14:creationId xmlns:p14="http://schemas.microsoft.com/office/powerpoint/2010/main" val="37032353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p:txBody>
          <a:bodyPr/>
          <a:lstStyle/>
          <a:p>
            <a:r>
              <a:rPr lang="en-US" altLang="zh-CN" dirty="0" smtClean="0"/>
              <a:t>7.3.4  </a:t>
            </a:r>
            <a:r>
              <a:rPr lang="zh-CN" altLang="en-US" dirty="0"/>
              <a:t>入口动作与出口动作 </a:t>
            </a:r>
          </a:p>
        </p:txBody>
      </p:sp>
      <p:sp>
        <p:nvSpPr>
          <p:cNvPr id="54275" name="Rectangle 3"/>
          <p:cNvSpPr>
            <a:spLocks noGrp="1" noRot="1" noChangeArrowheads="1"/>
          </p:cNvSpPr>
          <p:nvPr>
            <p:ph type="body" idx="1"/>
          </p:nvPr>
        </p:nvSpPr>
        <p:spPr/>
        <p:txBody>
          <a:bodyPr/>
          <a:lstStyle/>
          <a:p>
            <a:r>
              <a:rPr lang="zh-CN" altLang="en-US"/>
              <a:t>入口动作和出口动作表示进入或退出这个状态所要执行的动作。</a:t>
            </a:r>
          </a:p>
          <a:p>
            <a:r>
              <a:rPr lang="zh-CN" altLang="en-US"/>
              <a:t>入口动作用“</a:t>
            </a:r>
            <a:r>
              <a:rPr lang="en-US" altLang="zh-CN"/>
              <a:t>entry/</a:t>
            </a:r>
            <a:r>
              <a:rPr lang="zh-CN" altLang="en-US"/>
              <a:t>要执行的动作”表达，而出口动作用“</a:t>
            </a:r>
            <a:r>
              <a:rPr lang="en-US" altLang="zh-CN"/>
              <a:t>exit/</a:t>
            </a:r>
            <a:r>
              <a:rPr lang="zh-CN" altLang="en-US"/>
              <a:t>要执行的动作”表达。 </a:t>
            </a:r>
          </a:p>
        </p:txBody>
      </p:sp>
    </p:spTree>
    <p:extLst>
      <p:ext uri="{BB962C8B-B14F-4D97-AF65-F5344CB8AC3E}">
        <p14:creationId xmlns:p14="http://schemas.microsoft.com/office/powerpoint/2010/main" val="5213279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r>
              <a:rPr lang="en-US" altLang="zh-CN" dirty="0" smtClean="0"/>
              <a:t>7.3.5  </a:t>
            </a:r>
            <a:r>
              <a:rPr lang="zh-CN" altLang="en-US" dirty="0"/>
              <a:t>简单状态 </a:t>
            </a:r>
          </a:p>
        </p:txBody>
      </p:sp>
      <p:sp>
        <p:nvSpPr>
          <p:cNvPr id="55299" name="Rectangle 3"/>
          <p:cNvSpPr>
            <a:spLocks noGrp="1" noRot="1" noChangeArrowheads="1"/>
          </p:cNvSpPr>
          <p:nvPr>
            <p:ph type="body" idx="1"/>
          </p:nvPr>
        </p:nvSpPr>
        <p:spPr/>
        <p:txBody>
          <a:bodyPr/>
          <a:lstStyle/>
          <a:p>
            <a:r>
              <a:rPr lang="zh-CN" altLang="en-US"/>
              <a:t>简单状态是指不包含其他状态的状态。</a:t>
            </a:r>
          </a:p>
          <a:p>
            <a:r>
              <a:rPr lang="zh-CN" altLang="en-US"/>
              <a:t>简单状态没有子结构，但它可以具有内部转换、入口动作和出口动作等。 </a:t>
            </a:r>
          </a:p>
        </p:txBody>
      </p:sp>
    </p:spTree>
    <p:extLst>
      <p:ext uri="{BB962C8B-B14F-4D97-AF65-F5344CB8AC3E}">
        <p14:creationId xmlns:p14="http://schemas.microsoft.com/office/powerpoint/2010/main" val="57926569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r>
              <a:rPr lang="en-US" altLang="zh-CN" dirty="0" smtClean="0"/>
              <a:t>7.3.6  </a:t>
            </a:r>
            <a:r>
              <a:rPr lang="zh-CN" altLang="en-US" dirty="0"/>
              <a:t>组成状态</a:t>
            </a:r>
          </a:p>
        </p:txBody>
      </p:sp>
      <p:sp>
        <p:nvSpPr>
          <p:cNvPr id="56323" name="Rectangle 3"/>
          <p:cNvSpPr>
            <a:spLocks noGrp="1" noRot="1" noChangeArrowheads="1"/>
          </p:cNvSpPr>
          <p:nvPr>
            <p:ph type="body" idx="1"/>
          </p:nvPr>
        </p:nvSpPr>
        <p:spPr/>
        <p:txBody>
          <a:bodyPr/>
          <a:lstStyle/>
          <a:p>
            <a:pPr>
              <a:lnSpc>
                <a:spcPct val="90000"/>
              </a:lnSpc>
            </a:pPr>
            <a:r>
              <a:rPr lang="zh-CN" altLang="en-US" dirty="0"/>
              <a:t>组成状态是可以包含一些嵌套的子状态的状态。</a:t>
            </a:r>
          </a:p>
          <a:p>
            <a:pPr>
              <a:lnSpc>
                <a:spcPct val="90000"/>
              </a:lnSpc>
            </a:pPr>
            <a:r>
              <a:rPr lang="zh-CN" altLang="en-US" dirty="0"/>
              <a:t>组成状态可以使用“与”关系分解为并发子状态，或者通过“或”关系分解为互相排斥的顺序子状态。</a:t>
            </a:r>
          </a:p>
          <a:p>
            <a:pPr>
              <a:lnSpc>
                <a:spcPct val="90000"/>
              </a:lnSpc>
            </a:pPr>
            <a:r>
              <a:rPr lang="zh-CN" altLang="en-US" dirty="0"/>
              <a:t>组成状态的一个入转换代表对其嵌套子状态区域内的初始状态的入转换；对嵌套子状态区域内的终结状态的转换代表包含它的终止状态的相应活动的完成。 </a:t>
            </a:r>
          </a:p>
        </p:txBody>
      </p:sp>
    </p:spTree>
    <p:extLst>
      <p:ext uri="{BB962C8B-B14F-4D97-AF65-F5344CB8AC3E}">
        <p14:creationId xmlns:p14="http://schemas.microsoft.com/office/powerpoint/2010/main" val="82794742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r>
              <a:rPr lang="en-US" altLang="zh-CN" dirty="0" smtClean="0"/>
              <a:t>7.3.6  </a:t>
            </a:r>
            <a:r>
              <a:rPr lang="zh-CN" altLang="en-US" dirty="0"/>
              <a:t>组成状态</a:t>
            </a:r>
          </a:p>
        </p:txBody>
      </p:sp>
      <p:sp>
        <p:nvSpPr>
          <p:cNvPr id="57347" name="Rectangle 3"/>
          <p:cNvSpPr>
            <a:spLocks noGrp="1" noRot="1" noChangeArrowheads="1"/>
          </p:cNvSpPr>
          <p:nvPr>
            <p:ph type="body" idx="1"/>
          </p:nvPr>
        </p:nvSpPr>
        <p:spPr/>
        <p:txBody>
          <a:bodyPr/>
          <a:lstStyle/>
          <a:p>
            <a:r>
              <a:rPr lang="en-US" altLang="zh-CN"/>
              <a:t>1.  </a:t>
            </a:r>
            <a:r>
              <a:rPr lang="zh-CN" altLang="en-US"/>
              <a:t>顺序子状态</a:t>
            </a:r>
          </a:p>
          <a:p>
            <a:r>
              <a:rPr lang="en-US" altLang="zh-CN"/>
              <a:t>2.  </a:t>
            </a:r>
            <a:r>
              <a:rPr lang="zh-CN" altLang="en-US"/>
              <a:t>并发子状态</a:t>
            </a:r>
          </a:p>
          <a:p>
            <a:endParaRPr lang="en-US" altLang="zh-CN"/>
          </a:p>
        </p:txBody>
      </p:sp>
    </p:spTree>
    <p:extLst>
      <p:ext uri="{BB962C8B-B14F-4D97-AF65-F5344CB8AC3E}">
        <p14:creationId xmlns:p14="http://schemas.microsoft.com/office/powerpoint/2010/main" val="10608718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r>
              <a:rPr lang="en-US" altLang="zh-CN"/>
              <a:t>1.  </a:t>
            </a:r>
            <a:r>
              <a:rPr lang="zh-CN" altLang="en-US"/>
              <a:t>顺序子状态</a:t>
            </a:r>
          </a:p>
        </p:txBody>
      </p:sp>
      <p:sp>
        <p:nvSpPr>
          <p:cNvPr id="58371" name="Rectangle 3"/>
          <p:cNvSpPr>
            <a:spLocks noGrp="1" noRot="1" noChangeArrowheads="1"/>
          </p:cNvSpPr>
          <p:nvPr>
            <p:ph type="body" idx="1"/>
          </p:nvPr>
        </p:nvSpPr>
        <p:spPr/>
        <p:txBody>
          <a:bodyPr/>
          <a:lstStyle/>
          <a:p>
            <a:r>
              <a:rPr lang="zh-CN" altLang="en-US"/>
              <a:t>如果一个组成状态的子状态对应的对象在其生命期内的任何时刻都只能处于一个子状态，即多个子状态之间是互斥的，不能同时存在，这种子状态称为顺序子状态。</a:t>
            </a:r>
          </a:p>
          <a:p>
            <a:r>
              <a:rPr lang="zh-CN" altLang="en-US"/>
              <a:t>当状态机通过转换从某种状态转入组成状态时，此转换的目的可能是这个组成状态本身，也可能是这个组成状态的子状态。  </a:t>
            </a:r>
          </a:p>
          <a:p>
            <a:endParaRPr lang="en-US" altLang="zh-CN"/>
          </a:p>
        </p:txBody>
      </p:sp>
    </p:spTree>
    <p:extLst>
      <p:ext uri="{BB962C8B-B14F-4D97-AF65-F5344CB8AC3E}">
        <p14:creationId xmlns:p14="http://schemas.microsoft.com/office/powerpoint/2010/main" val="3807863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r>
              <a:rPr lang="en-US" altLang="zh-CN"/>
              <a:t>2.  </a:t>
            </a:r>
            <a:r>
              <a:rPr lang="zh-CN" altLang="en-US"/>
              <a:t>并发子状态</a:t>
            </a:r>
          </a:p>
        </p:txBody>
      </p:sp>
      <p:sp>
        <p:nvSpPr>
          <p:cNvPr id="59395" name="Rectangle 3"/>
          <p:cNvSpPr>
            <a:spLocks noGrp="1" noRot="1" noChangeArrowheads="1"/>
          </p:cNvSpPr>
          <p:nvPr>
            <p:ph type="body" idx="1"/>
          </p:nvPr>
        </p:nvSpPr>
        <p:spPr/>
        <p:txBody>
          <a:bodyPr/>
          <a:lstStyle/>
          <a:p>
            <a:r>
              <a:rPr lang="zh-CN" altLang="en-US"/>
              <a:t>有时组合状态有两个或者多个并发的子状态机，此时称组成状态的子状态为并发子状态。 </a:t>
            </a:r>
          </a:p>
          <a:p>
            <a:r>
              <a:rPr lang="zh-CN" altLang="en-US"/>
              <a:t>顺序子状态与并发子状态的区别在于后者在同一层次给出两个或多个顺序子状态，对象处于同一层次中来自每个并发子状态的一个时序状态中。 </a:t>
            </a:r>
          </a:p>
        </p:txBody>
      </p:sp>
    </p:spTree>
    <p:extLst>
      <p:ext uri="{BB962C8B-B14F-4D97-AF65-F5344CB8AC3E}">
        <p14:creationId xmlns:p14="http://schemas.microsoft.com/office/powerpoint/2010/main" val="2143263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2438400" y="228600"/>
            <a:ext cx="7086600" cy="914400"/>
          </a:xfrm>
        </p:spPr>
        <p:txBody>
          <a:bodyPr/>
          <a:lstStyle/>
          <a:p>
            <a:pPr eaLnBrk="1" hangingPunct="1">
              <a:defRPr/>
            </a:pPr>
            <a:r>
              <a:rPr lang="zh-CN" altLang="en-US"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初级决策支持系统</a:t>
            </a:r>
          </a:p>
        </p:txBody>
      </p:sp>
      <p:sp>
        <p:nvSpPr>
          <p:cNvPr id="584707" name="Rectangle 9"/>
          <p:cNvSpPr>
            <a:spLocks noChangeArrowheads="1"/>
          </p:cNvSpPr>
          <p:nvPr/>
        </p:nvSpPr>
        <p:spPr bwMode="auto">
          <a:xfrm>
            <a:off x="1524000" y="6132513"/>
            <a:ext cx="914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smtClean="0">
                <a:latin typeface="仿宋" panose="02010609060101010101" pitchFamily="49" charset="-122"/>
                <a:ea typeface="仿宋" panose="02010609060101010101" pitchFamily="49" charset="-122"/>
              </a:rPr>
              <a:t>图</a:t>
            </a:r>
            <a:r>
              <a:rPr lang="en-US" altLang="zh-CN" dirty="0" smtClean="0">
                <a:latin typeface="仿宋" panose="02010609060101010101" pitchFamily="49" charset="-122"/>
                <a:ea typeface="仿宋" panose="02010609060101010101" pitchFamily="49" charset="-122"/>
                <a:cs typeface="Times New Roman" pitchFamily="18" charset="0"/>
              </a:rPr>
              <a:t>.  </a:t>
            </a:r>
            <a:r>
              <a:rPr lang="zh-CN" altLang="en-US" dirty="0">
                <a:latin typeface="仿宋" panose="02010609060101010101" pitchFamily="49" charset="-122"/>
                <a:ea typeface="仿宋" panose="02010609060101010101" pitchFamily="49" charset="-122"/>
              </a:rPr>
              <a:t>初级决策支持系统（</a:t>
            </a:r>
            <a:r>
              <a:rPr lang="en-US" altLang="zh-CN" dirty="0">
                <a:latin typeface="仿宋" panose="02010609060101010101" pitchFamily="49" charset="-122"/>
                <a:ea typeface="仿宋" panose="02010609060101010101" pitchFamily="49" charset="-122"/>
              </a:rPr>
              <a:t>DSS</a:t>
            </a:r>
            <a:r>
              <a:rPr lang="zh-CN" altLang="en-US" dirty="0">
                <a:latin typeface="仿宋" panose="02010609060101010101" pitchFamily="49" charset="-122"/>
                <a:ea typeface="仿宋" panose="02010609060101010101" pitchFamily="49" charset="-122"/>
              </a:rPr>
              <a:t>）的组成</a:t>
            </a:r>
          </a:p>
        </p:txBody>
      </p:sp>
      <p:grpSp>
        <p:nvGrpSpPr>
          <p:cNvPr id="584708" name="Group 50"/>
          <p:cNvGrpSpPr>
            <a:grpSpLocks/>
          </p:cNvGrpSpPr>
          <p:nvPr/>
        </p:nvGrpSpPr>
        <p:grpSpPr bwMode="auto">
          <a:xfrm>
            <a:off x="2590800" y="1484313"/>
            <a:ext cx="7315200" cy="4419600"/>
            <a:chOff x="672" y="1104"/>
            <a:chExt cx="4608" cy="2784"/>
          </a:xfrm>
        </p:grpSpPr>
        <p:grpSp>
          <p:nvGrpSpPr>
            <p:cNvPr id="584713" name="Group 4"/>
            <p:cNvGrpSpPr>
              <a:grpSpLocks/>
            </p:cNvGrpSpPr>
            <p:nvPr/>
          </p:nvGrpSpPr>
          <p:grpSpPr bwMode="auto">
            <a:xfrm>
              <a:off x="1674" y="1104"/>
              <a:ext cx="3606" cy="2784"/>
              <a:chOff x="1674" y="1104"/>
              <a:chExt cx="3606" cy="2784"/>
            </a:xfrm>
          </p:grpSpPr>
          <p:sp>
            <p:nvSpPr>
              <p:cNvPr id="584754" name="Line 5"/>
              <p:cNvSpPr>
                <a:spLocks noChangeShapeType="1"/>
              </p:cNvSpPr>
              <p:nvPr/>
            </p:nvSpPr>
            <p:spPr bwMode="auto">
              <a:xfrm>
                <a:off x="1674" y="1104"/>
                <a:ext cx="0" cy="2784"/>
              </a:xfrm>
              <a:prstGeom prst="line">
                <a:avLst/>
              </a:prstGeom>
              <a:noFill/>
              <a:ln w="19050">
                <a:solidFill>
                  <a:srgbClr val="FFFF0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55" name="Line 6"/>
              <p:cNvSpPr>
                <a:spLocks noChangeShapeType="1"/>
              </p:cNvSpPr>
              <p:nvPr/>
            </p:nvSpPr>
            <p:spPr bwMode="auto">
              <a:xfrm>
                <a:off x="1674" y="1104"/>
                <a:ext cx="3606" cy="0"/>
              </a:xfrm>
              <a:prstGeom prst="line">
                <a:avLst/>
              </a:prstGeom>
              <a:noFill/>
              <a:ln w="19050">
                <a:solidFill>
                  <a:srgbClr val="FFFF0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84756" name="Line 7"/>
              <p:cNvSpPr>
                <a:spLocks noChangeShapeType="1"/>
              </p:cNvSpPr>
              <p:nvPr/>
            </p:nvSpPr>
            <p:spPr bwMode="auto">
              <a:xfrm>
                <a:off x="5280" y="1104"/>
                <a:ext cx="0" cy="2784"/>
              </a:xfrm>
              <a:prstGeom prst="line">
                <a:avLst/>
              </a:prstGeom>
              <a:noFill/>
              <a:ln w="19050">
                <a:solidFill>
                  <a:srgbClr val="FFFF0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57" name="Line 8"/>
              <p:cNvSpPr>
                <a:spLocks noChangeShapeType="1"/>
              </p:cNvSpPr>
              <p:nvPr/>
            </p:nvSpPr>
            <p:spPr bwMode="auto">
              <a:xfrm>
                <a:off x="1674" y="3888"/>
                <a:ext cx="3606" cy="0"/>
              </a:xfrm>
              <a:prstGeom prst="line">
                <a:avLst/>
              </a:prstGeom>
              <a:noFill/>
              <a:ln w="19050">
                <a:solidFill>
                  <a:srgbClr val="FFFF0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grpSp>
          <p:nvGrpSpPr>
            <p:cNvPr id="584714" name="Group 10"/>
            <p:cNvGrpSpPr>
              <a:grpSpLocks/>
            </p:cNvGrpSpPr>
            <p:nvPr/>
          </p:nvGrpSpPr>
          <p:grpSpPr bwMode="auto">
            <a:xfrm>
              <a:off x="672" y="1203"/>
              <a:ext cx="701" cy="2486"/>
              <a:chOff x="672" y="1203"/>
              <a:chExt cx="701" cy="2486"/>
            </a:xfrm>
          </p:grpSpPr>
          <p:sp>
            <p:nvSpPr>
              <p:cNvPr id="584750" name="AutoShape 11"/>
              <p:cNvSpPr>
                <a:spLocks noChangeArrowheads="1"/>
              </p:cNvSpPr>
              <p:nvPr/>
            </p:nvSpPr>
            <p:spPr bwMode="auto">
              <a:xfrm>
                <a:off x="672" y="1203"/>
                <a:ext cx="701" cy="39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知识库</a:t>
                </a:r>
              </a:p>
            </p:txBody>
          </p:sp>
          <p:sp>
            <p:nvSpPr>
              <p:cNvPr id="584751" name="Rectangle 12"/>
              <p:cNvSpPr>
                <a:spLocks noChangeArrowheads="1"/>
              </p:cNvSpPr>
              <p:nvPr/>
            </p:nvSpPr>
            <p:spPr bwMode="auto">
              <a:xfrm>
                <a:off x="672" y="1999"/>
                <a:ext cx="701" cy="298"/>
              </a:xfrm>
              <a:prstGeom prst="rect">
                <a:avLst/>
              </a:prstGeom>
              <a:solidFill>
                <a:srgbClr val="33CCCC"/>
              </a:solidFill>
              <a:ln>
                <a:headEnd/>
                <a:tailEnd/>
              </a:ln>
            </p:spPr>
            <p:style>
              <a:lnRef idx="0">
                <a:schemeClr val="dk1"/>
              </a:lnRef>
              <a:fillRef idx="3">
                <a:schemeClr val="dk1"/>
              </a:fillRef>
              <a:effectRef idx="3">
                <a:schemeClr val="dk1"/>
              </a:effectRef>
              <a:fontRef idx="minor">
                <a:schemeClr val="lt1"/>
              </a:fontRef>
            </p:style>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知识推理</a:t>
                </a:r>
              </a:p>
            </p:txBody>
          </p:sp>
          <p:sp>
            <p:nvSpPr>
              <p:cNvPr id="584752" name="Rectangle 13"/>
              <p:cNvSpPr>
                <a:spLocks noChangeArrowheads="1"/>
              </p:cNvSpPr>
              <p:nvPr/>
            </p:nvSpPr>
            <p:spPr bwMode="auto">
              <a:xfrm>
                <a:off x="672" y="2595"/>
                <a:ext cx="701" cy="299"/>
              </a:xfrm>
              <a:prstGeom prst="rect">
                <a:avLst/>
              </a:prstGeom>
              <a:solidFill>
                <a:srgbClr val="33CCCC"/>
              </a:solidFill>
              <a:ln>
                <a:headEnd/>
                <a:tailEnd/>
              </a:ln>
            </p:spPr>
            <p:style>
              <a:lnRef idx="0">
                <a:schemeClr val="dk1"/>
              </a:lnRef>
              <a:fillRef idx="3">
                <a:schemeClr val="dk1"/>
              </a:fillRef>
              <a:effectRef idx="3">
                <a:schemeClr val="dk1"/>
              </a:effectRef>
              <a:fontRef idx="minor">
                <a:schemeClr val="lt1"/>
              </a:fontRef>
            </p:style>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方法运用</a:t>
                </a:r>
              </a:p>
            </p:txBody>
          </p:sp>
          <p:sp>
            <p:nvSpPr>
              <p:cNvPr id="584753" name="AutoShape 14"/>
              <p:cNvSpPr>
                <a:spLocks noChangeArrowheads="1"/>
              </p:cNvSpPr>
              <p:nvPr/>
            </p:nvSpPr>
            <p:spPr bwMode="auto">
              <a:xfrm>
                <a:off x="672" y="3291"/>
                <a:ext cx="701" cy="39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方法库</a:t>
                </a:r>
              </a:p>
            </p:txBody>
          </p:sp>
        </p:grpSp>
        <p:grpSp>
          <p:nvGrpSpPr>
            <p:cNvPr id="584715" name="Group 15"/>
            <p:cNvGrpSpPr>
              <a:grpSpLocks/>
            </p:cNvGrpSpPr>
            <p:nvPr/>
          </p:nvGrpSpPr>
          <p:grpSpPr bwMode="auto">
            <a:xfrm>
              <a:off x="1039" y="1601"/>
              <a:ext cx="0" cy="1690"/>
              <a:chOff x="1039" y="1601"/>
              <a:chExt cx="0" cy="1690"/>
            </a:xfrm>
          </p:grpSpPr>
          <p:sp>
            <p:nvSpPr>
              <p:cNvPr id="584747" name="Line 16"/>
              <p:cNvSpPr>
                <a:spLocks noChangeShapeType="1"/>
              </p:cNvSpPr>
              <p:nvPr/>
            </p:nvSpPr>
            <p:spPr bwMode="auto">
              <a:xfrm>
                <a:off x="1039" y="1601"/>
                <a:ext cx="0" cy="398"/>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48" name="Line 17"/>
              <p:cNvSpPr>
                <a:spLocks noChangeShapeType="1"/>
              </p:cNvSpPr>
              <p:nvPr/>
            </p:nvSpPr>
            <p:spPr bwMode="auto">
              <a:xfrm>
                <a:off x="1039" y="2894"/>
                <a:ext cx="0" cy="39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49" name="Line 18"/>
              <p:cNvSpPr>
                <a:spLocks noChangeShapeType="1"/>
              </p:cNvSpPr>
              <p:nvPr/>
            </p:nvSpPr>
            <p:spPr bwMode="auto">
              <a:xfrm>
                <a:off x="1039" y="2297"/>
                <a:ext cx="0" cy="298"/>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sp>
          <p:nvSpPr>
            <p:cNvPr id="584716" name="Rectangle 19"/>
            <p:cNvSpPr>
              <a:spLocks noChangeArrowheads="1"/>
            </p:cNvSpPr>
            <p:nvPr/>
          </p:nvSpPr>
          <p:spPr bwMode="auto">
            <a:xfrm>
              <a:off x="2375" y="1999"/>
              <a:ext cx="701" cy="298"/>
            </a:xfrm>
            <a:prstGeom prst="rect">
              <a:avLst/>
            </a:prstGeom>
            <a:solidFill>
              <a:srgbClr val="33CCCC"/>
            </a:solidFill>
            <a:ln w="9525">
              <a:noFill/>
              <a:miter lim="800000"/>
              <a:headEnd/>
              <a:tailEnd/>
            </a:ln>
            <a:scene3d>
              <a:camera prst="orthographicFront"/>
              <a:lightRig rig="threePt" dir="t"/>
            </a:scene3d>
            <a:sp3d>
              <a:bevelT/>
            </a:sp3d>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模型管理</a:t>
              </a:r>
            </a:p>
          </p:txBody>
        </p:sp>
        <p:sp>
          <p:nvSpPr>
            <p:cNvPr id="584717" name="Rectangle 20"/>
            <p:cNvSpPr>
              <a:spLocks noChangeArrowheads="1"/>
            </p:cNvSpPr>
            <p:nvPr/>
          </p:nvSpPr>
          <p:spPr bwMode="auto">
            <a:xfrm>
              <a:off x="2375" y="2595"/>
              <a:ext cx="701" cy="299"/>
            </a:xfrm>
            <a:prstGeom prst="rect">
              <a:avLst/>
            </a:prstGeom>
            <a:solidFill>
              <a:srgbClr val="33CCCC"/>
            </a:solidFill>
            <a:ln w="9525">
              <a:noFill/>
              <a:miter lim="800000"/>
              <a:headEnd/>
              <a:tailEnd/>
            </a:ln>
            <a:scene3d>
              <a:camera prst="orthographicFront"/>
              <a:lightRig rig="threePt" dir="t"/>
            </a:scene3d>
            <a:sp3d>
              <a:bevelT/>
            </a:sp3d>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数据管理</a:t>
              </a:r>
            </a:p>
          </p:txBody>
        </p:sp>
        <p:sp>
          <p:nvSpPr>
            <p:cNvPr id="584718" name="AutoShape 21"/>
            <p:cNvSpPr>
              <a:spLocks noChangeArrowheads="1"/>
            </p:cNvSpPr>
            <p:nvPr/>
          </p:nvSpPr>
          <p:spPr bwMode="auto">
            <a:xfrm>
              <a:off x="2375" y="1203"/>
              <a:ext cx="701" cy="39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模型库</a:t>
              </a:r>
            </a:p>
          </p:txBody>
        </p:sp>
        <p:grpSp>
          <p:nvGrpSpPr>
            <p:cNvPr id="584719" name="Group 22"/>
            <p:cNvGrpSpPr>
              <a:grpSpLocks/>
            </p:cNvGrpSpPr>
            <p:nvPr/>
          </p:nvGrpSpPr>
          <p:grpSpPr bwMode="auto">
            <a:xfrm>
              <a:off x="1974" y="3291"/>
              <a:ext cx="1703" cy="398"/>
              <a:chOff x="1974" y="3291"/>
              <a:chExt cx="1703" cy="398"/>
            </a:xfrm>
          </p:grpSpPr>
          <p:sp>
            <p:nvSpPr>
              <p:cNvPr id="584745" name="AutoShape 23"/>
              <p:cNvSpPr>
                <a:spLocks noChangeArrowheads="1"/>
              </p:cNvSpPr>
              <p:nvPr/>
            </p:nvSpPr>
            <p:spPr bwMode="auto">
              <a:xfrm>
                <a:off x="2976" y="3291"/>
                <a:ext cx="701" cy="39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数据仓库</a:t>
                </a:r>
              </a:p>
            </p:txBody>
          </p:sp>
          <p:sp>
            <p:nvSpPr>
              <p:cNvPr id="584746" name="AutoShape 24"/>
              <p:cNvSpPr>
                <a:spLocks noChangeArrowheads="1"/>
              </p:cNvSpPr>
              <p:nvPr/>
            </p:nvSpPr>
            <p:spPr bwMode="auto">
              <a:xfrm>
                <a:off x="1974" y="3291"/>
                <a:ext cx="701" cy="39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p:spPr>
            <p:txBody>
              <a:bodyPr anchor="ctr"/>
              <a:lstStyle/>
              <a:p>
                <a:pPr algn="ctr" eaLnBrk="0" hangingPunct="0"/>
                <a:r>
                  <a:rPr lang="zh-CN" altLang="en-US" sz="1600" b="1">
                    <a:solidFill>
                      <a:srgbClr val="000000"/>
                    </a:solidFill>
                    <a:latin typeface="仿宋" panose="02010609060101010101" pitchFamily="49" charset="-122"/>
                    <a:ea typeface="仿宋" panose="02010609060101010101" pitchFamily="49" charset="-122"/>
                  </a:rPr>
                  <a:t>数据库</a:t>
                </a:r>
              </a:p>
            </p:txBody>
          </p:sp>
        </p:grpSp>
        <p:grpSp>
          <p:nvGrpSpPr>
            <p:cNvPr id="584720" name="Group 25"/>
            <p:cNvGrpSpPr>
              <a:grpSpLocks/>
            </p:cNvGrpSpPr>
            <p:nvPr/>
          </p:nvGrpSpPr>
          <p:grpSpPr bwMode="auto">
            <a:xfrm>
              <a:off x="2731" y="1601"/>
              <a:ext cx="0" cy="994"/>
              <a:chOff x="2731" y="1601"/>
              <a:chExt cx="0" cy="994"/>
            </a:xfrm>
          </p:grpSpPr>
          <p:sp>
            <p:nvSpPr>
              <p:cNvPr id="584743" name="Line 26"/>
              <p:cNvSpPr>
                <a:spLocks noChangeShapeType="1"/>
              </p:cNvSpPr>
              <p:nvPr/>
            </p:nvSpPr>
            <p:spPr bwMode="auto">
              <a:xfrm>
                <a:off x="2731" y="1601"/>
                <a:ext cx="0" cy="398"/>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44" name="Line 27"/>
              <p:cNvSpPr>
                <a:spLocks noChangeShapeType="1"/>
              </p:cNvSpPr>
              <p:nvPr/>
            </p:nvSpPr>
            <p:spPr bwMode="auto">
              <a:xfrm>
                <a:off x="2731" y="2297"/>
                <a:ext cx="0" cy="298"/>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grpSp>
          <p:nvGrpSpPr>
            <p:cNvPr id="584721" name="Group 28"/>
            <p:cNvGrpSpPr>
              <a:grpSpLocks/>
            </p:cNvGrpSpPr>
            <p:nvPr/>
          </p:nvGrpSpPr>
          <p:grpSpPr bwMode="auto">
            <a:xfrm>
              <a:off x="2275" y="2894"/>
              <a:ext cx="1002" cy="397"/>
              <a:chOff x="2275" y="2894"/>
              <a:chExt cx="1002" cy="397"/>
            </a:xfrm>
          </p:grpSpPr>
          <p:sp>
            <p:nvSpPr>
              <p:cNvPr id="584741" name="Line 29"/>
              <p:cNvSpPr>
                <a:spLocks noChangeShapeType="1"/>
              </p:cNvSpPr>
              <p:nvPr/>
            </p:nvSpPr>
            <p:spPr bwMode="auto">
              <a:xfrm flipV="1">
                <a:off x="2275" y="2894"/>
                <a:ext cx="400" cy="39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42" name="Line 30"/>
              <p:cNvSpPr>
                <a:spLocks noChangeShapeType="1"/>
              </p:cNvSpPr>
              <p:nvPr/>
            </p:nvSpPr>
            <p:spPr bwMode="auto">
              <a:xfrm flipH="1" flipV="1">
                <a:off x="2876" y="2894"/>
                <a:ext cx="401" cy="39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grpSp>
          <p:nvGrpSpPr>
            <p:cNvPr id="584722" name="Group 31"/>
            <p:cNvGrpSpPr>
              <a:grpSpLocks/>
            </p:cNvGrpSpPr>
            <p:nvPr/>
          </p:nvGrpSpPr>
          <p:grpSpPr bwMode="auto">
            <a:xfrm>
              <a:off x="1373" y="2098"/>
              <a:ext cx="1002" cy="696"/>
              <a:chOff x="1373" y="2098"/>
              <a:chExt cx="1002" cy="696"/>
            </a:xfrm>
          </p:grpSpPr>
          <p:sp>
            <p:nvSpPr>
              <p:cNvPr id="584737" name="Line 32"/>
              <p:cNvSpPr>
                <a:spLocks noChangeShapeType="1"/>
              </p:cNvSpPr>
              <p:nvPr/>
            </p:nvSpPr>
            <p:spPr bwMode="auto">
              <a:xfrm>
                <a:off x="1373" y="2098"/>
                <a:ext cx="1002"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38" name="Line 33"/>
              <p:cNvSpPr>
                <a:spLocks noChangeShapeType="1"/>
              </p:cNvSpPr>
              <p:nvPr/>
            </p:nvSpPr>
            <p:spPr bwMode="auto">
              <a:xfrm>
                <a:off x="1373" y="2794"/>
                <a:ext cx="1002"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39" name="Line 34"/>
              <p:cNvSpPr>
                <a:spLocks noChangeShapeType="1"/>
              </p:cNvSpPr>
              <p:nvPr/>
            </p:nvSpPr>
            <p:spPr bwMode="auto">
              <a:xfrm>
                <a:off x="1373" y="2198"/>
                <a:ext cx="1002" cy="49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40" name="Line 35"/>
              <p:cNvSpPr>
                <a:spLocks noChangeShapeType="1"/>
              </p:cNvSpPr>
              <p:nvPr/>
            </p:nvSpPr>
            <p:spPr bwMode="auto">
              <a:xfrm flipV="1">
                <a:off x="1373" y="2198"/>
                <a:ext cx="1002" cy="49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sp>
          <p:nvSpPr>
            <p:cNvPr id="584723" name="Rectangle 36"/>
            <p:cNvSpPr>
              <a:spLocks noChangeArrowheads="1"/>
            </p:cNvSpPr>
            <p:nvPr/>
          </p:nvSpPr>
          <p:spPr bwMode="auto">
            <a:xfrm>
              <a:off x="3377" y="2297"/>
              <a:ext cx="701" cy="298"/>
            </a:xfrm>
            <a:prstGeom prst="rect">
              <a:avLst/>
            </a:prstGeom>
            <a:solidFill>
              <a:srgbClr val="33CCCC"/>
            </a:solidFill>
            <a:ln w="9525">
              <a:noFill/>
              <a:miter lim="800000"/>
              <a:headEnd/>
              <a:tailEnd/>
            </a:ln>
            <a:scene3d>
              <a:camera prst="orthographicFront"/>
              <a:lightRig rig="threePt" dir="t"/>
            </a:scene3d>
            <a:sp3d>
              <a:bevelT/>
            </a:sp3d>
          </p:spPr>
          <p:txBody>
            <a:bodyPr anchor="ctr"/>
            <a:lstStyle/>
            <a:p>
              <a:pPr algn="ctr" eaLnBrk="0" hangingPunct="0"/>
              <a:r>
                <a:rPr lang="en-US" altLang="zh-CN" sz="1600" b="1">
                  <a:solidFill>
                    <a:srgbClr val="000000"/>
                  </a:solidFill>
                  <a:latin typeface="仿宋" panose="02010609060101010101" pitchFamily="49" charset="-122"/>
                  <a:ea typeface="仿宋" panose="02010609060101010101" pitchFamily="49" charset="-122"/>
                </a:rPr>
                <a:t>DSS</a:t>
              </a:r>
              <a:r>
                <a:rPr lang="zh-CN" altLang="en-US" sz="1600" b="1">
                  <a:solidFill>
                    <a:srgbClr val="000000"/>
                  </a:solidFill>
                  <a:latin typeface="仿宋" panose="02010609060101010101" pitchFamily="49" charset="-122"/>
                  <a:ea typeface="仿宋" panose="02010609060101010101" pitchFamily="49" charset="-122"/>
                </a:rPr>
                <a:t>程序</a:t>
              </a:r>
            </a:p>
          </p:txBody>
        </p:sp>
        <p:grpSp>
          <p:nvGrpSpPr>
            <p:cNvPr id="584724" name="Group 37"/>
            <p:cNvGrpSpPr>
              <a:grpSpLocks/>
            </p:cNvGrpSpPr>
            <p:nvPr/>
          </p:nvGrpSpPr>
          <p:grpSpPr bwMode="auto">
            <a:xfrm>
              <a:off x="3076" y="2098"/>
              <a:ext cx="301" cy="696"/>
              <a:chOff x="3076" y="2098"/>
              <a:chExt cx="301" cy="696"/>
            </a:xfrm>
          </p:grpSpPr>
          <p:sp>
            <p:nvSpPr>
              <p:cNvPr id="584735" name="Line 38"/>
              <p:cNvSpPr>
                <a:spLocks noChangeShapeType="1"/>
              </p:cNvSpPr>
              <p:nvPr/>
            </p:nvSpPr>
            <p:spPr bwMode="auto">
              <a:xfrm>
                <a:off x="3076" y="2098"/>
                <a:ext cx="301" cy="199"/>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36" name="Line 39"/>
              <p:cNvSpPr>
                <a:spLocks noChangeShapeType="1"/>
              </p:cNvSpPr>
              <p:nvPr/>
            </p:nvSpPr>
            <p:spPr bwMode="auto">
              <a:xfrm flipV="1">
                <a:off x="3076" y="2595"/>
                <a:ext cx="301" cy="199"/>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grpSp>
          <p:nvGrpSpPr>
            <p:cNvPr id="584725" name="Group 40"/>
            <p:cNvGrpSpPr>
              <a:grpSpLocks/>
            </p:cNvGrpSpPr>
            <p:nvPr/>
          </p:nvGrpSpPr>
          <p:grpSpPr bwMode="auto">
            <a:xfrm>
              <a:off x="4479" y="1963"/>
              <a:ext cx="701" cy="732"/>
              <a:chOff x="4479" y="1963"/>
              <a:chExt cx="701" cy="732"/>
            </a:xfrm>
          </p:grpSpPr>
          <p:sp>
            <p:nvSpPr>
              <p:cNvPr id="584730" name="Rectangle 41"/>
              <p:cNvSpPr>
                <a:spLocks noChangeArrowheads="1"/>
              </p:cNvSpPr>
              <p:nvPr/>
            </p:nvSpPr>
            <p:spPr bwMode="auto">
              <a:xfrm>
                <a:off x="4579" y="1963"/>
                <a:ext cx="501" cy="298"/>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lang="zh-CN" altLang="en-US" sz="1600" b="1" dirty="0">
                    <a:latin typeface="仿宋" panose="02010609060101010101" pitchFamily="49" charset="-122"/>
                    <a:ea typeface="仿宋" panose="02010609060101010101" pitchFamily="49" charset="-122"/>
                  </a:rPr>
                  <a:t>用户</a:t>
                </a:r>
              </a:p>
            </p:txBody>
          </p:sp>
          <p:sp>
            <p:nvSpPr>
              <p:cNvPr id="584731" name="AutoShape 42"/>
              <p:cNvSpPr>
                <a:spLocks noChangeArrowheads="1"/>
              </p:cNvSpPr>
              <p:nvPr/>
            </p:nvSpPr>
            <p:spPr bwMode="auto">
              <a:xfrm>
                <a:off x="4479" y="2198"/>
                <a:ext cx="701" cy="497"/>
              </a:xfrm>
              <a:prstGeom prst="roundRect">
                <a:avLst>
                  <a:gd name="adj" fmla="val 16667"/>
                </a:avLst>
              </a:prstGeom>
              <a:solidFill>
                <a:srgbClr val="66FF99"/>
              </a:solidFill>
              <a:ln w="9525">
                <a:solidFill>
                  <a:schemeClr val="bg1"/>
                </a:solidFill>
                <a:round/>
                <a:headEnd/>
                <a:tailEnd/>
              </a:ln>
            </p:spPr>
            <p:txBody>
              <a:bodyPr/>
              <a:lstStyle/>
              <a:p>
                <a:pPr algn="ctr"/>
                <a:endParaRPr lang="zh-CN" altLang="en-US" b="1">
                  <a:solidFill>
                    <a:srgbClr val="000000"/>
                  </a:solidFill>
                  <a:latin typeface="仿宋" panose="02010609060101010101" pitchFamily="49" charset="-122"/>
                  <a:ea typeface="仿宋" panose="02010609060101010101" pitchFamily="49" charset="-122"/>
                </a:endParaRPr>
              </a:p>
            </p:txBody>
          </p:sp>
          <p:sp>
            <p:nvSpPr>
              <p:cNvPr id="584732" name="AutoShape 43"/>
              <p:cNvSpPr>
                <a:spLocks noChangeArrowheads="1"/>
              </p:cNvSpPr>
              <p:nvPr/>
            </p:nvSpPr>
            <p:spPr bwMode="auto">
              <a:xfrm>
                <a:off x="4579" y="2297"/>
                <a:ext cx="501" cy="298"/>
              </a:xfrm>
              <a:prstGeom prst="roundRect">
                <a:avLst>
                  <a:gd name="adj" fmla="val 16667"/>
                </a:avLst>
              </a:prstGeom>
              <a:solidFill>
                <a:schemeClr val="tx1"/>
              </a:solidFill>
              <a:ln w="9525">
                <a:solidFill>
                  <a:schemeClr val="bg1"/>
                </a:solidFill>
                <a:round/>
                <a:headEnd/>
                <a:tailEnd/>
              </a:ln>
            </p:spPr>
            <p:txBody>
              <a:bodyPr/>
              <a:lstStyle/>
              <a:p>
                <a:pPr algn="ctr"/>
                <a:endParaRPr lang="zh-CN" altLang="en-US" b="1">
                  <a:solidFill>
                    <a:srgbClr val="000000"/>
                  </a:solidFill>
                  <a:latin typeface="仿宋" panose="02010609060101010101" pitchFamily="49" charset="-122"/>
                  <a:ea typeface="仿宋" panose="02010609060101010101" pitchFamily="49" charset="-122"/>
                </a:endParaRPr>
              </a:p>
            </p:txBody>
          </p:sp>
          <p:sp>
            <p:nvSpPr>
              <p:cNvPr id="584733" name="Line 44"/>
              <p:cNvSpPr>
                <a:spLocks noChangeShapeType="1"/>
              </p:cNvSpPr>
              <p:nvPr/>
            </p:nvSpPr>
            <p:spPr bwMode="auto">
              <a:xfrm>
                <a:off x="4879" y="2646"/>
                <a:ext cx="201" cy="0"/>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34" name="Freeform 45"/>
              <p:cNvSpPr>
                <a:spLocks/>
              </p:cNvSpPr>
              <p:nvPr/>
            </p:nvSpPr>
            <p:spPr bwMode="auto">
              <a:xfrm>
                <a:off x="4650" y="2403"/>
                <a:ext cx="414" cy="153"/>
              </a:xfrm>
              <a:custGeom>
                <a:avLst/>
                <a:gdLst>
                  <a:gd name="T0" fmla="*/ 0 w 744"/>
                  <a:gd name="T1" fmla="*/ 0 h 240"/>
                  <a:gd name="T2" fmla="*/ 1 w 744"/>
                  <a:gd name="T3" fmla="*/ 1 h 240"/>
                  <a:gd name="T4" fmla="*/ 1 w 744"/>
                  <a:gd name="T5" fmla="*/ 1 h 240"/>
                  <a:gd name="T6" fmla="*/ 1 w 744"/>
                  <a:gd name="T7" fmla="*/ 1 h 240"/>
                  <a:gd name="T8" fmla="*/ 1 w 744"/>
                  <a:gd name="T9" fmla="*/ 1 h 240"/>
                  <a:gd name="T10" fmla="*/ 1 w 744"/>
                  <a:gd name="T11" fmla="*/ 1 h 240"/>
                  <a:gd name="T12" fmla="*/ 1 w 744"/>
                  <a:gd name="T13" fmla="*/ 1 h 240"/>
                  <a:gd name="T14" fmla="*/ 1 w 744"/>
                  <a:gd name="T15" fmla="*/ 1 h 240"/>
                  <a:gd name="T16" fmla="*/ 1 w 744"/>
                  <a:gd name="T17" fmla="*/ 1 h 240"/>
                  <a:gd name="T18" fmla="*/ 1 w 744"/>
                  <a:gd name="T19" fmla="*/ 1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4" h="240">
                    <a:moveTo>
                      <a:pt x="0" y="0"/>
                    </a:moveTo>
                    <a:cubicBezTo>
                      <a:pt x="13" y="40"/>
                      <a:pt x="27" y="80"/>
                      <a:pt x="40" y="120"/>
                    </a:cubicBezTo>
                    <a:cubicBezTo>
                      <a:pt x="55" y="166"/>
                      <a:pt x="120" y="240"/>
                      <a:pt x="120" y="240"/>
                    </a:cubicBezTo>
                    <a:cubicBezTo>
                      <a:pt x="140" y="227"/>
                      <a:pt x="163" y="217"/>
                      <a:pt x="180" y="200"/>
                    </a:cubicBezTo>
                    <a:cubicBezTo>
                      <a:pt x="197" y="183"/>
                      <a:pt x="197" y="148"/>
                      <a:pt x="220" y="140"/>
                    </a:cubicBezTo>
                    <a:cubicBezTo>
                      <a:pt x="246" y="131"/>
                      <a:pt x="273" y="153"/>
                      <a:pt x="300" y="160"/>
                    </a:cubicBezTo>
                    <a:cubicBezTo>
                      <a:pt x="327" y="153"/>
                      <a:pt x="353" y="140"/>
                      <a:pt x="380" y="140"/>
                    </a:cubicBezTo>
                    <a:cubicBezTo>
                      <a:pt x="540" y="140"/>
                      <a:pt x="340" y="193"/>
                      <a:pt x="500" y="140"/>
                    </a:cubicBezTo>
                    <a:cubicBezTo>
                      <a:pt x="520" y="153"/>
                      <a:pt x="536" y="180"/>
                      <a:pt x="560" y="180"/>
                    </a:cubicBezTo>
                    <a:cubicBezTo>
                      <a:pt x="744" y="180"/>
                      <a:pt x="630" y="90"/>
                      <a:pt x="720" y="180"/>
                    </a:cubicBezTo>
                  </a:path>
                </a:pathLst>
              </a:custGeom>
              <a:solidFill>
                <a:schemeClr val="tx1"/>
              </a:solidFill>
              <a:ln w="9525">
                <a:solidFill>
                  <a:srgbClr val="FF0000"/>
                </a:solidFill>
                <a:round/>
                <a:headEnd/>
                <a:tailEnd/>
              </a:ln>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grpSp>
          <p:nvGrpSpPr>
            <p:cNvPr id="584726" name="Group 46"/>
            <p:cNvGrpSpPr>
              <a:grpSpLocks/>
            </p:cNvGrpSpPr>
            <p:nvPr/>
          </p:nvGrpSpPr>
          <p:grpSpPr bwMode="auto">
            <a:xfrm>
              <a:off x="4036" y="2397"/>
              <a:ext cx="500" cy="533"/>
              <a:chOff x="4036" y="2397"/>
              <a:chExt cx="500" cy="533"/>
            </a:xfrm>
          </p:grpSpPr>
          <p:sp>
            <p:nvSpPr>
              <p:cNvPr id="584727" name="Rectangle 47"/>
              <p:cNvSpPr>
                <a:spLocks noChangeArrowheads="1"/>
              </p:cNvSpPr>
              <p:nvPr/>
            </p:nvSpPr>
            <p:spPr bwMode="auto">
              <a:xfrm>
                <a:off x="4036" y="2491"/>
                <a:ext cx="500" cy="439"/>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lang="zh-CN" altLang="en-US" sz="1600" b="1" dirty="0">
                    <a:latin typeface="仿宋" panose="02010609060101010101" pitchFamily="49" charset="-122"/>
                    <a:ea typeface="仿宋" panose="02010609060101010101" pitchFamily="49" charset="-122"/>
                  </a:rPr>
                  <a:t>要求</a:t>
                </a:r>
              </a:p>
              <a:p>
                <a:pPr algn="ctr" eaLnBrk="0" hangingPunct="0"/>
                <a:r>
                  <a:rPr lang="zh-CN" altLang="en-US" sz="1600" b="1" dirty="0">
                    <a:latin typeface="仿宋" panose="02010609060101010101" pitchFamily="49" charset="-122"/>
                    <a:ea typeface="仿宋" panose="02010609060101010101" pitchFamily="49" charset="-122"/>
                  </a:rPr>
                  <a:t>信息</a:t>
                </a:r>
              </a:p>
            </p:txBody>
          </p:sp>
          <p:sp>
            <p:nvSpPr>
              <p:cNvPr id="584728" name="Line 48"/>
              <p:cNvSpPr>
                <a:spLocks noChangeShapeType="1"/>
              </p:cNvSpPr>
              <p:nvPr/>
            </p:nvSpPr>
            <p:spPr bwMode="auto">
              <a:xfrm>
                <a:off x="4078" y="2397"/>
                <a:ext cx="401"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sp>
            <p:nvSpPr>
              <p:cNvPr id="584729" name="Line 49"/>
              <p:cNvSpPr>
                <a:spLocks noChangeShapeType="1"/>
              </p:cNvSpPr>
              <p:nvPr/>
            </p:nvSpPr>
            <p:spPr bwMode="auto">
              <a:xfrm flipH="1">
                <a:off x="4078" y="2496"/>
                <a:ext cx="401" cy="0"/>
              </a:xfrm>
              <a:prstGeom prst="line">
                <a:avLst/>
              </a:prstGeom>
              <a:noFill/>
              <a:ln w="1905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solidFill>
                    <a:srgbClr val="000000"/>
                  </a:solidFill>
                  <a:latin typeface="仿宋" panose="02010609060101010101" pitchFamily="49" charset="-122"/>
                  <a:ea typeface="仿宋" panose="02010609060101010101" pitchFamily="49" charset="-122"/>
                </a:endParaRPr>
              </a:p>
            </p:txBody>
          </p:sp>
        </p:grpSp>
      </p:grpSp>
    </p:spTree>
    <p:extLst>
      <p:ext uri="{BB962C8B-B14F-4D97-AF65-F5344CB8AC3E}">
        <p14:creationId xmlns:p14="http://schemas.microsoft.com/office/powerpoint/2010/main" val="437339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r>
              <a:rPr lang="en-US" altLang="zh-CN" dirty="0" smtClean="0"/>
              <a:t>7.3.7  </a:t>
            </a:r>
            <a:r>
              <a:rPr lang="zh-CN" altLang="en-US" dirty="0"/>
              <a:t>历史状态</a:t>
            </a:r>
          </a:p>
        </p:txBody>
      </p:sp>
      <p:sp>
        <p:nvSpPr>
          <p:cNvPr id="60419" name="Rectangle 3"/>
          <p:cNvSpPr>
            <a:spLocks noGrp="1" noRot="1" noChangeArrowheads="1"/>
          </p:cNvSpPr>
          <p:nvPr>
            <p:ph type="body" idx="1"/>
          </p:nvPr>
        </p:nvSpPr>
        <p:spPr/>
        <p:txBody>
          <a:bodyPr/>
          <a:lstStyle/>
          <a:p>
            <a:r>
              <a:rPr lang="zh-CN" altLang="en-US"/>
              <a:t>历史状态代表上次离开组成状态时的最后一个活动子状态，它用一个包含字母“</a:t>
            </a:r>
            <a:r>
              <a:rPr lang="en-US" altLang="zh-CN"/>
              <a:t>H”</a:t>
            </a:r>
            <a:r>
              <a:rPr lang="zh-CN" altLang="en-US"/>
              <a:t>的小圆圈表示。</a:t>
            </a:r>
          </a:p>
          <a:p>
            <a:r>
              <a:rPr lang="zh-CN" altLang="en-US"/>
              <a:t>每当转换到组成状态的历史状态时，对象便恢复到上次离开该组成状态时的最后一个活动子状态，并执行入口动作。 </a:t>
            </a:r>
          </a:p>
        </p:txBody>
      </p:sp>
    </p:spTree>
    <p:extLst>
      <p:ext uri="{BB962C8B-B14F-4D97-AF65-F5344CB8AC3E}">
        <p14:creationId xmlns:p14="http://schemas.microsoft.com/office/powerpoint/2010/main" val="509630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en-US" altLang="zh-CN" dirty="0" smtClean="0"/>
              <a:t>7.4  </a:t>
            </a:r>
            <a:r>
              <a:rPr lang="zh-CN" altLang="en-US" dirty="0"/>
              <a:t>事件</a:t>
            </a:r>
          </a:p>
        </p:txBody>
      </p:sp>
      <p:sp>
        <p:nvSpPr>
          <p:cNvPr id="28675" name="Rectangle 3"/>
          <p:cNvSpPr>
            <a:spLocks noGrp="1" noRot="1" noChangeArrowheads="1"/>
          </p:cNvSpPr>
          <p:nvPr>
            <p:ph type="body" idx="1"/>
          </p:nvPr>
        </p:nvSpPr>
        <p:spPr/>
        <p:txBody>
          <a:bodyPr/>
          <a:lstStyle/>
          <a:p>
            <a:r>
              <a:rPr lang="zh-CN" altLang="en-US"/>
              <a:t>事件表示在某一特定的时间或空间出现的能够引发状态改变的一种运动变化。</a:t>
            </a:r>
          </a:p>
          <a:p>
            <a:r>
              <a:rPr lang="zh-CN" altLang="en-US"/>
              <a:t>事件是一个激励的出现，它定义一个触发子以触发对象改变其状态，任何影响对象的事物都可以是事件。 </a:t>
            </a:r>
          </a:p>
        </p:txBody>
      </p:sp>
    </p:spTree>
    <p:extLst>
      <p:ext uri="{BB962C8B-B14F-4D97-AF65-F5344CB8AC3E}">
        <p14:creationId xmlns:p14="http://schemas.microsoft.com/office/powerpoint/2010/main" val="8127703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r>
              <a:rPr lang="en-US" altLang="zh-CN" dirty="0" smtClean="0"/>
              <a:t>7.4  </a:t>
            </a:r>
            <a:r>
              <a:rPr lang="zh-CN" altLang="en-US" dirty="0"/>
              <a:t>事件</a:t>
            </a:r>
          </a:p>
        </p:txBody>
      </p:sp>
      <p:sp>
        <p:nvSpPr>
          <p:cNvPr id="61443" name="Rectangle 3"/>
          <p:cNvSpPr>
            <a:spLocks noGrp="1" noRot="1" noChangeArrowheads="1"/>
          </p:cNvSpPr>
          <p:nvPr>
            <p:ph type="body" idx="1"/>
          </p:nvPr>
        </p:nvSpPr>
        <p:spPr/>
        <p:txBody>
          <a:bodyPr>
            <a:normAutofit lnSpcReduction="10000"/>
          </a:bodyPr>
          <a:lstStyle/>
          <a:p>
            <a:pPr marL="609600" indent="-609600"/>
            <a:r>
              <a:rPr lang="zh-CN" altLang="en-US"/>
              <a:t>事件种类：</a:t>
            </a:r>
          </a:p>
          <a:p>
            <a:pPr marL="609600" indent="-609600">
              <a:buFont typeface="Wingdings" panose="05000000000000000000" pitchFamily="2" charset="2"/>
              <a:buAutoNum type="circleNumDbPlain"/>
            </a:pPr>
            <a:r>
              <a:rPr lang="zh-CN" altLang="en-US"/>
              <a:t>入口事件</a:t>
            </a:r>
          </a:p>
          <a:p>
            <a:pPr marL="609600" indent="-609600">
              <a:buFont typeface="Wingdings" panose="05000000000000000000" pitchFamily="2" charset="2"/>
              <a:buAutoNum type="circleNumDbPlain"/>
            </a:pPr>
            <a:r>
              <a:rPr lang="zh-CN" altLang="en-US"/>
              <a:t>出口事件</a:t>
            </a:r>
          </a:p>
          <a:p>
            <a:pPr marL="609600" indent="-609600">
              <a:buFont typeface="Wingdings" panose="05000000000000000000" pitchFamily="2" charset="2"/>
              <a:buAutoNum type="circleNumDbPlain"/>
            </a:pPr>
            <a:r>
              <a:rPr lang="zh-CN" altLang="en-US"/>
              <a:t>动作事件</a:t>
            </a:r>
          </a:p>
          <a:p>
            <a:pPr marL="609600" indent="-609600">
              <a:buFont typeface="Wingdings" panose="05000000000000000000" pitchFamily="2" charset="2"/>
              <a:buAutoNum type="circleNumDbPlain"/>
            </a:pPr>
            <a:r>
              <a:rPr lang="zh-CN" altLang="en-US"/>
              <a:t>信号事件</a:t>
            </a:r>
          </a:p>
          <a:p>
            <a:pPr marL="609600" indent="-609600">
              <a:buFont typeface="Wingdings" panose="05000000000000000000" pitchFamily="2" charset="2"/>
              <a:buAutoNum type="circleNumDbPlain"/>
            </a:pPr>
            <a:r>
              <a:rPr lang="zh-CN" altLang="en-US"/>
              <a:t>调用事件</a:t>
            </a:r>
          </a:p>
          <a:p>
            <a:pPr marL="609600" indent="-609600">
              <a:buFont typeface="Wingdings" panose="05000000000000000000" pitchFamily="2" charset="2"/>
              <a:buAutoNum type="circleNumDbPlain"/>
            </a:pPr>
            <a:r>
              <a:rPr lang="zh-CN" altLang="en-US"/>
              <a:t>修改事件</a:t>
            </a:r>
          </a:p>
          <a:p>
            <a:pPr marL="609600" indent="-609600">
              <a:buFont typeface="Wingdings" panose="05000000000000000000" pitchFamily="2" charset="2"/>
              <a:buAutoNum type="circleNumDbPlain"/>
            </a:pPr>
            <a:r>
              <a:rPr lang="zh-CN" altLang="en-US"/>
              <a:t>时间事件</a:t>
            </a:r>
          </a:p>
          <a:p>
            <a:pPr marL="609600" indent="-609600">
              <a:buFont typeface="Wingdings" panose="05000000000000000000" pitchFamily="2" charset="2"/>
              <a:buAutoNum type="circleNumDbPlain"/>
            </a:pPr>
            <a:r>
              <a:rPr lang="zh-CN" altLang="en-US"/>
              <a:t>延迟事件</a:t>
            </a:r>
          </a:p>
        </p:txBody>
      </p:sp>
    </p:spTree>
    <p:extLst>
      <p:ext uri="{BB962C8B-B14F-4D97-AF65-F5344CB8AC3E}">
        <p14:creationId xmlns:p14="http://schemas.microsoft.com/office/powerpoint/2010/main" val="31835010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r>
              <a:rPr lang="en-US" altLang="zh-CN" dirty="0" smtClean="0"/>
              <a:t>7.4.1  </a:t>
            </a:r>
            <a:r>
              <a:rPr lang="zh-CN" altLang="en-US" dirty="0"/>
              <a:t>入口事件</a:t>
            </a:r>
          </a:p>
        </p:txBody>
      </p:sp>
      <p:sp>
        <p:nvSpPr>
          <p:cNvPr id="63491" name="Rectangle 3"/>
          <p:cNvSpPr>
            <a:spLocks noGrp="1" noRot="1" noChangeArrowheads="1"/>
          </p:cNvSpPr>
          <p:nvPr>
            <p:ph type="body" idx="1"/>
          </p:nvPr>
        </p:nvSpPr>
        <p:spPr/>
        <p:txBody>
          <a:bodyPr/>
          <a:lstStyle/>
          <a:p>
            <a:r>
              <a:rPr lang="zh-CN" altLang="en-US"/>
              <a:t>入口事件表示一个入口的动作序列，它在进入状态时执行。</a:t>
            </a:r>
          </a:p>
          <a:p>
            <a:r>
              <a:rPr lang="zh-CN" altLang="en-US"/>
              <a:t>入口事件的动作是原子的，并且先于人和内部活动或转换。 </a:t>
            </a:r>
          </a:p>
        </p:txBody>
      </p:sp>
    </p:spTree>
    <p:extLst>
      <p:ext uri="{BB962C8B-B14F-4D97-AF65-F5344CB8AC3E}">
        <p14:creationId xmlns:p14="http://schemas.microsoft.com/office/powerpoint/2010/main" val="90833141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p:txBody>
          <a:bodyPr/>
          <a:lstStyle/>
          <a:p>
            <a:r>
              <a:rPr lang="en-US" altLang="zh-CN" dirty="0" smtClean="0"/>
              <a:t>7.4.2  </a:t>
            </a:r>
            <a:r>
              <a:rPr lang="zh-CN" altLang="en-US" dirty="0"/>
              <a:t>出口事件</a:t>
            </a:r>
          </a:p>
        </p:txBody>
      </p:sp>
      <p:sp>
        <p:nvSpPr>
          <p:cNvPr id="64515" name="Rectangle 3"/>
          <p:cNvSpPr>
            <a:spLocks noGrp="1" noRot="1" noChangeArrowheads="1"/>
          </p:cNvSpPr>
          <p:nvPr>
            <p:ph type="body" idx="1"/>
          </p:nvPr>
        </p:nvSpPr>
        <p:spPr/>
        <p:txBody>
          <a:bodyPr/>
          <a:lstStyle/>
          <a:p>
            <a:r>
              <a:rPr lang="zh-CN" altLang="en-US"/>
              <a:t>出口事件表示一个出口的动作序列，它在退出状态时执行。</a:t>
            </a:r>
          </a:p>
          <a:p>
            <a:r>
              <a:rPr lang="zh-CN" altLang="en-US"/>
              <a:t>出口事件也是原子的，它跟在所有的内部活动之后，但是先于所有的出口转换。 </a:t>
            </a:r>
          </a:p>
        </p:txBody>
      </p:sp>
    </p:spTree>
    <p:extLst>
      <p:ext uri="{BB962C8B-B14F-4D97-AF65-F5344CB8AC3E}">
        <p14:creationId xmlns:p14="http://schemas.microsoft.com/office/powerpoint/2010/main" val="27538141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r>
              <a:rPr lang="en-US" altLang="zh-CN" dirty="0" smtClean="0"/>
              <a:t>7.4.3  </a:t>
            </a:r>
            <a:r>
              <a:rPr lang="zh-CN" altLang="en-US" dirty="0"/>
              <a:t>动作事件</a:t>
            </a:r>
          </a:p>
        </p:txBody>
      </p:sp>
      <p:sp>
        <p:nvSpPr>
          <p:cNvPr id="65539" name="Rectangle 3"/>
          <p:cNvSpPr>
            <a:spLocks noGrp="1" noRot="1" noChangeArrowheads="1"/>
          </p:cNvSpPr>
          <p:nvPr>
            <p:ph type="body" idx="1"/>
          </p:nvPr>
        </p:nvSpPr>
        <p:spPr/>
        <p:txBody>
          <a:bodyPr/>
          <a:lstStyle/>
          <a:p>
            <a:r>
              <a:rPr lang="zh-CN" altLang="en-US"/>
              <a:t>动作事件也称为“</a:t>
            </a:r>
            <a:r>
              <a:rPr lang="en-US" altLang="zh-CN"/>
              <a:t>do</a:t>
            </a:r>
            <a:r>
              <a:rPr lang="zh-CN" altLang="en-US"/>
              <a:t>事件”，它表示对一个嵌套状态机的调用。</a:t>
            </a:r>
          </a:p>
          <a:p>
            <a:r>
              <a:rPr lang="zh-CN" altLang="en-US"/>
              <a:t>与动作事件相关的活动必定引用嵌套状态机，而非引用包含它的对象的操作。 </a:t>
            </a:r>
          </a:p>
        </p:txBody>
      </p:sp>
    </p:spTree>
    <p:extLst>
      <p:ext uri="{BB962C8B-B14F-4D97-AF65-F5344CB8AC3E}">
        <p14:creationId xmlns:p14="http://schemas.microsoft.com/office/powerpoint/2010/main" val="4599451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r>
              <a:rPr lang="en-US" altLang="zh-CN" dirty="0" smtClean="0"/>
              <a:t>7.4.4  </a:t>
            </a:r>
            <a:r>
              <a:rPr lang="zh-CN" altLang="en-US" dirty="0"/>
              <a:t>信号事件</a:t>
            </a:r>
          </a:p>
        </p:txBody>
      </p:sp>
      <p:sp>
        <p:nvSpPr>
          <p:cNvPr id="66563" name="Rectangle 3"/>
          <p:cNvSpPr>
            <a:spLocks noGrp="1" noRot="1" noChangeArrowheads="1"/>
          </p:cNvSpPr>
          <p:nvPr>
            <p:ph type="body" idx="1"/>
          </p:nvPr>
        </p:nvSpPr>
        <p:spPr/>
        <p:txBody>
          <a:bodyPr/>
          <a:lstStyle/>
          <a:p>
            <a:r>
              <a:rPr lang="zh-CN" altLang="en-US"/>
              <a:t>信号的接收是信号接受对象的一个事件。</a:t>
            </a:r>
          </a:p>
          <a:p>
            <a:r>
              <a:rPr lang="zh-CN" altLang="en-US"/>
              <a:t>信号分为异步单路通信和双路通信。</a:t>
            </a:r>
          </a:p>
          <a:p>
            <a:r>
              <a:rPr lang="zh-CN" altLang="en-US"/>
              <a:t>在异步单路通信中，发送者是独立的。</a:t>
            </a:r>
          </a:p>
          <a:p>
            <a:r>
              <a:rPr lang="zh-CN" altLang="en-US"/>
              <a:t>在双路通信模型中，至少在每个方向上都要有一个信号。</a:t>
            </a:r>
          </a:p>
          <a:p>
            <a:r>
              <a:rPr lang="zh-CN" altLang="en-US"/>
              <a:t>在信号事件中，发送者和接受者可以是同一个对象。 </a:t>
            </a:r>
          </a:p>
        </p:txBody>
      </p:sp>
    </p:spTree>
    <p:extLst>
      <p:ext uri="{BB962C8B-B14F-4D97-AF65-F5344CB8AC3E}">
        <p14:creationId xmlns:p14="http://schemas.microsoft.com/office/powerpoint/2010/main" val="1740347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r>
              <a:rPr lang="en-US" altLang="zh-CN" dirty="0" smtClean="0"/>
              <a:t>7.4.5  </a:t>
            </a:r>
            <a:r>
              <a:rPr lang="zh-CN" altLang="en-US" dirty="0"/>
              <a:t>调用事件</a:t>
            </a:r>
          </a:p>
        </p:txBody>
      </p:sp>
      <p:sp>
        <p:nvSpPr>
          <p:cNvPr id="67587" name="Rectangle 3"/>
          <p:cNvSpPr>
            <a:spLocks noGrp="1" noRot="1" noChangeArrowheads="1"/>
          </p:cNvSpPr>
          <p:nvPr>
            <p:ph type="body" idx="1"/>
          </p:nvPr>
        </p:nvSpPr>
        <p:spPr/>
        <p:txBody>
          <a:bodyPr/>
          <a:lstStyle/>
          <a:p>
            <a:r>
              <a:rPr lang="zh-CN" altLang="en-US"/>
              <a:t>调用事件是一个对象对调用的接收。</a:t>
            </a:r>
          </a:p>
          <a:p>
            <a:r>
              <a:rPr lang="zh-CN" altLang="en-US"/>
              <a:t>调用事件至少涉及两个以上的对象。</a:t>
            </a:r>
          </a:p>
          <a:p>
            <a:r>
              <a:rPr lang="zh-CN" altLang="en-US"/>
              <a:t>调用事件既可以为同步调用，也可以为异步调用。</a:t>
            </a:r>
          </a:p>
        </p:txBody>
      </p:sp>
    </p:spTree>
    <p:extLst>
      <p:ext uri="{BB962C8B-B14F-4D97-AF65-F5344CB8AC3E}">
        <p14:creationId xmlns:p14="http://schemas.microsoft.com/office/powerpoint/2010/main" val="13292145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r>
              <a:rPr lang="en-US" altLang="zh-CN" dirty="0" smtClean="0"/>
              <a:t>7.4.6  </a:t>
            </a:r>
            <a:r>
              <a:rPr lang="zh-CN" altLang="en-US" dirty="0"/>
              <a:t>修改事件</a:t>
            </a:r>
          </a:p>
        </p:txBody>
      </p:sp>
      <p:sp>
        <p:nvSpPr>
          <p:cNvPr id="68611" name="Rectangle 3"/>
          <p:cNvSpPr>
            <a:spLocks noGrp="1" noRot="1" noChangeArrowheads="1"/>
          </p:cNvSpPr>
          <p:nvPr>
            <p:ph type="body" idx="1"/>
          </p:nvPr>
        </p:nvSpPr>
        <p:spPr/>
        <p:txBody>
          <a:bodyPr/>
          <a:lstStyle/>
          <a:p>
            <a:r>
              <a:rPr lang="zh-CN" altLang="en-US"/>
              <a:t>修改事件依靠特定属性值的布尔表达式所表示的条件的满足来触发状态的转换。</a:t>
            </a:r>
          </a:p>
          <a:p>
            <a:r>
              <a:rPr lang="zh-CN" altLang="en-US"/>
              <a:t>修改事件表示了一种具有时间持续性的并且可能是涉及全局的计算过程。</a:t>
            </a:r>
          </a:p>
          <a:p>
            <a:endParaRPr lang="en-US" altLang="zh-CN"/>
          </a:p>
        </p:txBody>
      </p:sp>
    </p:spTree>
    <p:extLst>
      <p:ext uri="{BB962C8B-B14F-4D97-AF65-F5344CB8AC3E}">
        <p14:creationId xmlns:p14="http://schemas.microsoft.com/office/powerpoint/2010/main" val="19387425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r>
              <a:rPr lang="en-US" altLang="zh-CN" dirty="0" smtClean="0"/>
              <a:t>7.4.6  </a:t>
            </a:r>
            <a:r>
              <a:rPr lang="zh-CN" altLang="en-US" dirty="0"/>
              <a:t>修改事件</a:t>
            </a:r>
          </a:p>
        </p:txBody>
      </p:sp>
      <p:sp>
        <p:nvSpPr>
          <p:cNvPr id="71683" name="Rectangle 3"/>
          <p:cNvSpPr>
            <a:spLocks noGrp="1" noRot="1" noChangeArrowheads="1"/>
          </p:cNvSpPr>
          <p:nvPr>
            <p:ph type="body" idx="1"/>
          </p:nvPr>
        </p:nvSpPr>
        <p:spPr/>
        <p:txBody>
          <a:bodyPr/>
          <a:lstStyle/>
          <a:p>
            <a:pPr marL="609600" indent="-609600"/>
            <a:r>
              <a:rPr lang="zh-CN" altLang="en-US"/>
              <a:t>监护条件与修改事件的区别：</a:t>
            </a:r>
          </a:p>
          <a:p>
            <a:pPr marL="609600" indent="-609600">
              <a:buFont typeface="Wingdings" panose="05000000000000000000" pitchFamily="2" charset="2"/>
              <a:buAutoNum type="circleNumDbPlain"/>
            </a:pPr>
            <a:r>
              <a:rPr lang="zh-CN" altLang="en-US"/>
              <a:t>监护条件只是在引起转换的触发器事件触发时和事件接收者对事件进行处理时被赋值一次。</a:t>
            </a:r>
          </a:p>
          <a:p>
            <a:pPr marL="609600" indent="-609600">
              <a:buFont typeface="Wingdings" panose="05000000000000000000" pitchFamily="2" charset="2"/>
              <a:buAutoNum type="circleNumDbPlain"/>
            </a:pPr>
            <a:r>
              <a:rPr lang="zh-CN" altLang="en-US"/>
              <a:t>修改事件则可以被多次赋值直到条件为真，多次赋值满足条件后转换也会被激发。</a:t>
            </a:r>
          </a:p>
        </p:txBody>
      </p:sp>
    </p:spTree>
    <p:extLst>
      <p:ext uri="{BB962C8B-B14F-4D97-AF65-F5344CB8AC3E}">
        <p14:creationId xmlns:p14="http://schemas.microsoft.com/office/powerpoint/2010/main" val="3117122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2063552" y="2420320"/>
            <a:ext cx="6964188" cy="4033016"/>
          </a:xfrm>
          <a:prstGeom prst="rect">
            <a:avLst/>
          </a:prstGeom>
          <a:solidFill>
            <a:srgbClr val="003399"/>
          </a:solidFill>
          <a:ln w="19050">
            <a:noFill/>
            <a:prstDash val="dash"/>
          </a:ln>
          <a:effectLst/>
          <a:scene3d>
            <a:camera prst="orthographicFront"/>
            <a:lightRig rig="threePt" dir="t"/>
          </a:scene3d>
          <a:sp3d>
            <a:bevelT/>
          </a:sp3d>
          <a:extLst/>
        </p:spPr>
        <p:txBody>
          <a:bodyPr vert="horz" wrap="square" lIns="91440" tIns="45720" rIns="91440" bIns="45720" numCol="1" rtlCol="0" anchor="b" anchorCtr="0" compatLnSpc="1">
            <a:prstTxWarp prst="textNoShape">
              <a:avLst/>
            </a:prstTxWarp>
          </a:bodyPr>
          <a:lstStyle/>
          <a:p>
            <a:pPr fontAlgn="base">
              <a:spcBef>
                <a:spcPct val="0"/>
              </a:spcBef>
              <a:spcAft>
                <a:spcPct val="0"/>
              </a:spcAft>
            </a:pPr>
            <a:r>
              <a:rPr kumimoji="1" lang="zh-CN" altLang="en-US" sz="2800" b="1" dirty="0">
                <a:latin typeface="仿宋" panose="02010609060101010101" pitchFamily="49" charset="-122"/>
                <a:ea typeface="仿宋" panose="02010609060101010101" pitchFamily="49" charset="-122"/>
              </a:rPr>
              <a:t>核心构成</a:t>
            </a:r>
          </a:p>
        </p:txBody>
      </p:sp>
      <p:sp>
        <p:nvSpPr>
          <p:cNvPr id="39" name="Rectangle 13"/>
          <p:cNvSpPr>
            <a:spLocks noChangeArrowheads="1"/>
          </p:cNvSpPr>
          <p:nvPr/>
        </p:nvSpPr>
        <p:spPr bwMode="auto">
          <a:xfrm>
            <a:off x="5177664" y="4916273"/>
            <a:ext cx="1756537" cy="576065"/>
          </a:xfrm>
          <a:prstGeom prst="rect">
            <a:avLst/>
          </a:prstGeom>
          <a:solidFill>
            <a:srgbClr val="66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flatTx/>
          </a:bodyPr>
          <a:lstStyle/>
          <a:p>
            <a:pPr algn="ctr" eaLnBrk="0" hangingPunct="0"/>
            <a:r>
              <a:rPr lang="zh-CN" altLang="en-US" b="1" dirty="0">
                <a:latin typeface="仿宋" panose="02010609060101010101" pitchFamily="49" charset="-122"/>
                <a:ea typeface="仿宋" panose="02010609060101010101" pitchFamily="49" charset="-122"/>
              </a:rPr>
              <a:t>模型学习 </a:t>
            </a:r>
            <a:r>
              <a:rPr lang="en-US" altLang="zh-CN" b="1" dirty="0">
                <a:latin typeface="仿宋" panose="02010609060101010101" pitchFamily="49" charset="-122"/>
                <a:ea typeface="仿宋" panose="02010609060101010101" pitchFamily="49" charset="-122"/>
              </a:rPr>
              <a:t>etc.</a:t>
            </a:r>
            <a:endParaRPr lang="zh-CN" altLang="en-US" b="1" dirty="0">
              <a:latin typeface="仿宋" panose="02010609060101010101" pitchFamily="49" charset="-122"/>
              <a:ea typeface="仿宋" panose="02010609060101010101" pitchFamily="49" charset="-122"/>
            </a:endParaRPr>
          </a:p>
        </p:txBody>
      </p:sp>
      <p:sp>
        <p:nvSpPr>
          <p:cNvPr id="40" name="Rectangle 12"/>
          <p:cNvSpPr>
            <a:spLocks noChangeArrowheads="1"/>
          </p:cNvSpPr>
          <p:nvPr/>
        </p:nvSpPr>
        <p:spPr bwMode="auto">
          <a:xfrm>
            <a:off x="5177664" y="4412216"/>
            <a:ext cx="1756537" cy="504056"/>
          </a:xfrm>
          <a:prstGeom prst="rect">
            <a:avLst/>
          </a:prstGeom>
          <a:solidFill>
            <a:srgbClr val="33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33CCFF"/>
            </a:extrusionClr>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flatTx/>
          </a:bodyPr>
          <a:lstStyle/>
          <a:p>
            <a:pPr algn="ctr" eaLnBrk="0" hangingPunct="0"/>
            <a:r>
              <a:rPr lang="zh-CN" altLang="en-US" b="1" dirty="0">
                <a:latin typeface="仿宋" panose="02010609060101010101" pitchFamily="49" charset="-122"/>
                <a:ea typeface="仿宋" panose="02010609060101010101" pitchFamily="49" charset="-122"/>
              </a:rPr>
              <a:t>用模型分析</a:t>
            </a:r>
          </a:p>
        </p:txBody>
      </p:sp>
      <p:sp>
        <p:nvSpPr>
          <p:cNvPr id="41" name="Rectangle 11"/>
          <p:cNvSpPr>
            <a:spLocks noChangeArrowheads="1"/>
          </p:cNvSpPr>
          <p:nvPr/>
        </p:nvSpPr>
        <p:spPr bwMode="auto">
          <a:xfrm>
            <a:off x="5177664" y="3873508"/>
            <a:ext cx="1756537" cy="538708"/>
          </a:xfrm>
          <a:prstGeom prst="rect">
            <a:avLst/>
          </a:prstGeom>
          <a:solidFill>
            <a:srgbClr val="DDDDD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flatTx/>
          </a:bodyPr>
          <a:lstStyle/>
          <a:p>
            <a:pPr algn="ctr" eaLnBrk="0" hangingPunct="0"/>
            <a:r>
              <a:rPr lang="zh-CN" altLang="en-US" b="1" dirty="0">
                <a:latin typeface="仿宋" panose="02010609060101010101" pitchFamily="49" charset="-122"/>
                <a:ea typeface="仿宋" panose="02010609060101010101" pitchFamily="49" charset="-122"/>
              </a:rPr>
              <a:t>模型建议</a:t>
            </a:r>
          </a:p>
        </p:txBody>
      </p:sp>
      <p:sp>
        <p:nvSpPr>
          <p:cNvPr id="42" name="Rectangle 10"/>
          <p:cNvSpPr>
            <a:spLocks noChangeArrowheads="1"/>
          </p:cNvSpPr>
          <p:nvPr/>
        </p:nvSpPr>
        <p:spPr bwMode="auto">
          <a:xfrm>
            <a:off x="5177664" y="3260088"/>
            <a:ext cx="1756537" cy="613420"/>
          </a:xfrm>
          <a:prstGeom prst="rect">
            <a:avLst/>
          </a:prstGeom>
          <a:solidFill>
            <a:srgbClr val="FF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FF"/>
            </a:extrusionClr>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flatTx/>
          </a:bodyPr>
          <a:lstStyle/>
          <a:p>
            <a:pPr algn="ctr" eaLnBrk="0" hangingPunct="0"/>
            <a:r>
              <a:rPr lang="zh-CN" altLang="en-US" b="1" dirty="0">
                <a:latin typeface="仿宋" panose="02010609060101010101" pitchFamily="49" charset="-122"/>
                <a:ea typeface="仿宋" panose="02010609060101010101" pitchFamily="49" charset="-122"/>
              </a:rPr>
              <a:t>问题定义</a:t>
            </a:r>
          </a:p>
        </p:txBody>
      </p:sp>
      <p:sp>
        <p:nvSpPr>
          <p:cNvPr id="44" name="Rectangle 6"/>
          <p:cNvSpPr>
            <a:spLocks noChangeArrowheads="1"/>
          </p:cNvSpPr>
          <p:nvPr/>
        </p:nvSpPr>
        <p:spPr bwMode="auto">
          <a:xfrm>
            <a:off x="4034663" y="2692408"/>
            <a:ext cx="571500" cy="2799928"/>
          </a:xfrm>
          <a:prstGeom prst="rect">
            <a:avLst/>
          </a:prstGeom>
          <a:solidFill>
            <a:srgbClr val="FFFF00"/>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nchor="ctr" anchorCtr="1">
            <a:flatTx/>
          </a:bodyPr>
          <a:lstStyle/>
          <a:p>
            <a:pPr algn="ctr" eaLnBrk="0" hangingPunct="0"/>
            <a:r>
              <a:rPr lang="zh-CN" altLang="en-US" sz="2000" b="1">
                <a:latin typeface="仿宋" panose="02010609060101010101" pitchFamily="49" charset="-122"/>
                <a:ea typeface="仿宋" panose="02010609060101010101" pitchFamily="49" charset="-122"/>
              </a:rPr>
              <a:t>知识系统</a:t>
            </a:r>
          </a:p>
        </p:txBody>
      </p:sp>
      <p:sp>
        <p:nvSpPr>
          <p:cNvPr id="45" name="Rectangle 7"/>
          <p:cNvSpPr>
            <a:spLocks noChangeArrowheads="1"/>
          </p:cNvSpPr>
          <p:nvPr/>
        </p:nvSpPr>
        <p:spPr bwMode="auto">
          <a:xfrm>
            <a:off x="8227640" y="2692408"/>
            <a:ext cx="571500" cy="2799928"/>
          </a:xfrm>
          <a:prstGeom prst="rect">
            <a:avLst/>
          </a:prstGeom>
          <a:solidFill>
            <a:srgbClr val="FFFF00"/>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nchor="ctr" anchorCtr="1">
            <a:flatTx/>
          </a:bodyPr>
          <a:lstStyle/>
          <a:p>
            <a:pPr algn="ctr" eaLnBrk="0" hangingPunct="0"/>
            <a:r>
              <a:rPr lang="zh-CN" altLang="en-US" sz="2000" b="1">
                <a:latin typeface="仿宋" panose="02010609060101010101" pitchFamily="49" charset="-122"/>
                <a:ea typeface="仿宋" panose="02010609060101010101" pitchFamily="49" charset="-122"/>
              </a:rPr>
              <a:t>语言系统</a:t>
            </a:r>
          </a:p>
        </p:txBody>
      </p:sp>
      <p:sp>
        <p:nvSpPr>
          <p:cNvPr id="46" name="Rectangle 9"/>
          <p:cNvSpPr>
            <a:spLocks noChangeArrowheads="1"/>
          </p:cNvSpPr>
          <p:nvPr/>
        </p:nvSpPr>
        <p:spPr bwMode="auto">
          <a:xfrm>
            <a:off x="5177664" y="2692408"/>
            <a:ext cx="1756537" cy="594420"/>
          </a:xfrm>
          <a:prstGeom prst="rect">
            <a:avLst/>
          </a:prstGeom>
          <a:solidFill>
            <a:srgbClr val="66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99"/>
            </a:extrusionClr>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flatTx/>
          </a:bodyPr>
          <a:lstStyle/>
          <a:p>
            <a:pPr algn="ctr" eaLnBrk="0" hangingPunct="0"/>
            <a:r>
              <a:rPr lang="zh-CN" altLang="en-US" b="1" dirty="0">
                <a:latin typeface="仿宋" panose="02010609060101010101" pitchFamily="49" charset="-122"/>
                <a:ea typeface="仿宋" panose="02010609060101010101" pitchFamily="49" charset="-122"/>
              </a:rPr>
              <a:t>信息收集</a:t>
            </a:r>
          </a:p>
        </p:txBody>
      </p:sp>
      <p:sp>
        <p:nvSpPr>
          <p:cNvPr id="47" name="Rectangle 14"/>
          <p:cNvSpPr>
            <a:spLocks noChangeArrowheads="1"/>
          </p:cNvSpPr>
          <p:nvPr/>
        </p:nvSpPr>
        <p:spPr bwMode="auto">
          <a:xfrm>
            <a:off x="6934200" y="2692408"/>
            <a:ext cx="571500" cy="2799928"/>
          </a:xfrm>
          <a:prstGeom prst="rect">
            <a:avLst/>
          </a:prstGeom>
          <a:solidFill>
            <a:srgbClr val="FFFF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vert="eaVert" anchor="ctr" anchorCtr="1">
            <a:flatTx/>
          </a:bodyPr>
          <a:lstStyle/>
          <a:p>
            <a:pPr algn="ctr" eaLnBrk="0" hangingPunct="0"/>
            <a:r>
              <a:rPr lang="zh-CN" altLang="en-US" b="1">
                <a:latin typeface="仿宋" panose="02010609060101010101" pitchFamily="49" charset="-122"/>
                <a:ea typeface="仿宋" panose="02010609060101010101" pitchFamily="49" charset="-122"/>
              </a:rPr>
              <a:t>问题处理系统</a:t>
            </a:r>
          </a:p>
        </p:txBody>
      </p:sp>
      <p:sp>
        <p:nvSpPr>
          <p:cNvPr id="48" name="Line 15"/>
          <p:cNvSpPr>
            <a:spLocks noChangeShapeType="1"/>
          </p:cNvSpPr>
          <p:nvPr/>
        </p:nvSpPr>
        <p:spPr bwMode="auto">
          <a:xfrm>
            <a:off x="4606163" y="3980168"/>
            <a:ext cx="571500"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49" name="Line 16"/>
          <p:cNvSpPr>
            <a:spLocks noChangeShapeType="1"/>
          </p:cNvSpPr>
          <p:nvPr/>
        </p:nvSpPr>
        <p:spPr bwMode="auto">
          <a:xfrm>
            <a:off x="7505700" y="3978013"/>
            <a:ext cx="721940"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nvGrpSpPr>
          <p:cNvPr id="50" name="Group 43"/>
          <p:cNvGrpSpPr>
            <a:grpSpLocks/>
          </p:cNvGrpSpPr>
          <p:nvPr/>
        </p:nvGrpSpPr>
        <p:grpSpPr bwMode="auto">
          <a:xfrm>
            <a:off x="9256340" y="3332097"/>
            <a:ext cx="800100" cy="904875"/>
            <a:chOff x="4776" y="3113"/>
            <a:chExt cx="504" cy="571"/>
          </a:xfrm>
        </p:grpSpPr>
        <p:sp>
          <p:nvSpPr>
            <p:cNvPr id="51" name="Rectangle 18"/>
            <p:cNvSpPr>
              <a:spLocks noChangeArrowheads="1"/>
            </p:cNvSpPr>
            <p:nvPr/>
          </p:nvSpPr>
          <p:spPr bwMode="auto">
            <a:xfrm>
              <a:off x="4848" y="3113"/>
              <a:ext cx="360" cy="187"/>
            </a:xfrm>
            <a:prstGeom prst="rect">
              <a:avLst/>
            </a:prstGeom>
            <a:noFill/>
            <a:ln>
              <a:noFill/>
            </a:ln>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1400" b="1">
                  <a:latin typeface="仿宋" panose="02010609060101010101" pitchFamily="49" charset="-122"/>
                  <a:ea typeface="仿宋" panose="02010609060101010101" pitchFamily="49" charset="-122"/>
                </a:rPr>
                <a:t>用户</a:t>
              </a:r>
            </a:p>
          </p:txBody>
        </p:sp>
        <p:sp>
          <p:nvSpPr>
            <p:cNvPr id="52" name="AutoShape 19"/>
            <p:cNvSpPr>
              <a:spLocks noChangeArrowheads="1"/>
            </p:cNvSpPr>
            <p:nvPr/>
          </p:nvSpPr>
          <p:spPr bwMode="auto">
            <a:xfrm>
              <a:off x="4776" y="3372"/>
              <a:ext cx="504" cy="312"/>
            </a:xfrm>
            <a:prstGeom prst="roundRect">
              <a:avLst>
                <a:gd name="adj" fmla="val 16667"/>
              </a:avLst>
            </a:prstGeom>
            <a:solidFill>
              <a:srgbClr val="66FF99"/>
            </a:solidFill>
            <a:ln w="9525">
              <a:round/>
              <a:headEnd/>
              <a:tailEnd/>
            </a:ln>
            <a:effectLst/>
            <a:scene3d>
              <a:camera prst="legacyPerspectiveBottom"/>
              <a:lightRig rig="legacyFlat3" dir="t"/>
            </a:scene3d>
            <a:sp3d extrusionH="887400" prstMaterial="legacyMatte">
              <a:bevelT w="13500" h="13500" prst="angle"/>
              <a:bevelB w="13500" h="13500" prst="angle"/>
              <a:extrusionClr>
                <a:srgbClr val="66FF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algn="ctr"/>
              <a:endParaRPr lang="zh-CN" altLang="en-US">
                <a:latin typeface="仿宋" panose="02010609060101010101" pitchFamily="49" charset="-122"/>
                <a:ea typeface="仿宋" panose="02010609060101010101" pitchFamily="49" charset="-122"/>
              </a:endParaRPr>
            </a:p>
          </p:txBody>
        </p:sp>
        <p:sp>
          <p:nvSpPr>
            <p:cNvPr id="53" name="AutoShape 20"/>
            <p:cNvSpPr>
              <a:spLocks noChangeArrowheads="1"/>
            </p:cNvSpPr>
            <p:nvPr/>
          </p:nvSpPr>
          <p:spPr bwMode="auto">
            <a:xfrm>
              <a:off x="4848" y="3434"/>
              <a:ext cx="360" cy="188"/>
            </a:xfrm>
            <a:prstGeom prst="roundRect">
              <a:avLst>
                <a:gd name="adj" fmla="val 16667"/>
              </a:avLst>
            </a:prstGeom>
            <a:solidFill>
              <a:schemeClr val="tx1"/>
            </a:solidFill>
            <a:ln w="9525">
              <a:solidFill>
                <a:srgbClr val="000000"/>
              </a:solidFill>
              <a:round/>
              <a:headEnd/>
              <a:tailEnd/>
            </a:ln>
          </p:spPr>
          <p:txBody>
            <a:bodyPr/>
            <a:lstStyle/>
            <a:p>
              <a:pPr algn="ctr"/>
              <a:endParaRPr lang="zh-CN" altLang="en-US">
                <a:latin typeface="仿宋" panose="02010609060101010101" pitchFamily="49" charset="-122"/>
                <a:ea typeface="仿宋" panose="02010609060101010101" pitchFamily="49" charset="-122"/>
              </a:endParaRPr>
            </a:p>
          </p:txBody>
        </p:sp>
        <p:sp>
          <p:nvSpPr>
            <p:cNvPr id="54" name="Line 21"/>
            <p:cNvSpPr>
              <a:spLocks noChangeShapeType="1"/>
            </p:cNvSpPr>
            <p:nvPr/>
          </p:nvSpPr>
          <p:spPr bwMode="auto">
            <a:xfrm>
              <a:off x="5064" y="3654"/>
              <a:ext cx="144"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sp>
          <p:nvSpPr>
            <p:cNvPr id="55" name="Freeform 22"/>
            <p:cNvSpPr>
              <a:spLocks/>
            </p:cNvSpPr>
            <p:nvPr/>
          </p:nvSpPr>
          <p:spPr bwMode="auto">
            <a:xfrm>
              <a:off x="4899" y="3501"/>
              <a:ext cx="298" cy="96"/>
            </a:xfrm>
            <a:custGeom>
              <a:avLst/>
              <a:gdLst>
                <a:gd name="T0" fmla="*/ 0 w 744"/>
                <a:gd name="T1" fmla="*/ 0 h 240"/>
                <a:gd name="T2" fmla="*/ 0 w 744"/>
                <a:gd name="T3" fmla="*/ 0 h 240"/>
                <a:gd name="T4" fmla="*/ 0 w 744"/>
                <a:gd name="T5" fmla="*/ 0 h 240"/>
                <a:gd name="T6" fmla="*/ 0 w 744"/>
                <a:gd name="T7" fmla="*/ 0 h 240"/>
                <a:gd name="T8" fmla="*/ 0 w 744"/>
                <a:gd name="T9" fmla="*/ 0 h 240"/>
                <a:gd name="T10" fmla="*/ 0 w 744"/>
                <a:gd name="T11" fmla="*/ 0 h 240"/>
                <a:gd name="T12" fmla="*/ 0 w 744"/>
                <a:gd name="T13" fmla="*/ 0 h 240"/>
                <a:gd name="T14" fmla="*/ 0 w 744"/>
                <a:gd name="T15" fmla="*/ 0 h 240"/>
                <a:gd name="T16" fmla="*/ 0 w 744"/>
                <a:gd name="T17" fmla="*/ 0 h 240"/>
                <a:gd name="T18" fmla="*/ 0 w 744"/>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4" h="240">
                  <a:moveTo>
                    <a:pt x="0" y="0"/>
                  </a:moveTo>
                  <a:cubicBezTo>
                    <a:pt x="13" y="40"/>
                    <a:pt x="27" y="80"/>
                    <a:pt x="40" y="120"/>
                  </a:cubicBezTo>
                  <a:cubicBezTo>
                    <a:pt x="55" y="166"/>
                    <a:pt x="120" y="240"/>
                    <a:pt x="120" y="240"/>
                  </a:cubicBezTo>
                  <a:cubicBezTo>
                    <a:pt x="140" y="227"/>
                    <a:pt x="163" y="217"/>
                    <a:pt x="180" y="200"/>
                  </a:cubicBezTo>
                  <a:cubicBezTo>
                    <a:pt x="197" y="183"/>
                    <a:pt x="197" y="148"/>
                    <a:pt x="220" y="140"/>
                  </a:cubicBezTo>
                  <a:cubicBezTo>
                    <a:pt x="246" y="131"/>
                    <a:pt x="273" y="153"/>
                    <a:pt x="300" y="160"/>
                  </a:cubicBezTo>
                  <a:cubicBezTo>
                    <a:pt x="327" y="153"/>
                    <a:pt x="353" y="140"/>
                    <a:pt x="380" y="140"/>
                  </a:cubicBezTo>
                  <a:cubicBezTo>
                    <a:pt x="540" y="140"/>
                    <a:pt x="340" y="193"/>
                    <a:pt x="500" y="140"/>
                  </a:cubicBezTo>
                  <a:cubicBezTo>
                    <a:pt x="520" y="153"/>
                    <a:pt x="536" y="180"/>
                    <a:pt x="560" y="180"/>
                  </a:cubicBezTo>
                  <a:cubicBezTo>
                    <a:pt x="744" y="180"/>
                    <a:pt x="630" y="90"/>
                    <a:pt x="720" y="180"/>
                  </a:cubicBezTo>
                </a:path>
              </a:pathLst>
            </a:custGeom>
            <a:solidFill>
              <a:schemeClr val="tx1"/>
            </a:solidFill>
            <a:ln w="9525">
              <a:solidFill>
                <a:srgbClr val="FF0000"/>
              </a:solidFill>
              <a:round/>
              <a:headEnd/>
              <a:tailEnd/>
            </a:ln>
          </p:spPr>
          <p:txBody>
            <a:bodyPr/>
            <a:lstStyle/>
            <a:p>
              <a:endParaRPr lang="zh-CN" altLang="en-US">
                <a:latin typeface="仿宋" panose="02010609060101010101" pitchFamily="49" charset="-122"/>
                <a:ea typeface="仿宋" panose="02010609060101010101" pitchFamily="49" charset="-122"/>
              </a:endParaRPr>
            </a:p>
          </p:txBody>
        </p:sp>
      </p:grpSp>
      <p:sp>
        <p:nvSpPr>
          <p:cNvPr id="56" name="Line 23"/>
          <p:cNvSpPr>
            <a:spLocks noChangeShapeType="1"/>
          </p:cNvSpPr>
          <p:nvPr/>
        </p:nvSpPr>
        <p:spPr bwMode="auto">
          <a:xfrm>
            <a:off x="8799140" y="3989321"/>
            <a:ext cx="457200"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latin typeface="仿宋" panose="02010609060101010101" pitchFamily="49" charset="-122"/>
              <a:ea typeface="仿宋" panose="02010609060101010101" pitchFamily="49" charset="-122"/>
            </a:endParaRPr>
          </a:p>
        </p:txBody>
      </p:sp>
      <p:grpSp>
        <p:nvGrpSpPr>
          <p:cNvPr id="57" name="Group 38"/>
          <p:cNvGrpSpPr>
            <a:grpSpLocks/>
          </p:cNvGrpSpPr>
          <p:nvPr/>
        </p:nvGrpSpPr>
        <p:grpSpPr bwMode="auto">
          <a:xfrm>
            <a:off x="2209800" y="2658690"/>
            <a:ext cx="1828800" cy="457200"/>
            <a:chOff x="1104" y="2964"/>
            <a:chExt cx="1152" cy="288"/>
          </a:xfrm>
        </p:grpSpPr>
        <p:sp>
          <p:nvSpPr>
            <p:cNvPr id="58" name="AutoShape 25"/>
            <p:cNvSpPr>
              <a:spLocks noChangeArrowheads="1"/>
            </p:cNvSpPr>
            <p:nvPr/>
          </p:nvSpPr>
          <p:spPr bwMode="auto">
            <a:xfrm>
              <a:off x="1104" y="2964"/>
              <a:ext cx="679"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数据库</a:t>
              </a:r>
              <a:endParaRPr lang="en-US" altLang="zh-CN" sz="1400" b="1" dirty="0">
                <a:latin typeface="仿宋" panose="02010609060101010101" pitchFamily="49" charset="-122"/>
                <a:ea typeface="仿宋" panose="02010609060101010101" pitchFamily="49" charset="-122"/>
              </a:endParaRPr>
            </a:p>
          </p:txBody>
        </p:sp>
        <p:sp>
          <p:nvSpPr>
            <p:cNvPr id="59" name="Line 31"/>
            <p:cNvSpPr>
              <a:spLocks noChangeShapeType="1"/>
            </p:cNvSpPr>
            <p:nvPr/>
          </p:nvSpPr>
          <p:spPr bwMode="auto">
            <a:xfrm>
              <a:off x="1783" y="3108"/>
              <a:ext cx="473"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60" name="Group 40"/>
          <p:cNvGrpSpPr>
            <a:grpSpLocks/>
          </p:cNvGrpSpPr>
          <p:nvPr/>
        </p:nvGrpSpPr>
        <p:grpSpPr bwMode="auto">
          <a:xfrm>
            <a:off x="2209800" y="3863772"/>
            <a:ext cx="1828800" cy="457200"/>
            <a:chOff x="1104" y="3348"/>
            <a:chExt cx="1152" cy="288"/>
          </a:xfrm>
        </p:grpSpPr>
        <p:sp>
          <p:nvSpPr>
            <p:cNvPr id="61" name="AutoShape 26"/>
            <p:cNvSpPr>
              <a:spLocks noChangeArrowheads="1"/>
            </p:cNvSpPr>
            <p:nvPr/>
          </p:nvSpPr>
          <p:spPr bwMode="auto">
            <a:xfrm>
              <a:off x="1104" y="3348"/>
              <a:ext cx="679"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知识库</a:t>
              </a:r>
              <a:endParaRPr lang="en-US" altLang="zh-CN" sz="1400" b="1" dirty="0">
                <a:latin typeface="仿宋" panose="02010609060101010101" pitchFamily="49" charset="-122"/>
                <a:ea typeface="仿宋" panose="02010609060101010101" pitchFamily="49" charset="-122"/>
              </a:endParaRPr>
            </a:p>
          </p:txBody>
        </p:sp>
        <p:sp>
          <p:nvSpPr>
            <p:cNvPr id="62" name="Line 32"/>
            <p:cNvSpPr>
              <a:spLocks noChangeShapeType="1"/>
            </p:cNvSpPr>
            <p:nvPr/>
          </p:nvSpPr>
          <p:spPr bwMode="auto">
            <a:xfrm flipV="1">
              <a:off x="1783" y="3492"/>
              <a:ext cx="473"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63" name="Group 41"/>
          <p:cNvGrpSpPr>
            <a:grpSpLocks/>
          </p:cNvGrpSpPr>
          <p:nvPr/>
        </p:nvGrpSpPr>
        <p:grpSpPr bwMode="auto">
          <a:xfrm>
            <a:off x="2205409" y="5035137"/>
            <a:ext cx="1833563" cy="457200"/>
            <a:chOff x="1104" y="3732"/>
            <a:chExt cx="1155" cy="288"/>
          </a:xfrm>
        </p:grpSpPr>
        <p:sp>
          <p:nvSpPr>
            <p:cNvPr id="64" name="AutoShape 27"/>
            <p:cNvSpPr>
              <a:spLocks noChangeArrowheads="1"/>
            </p:cNvSpPr>
            <p:nvPr/>
          </p:nvSpPr>
          <p:spPr bwMode="auto">
            <a:xfrm>
              <a:off x="1104" y="3732"/>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方法库</a:t>
              </a:r>
              <a:endParaRPr lang="en-US" altLang="zh-CN" sz="1400" b="1" dirty="0">
                <a:latin typeface="仿宋" panose="02010609060101010101" pitchFamily="49" charset="-122"/>
                <a:ea typeface="仿宋" panose="02010609060101010101" pitchFamily="49" charset="-122"/>
              </a:endParaRPr>
            </a:p>
          </p:txBody>
        </p:sp>
        <p:sp>
          <p:nvSpPr>
            <p:cNvPr id="65" name="Line 33"/>
            <p:cNvSpPr>
              <a:spLocks noChangeShapeType="1"/>
            </p:cNvSpPr>
            <p:nvPr/>
          </p:nvSpPr>
          <p:spPr bwMode="auto">
            <a:xfrm flipV="1">
              <a:off x="1786" y="3876"/>
              <a:ext cx="473"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66" name="Group 39"/>
          <p:cNvGrpSpPr>
            <a:grpSpLocks/>
          </p:cNvGrpSpPr>
          <p:nvPr/>
        </p:nvGrpSpPr>
        <p:grpSpPr bwMode="auto">
          <a:xfrm>
            <a:off x="2209800" y="3260088"/>
            <a:ext cx="1828800" cy="457200"/>
            <a:chOff x="432" y="3156"/>
            <a:chExt cx="1152" cy="288"/>
          </a:xfrm>
        </p:grpSpPr>
        <p:sp>
          <p:nvSpPr>
            <p:cNvPr id="67" name="AutoShape 29"/>
            <p:cNvSpPr>
              <a:spLocks noChangeArrowheads="1"/>
            </p:cNvSpPr>
            <p:nvPr/>
          </p:nvSpPr>
          <p:spPr bwMode="auto">
            <a:xfrm>
              <a:off x="432" y="3156"/>
              <a:ext cx="679"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框架库</a:t>
              </a:r>
              <a:endParaRPr lang="en-US" altLang="zh-CN" sz="1400" b="1" dirty="0">
                <a:latin typeface="仿宋" panose="02010609060101010101" pitchFamily="49" charset="-122"/>
                <a:ea typeface="仿宋" panose="02010609060101010101" pitchFamily="49" charset="-122"/>
              </a:endParaRPr>
            </a:p>
          </p:txBody>
        </p:sp>
        <p:sp>
          <p:nvSpPr>
            <p:cNvPr id="68" name="Line 34"/>
            <p:cNvSpPr>
              <a:spLocks noChangeShapeType="1"/>
            </p:cNvSpPr>
            <p:nvPr/>
          </p:nvSpPr>
          <p:spPr bwMode="auto">
            <a:xfrm>
              <a:off x="1111" y="3300"/>
              <a:ext cx="473"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69" name="Group 42"/>
          <p:cNvGrpSpPr>
            <a:grpSpLocks/>
          </p:cNvGrpSpPr>
          <p:nvPr/>
        </p:nvGrpSpPr>
        <p:grpSpPr bwMode="auto">
          <a:xfrm>
            <a:off x="2205409" y="4459072"/>
            <a:ext cx="1833563" cy="457200"/>
            <a:chOff x="432" y="3588"/>
            <a:chExt cx="1155" cy="288"/>
          </a:xfrm>
        </p:grpSpPr>
        <p:sp>
          <p:nvSpPr>
            <p:cNvPr id="70" name="AutoShape 28"/>
            <p:cNvSpPr>
              <a:spLocks noChangeArrowheads="1"/>
            </p:cNvSpPr>
            <p:nvPr/>
          </p:nvSpPr>
          <p:spPr bwMode="auto">
            <a:xfrm>
              <a:off x="432" y="3588"/>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参数库</a:t>
              </a:r>
              <a:endParaRPr lang="en-US" altLang="zh-CN" sz="1400" b="1" dirty="0">
                <a:latin typeface="仿宋" panose="02010609060101010101" pitchFamily="49" charset="-122"/>
                <a:ea typeface="仿宋" panose="02010609060101010101" pitchFamily="49" charset="-122"/>
              </a:endParaRPr>
            </a:p>
          </p:txBody>
        </p:sp>
        <p:sp>
          <p:nvSpPr>
            <p:cNvPr id="71" name="Line 35"/>
            <p:cNvSpPr>
              <a:spLocks noChangeShapeType="1"/>
            </p:cNvSpPr>
            <p:nvPr/>
          </p:nvSpPr>
          <p:spPr bwMode="auto">
            <a:xfrm>
              <a:off x="1114" y="3740"/>
              <a:ext cx="473"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sp>
        <p:nvSpPr>
          <p:cNvPr id="2" name="下箭头 1"/>
          <p:cNvSpPr/>
          <p:nvPr/>
        </p:nvSpPr>
        <p:spPr bwMode="auto">
          <a:xfrm>
            <a:off x="5267908" y="3182809"/>
            <a:ext cx="216024" cy="292187"/>
          </a:xfrm>
          <a:prstGeom prst="down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800">
              <a:solidFill>
                <a:schemeClr val="bg1"/>
              </a:solidFill>
              <a:latin typeface="仿宋" panose="02010609060101010101" pitchFamily="49" charset="-122"/>
              <a:ea typeface="仿宋" panose="02010609060101010101" pitchFamily="49" charset="-122"/>
            </a:endParaRPr>
          </a:p>
        </p:txBody>
      </p:sp>
      <p:sp>
        <p:nvSpPr>
          <p:cNvPr id="72" name="下箭头 71"/>
          <p:cNvSpPr/>
          <p:nvPr/>
        </p:nvSpPr>
        <p:spPr bwMode="auto">
          <a:xfrm>
            <a:off x="5267908" y="3766327"/>
            <a:ext cx="216024" cy="292187"/>
          </a:xfrm>
          <a:prstGeom prst="down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800">
              <a:solidFill>
                <a:schemeClr val="bg1"/>
              </a:solidFill>
              <a:latin typeface="仿宋" panose="02010609060101010101" pitchFamily="49" charset="-122"/>
              <a:ea typeface="仿宋" panose="02010609060101010101" pitchFamily="49" charset="-122"/>
            </a:endParaRPr>
          </a:p>
        </p:txBody>
      </p:sp>
      <p:sp>
        <p:nvSpPr>
          <p:cNvPr id="73" name="下箭头 72"/>
          <p:cNvSpPr/>
          <p:nvPr/>
        </p:nvSpPr>
        <p:spPr bwMode="auto">
          <a:xfrm>
            <a:off x="5267908" y="4305858"/>
            <a:ext cx="216024" cy="292187"/>
          </a:xfrm>
          <a:prstGeom prst="down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800">
              <a:solidFill>
                <a:schemeClr val="bg1"/>
              </a:solidFill>
              <a:latin typeface="仿宋" panose="02010609060101010101" pitchFamily="49" charset="-122"/>
              <a:ea typeface="仿宋" panose="02010609060101010101" pitchFamily="49" charset="-122"/>
            </a:endParaRPr>
          </a:p>
        </p:txBody>
      </p:sp>
      <p:sp>
        <p:nvSpPr>
          <p:cNvPr id="74" name="下箭头 73"/>
          <p:cNvSpPr/>
          <p:nvPr/>
        </p:nvSpPr>
        <p:spPr bwMode="auto">
          <a:xfrm>
            <a:off x="5267908" y="4808117"/>
            <a:ext cx="216024" cy="292187"/>
          </a:xfrm>
          <a:prstGeom prst="down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800">
              <a:solidFill>
                <a:schemeClr val="bg1"/>
              </a:solidFill>
              <a:latin typeface="仿宋" panose="02010609060101010101" pitchFamily="49" charset="-122"/>
              <a:ea typeface="仿宋" panose="02010609060101010101" pitchFamily="49" charset="-122"/>
            </a:endParaRPr>
          </a:p>
        </p:txBody>
      </p:sp>
      <p:grpSp>
        <p:nvGrpSpPr>
          <p:cNvPr id="75" name="Group 41"/>
          <p:cNvGrpSpPr>
            <a:grpSpLocks/>
          </p:cNvGrpSpPr>
          <p:nvPr/>
        </p:nvGrpSpPr>
        <p:grpSpPr bwMode="auto">
          <a:xfrm>
            <a:off x="6168009" y="5492328"/>
            <a:ext cx="1082675" cy="889000"/>
            <a:chOff x="1104" y="3249"/>
            <a:chExt cx="682" cy="560"/>
          </a:xfrm>
        </p:grpSpPr>
        <p:sp>
          <p:nvSpPr>
            <p:cNvPr id="76" name="AutoShape 27"/>
            <p:cNvSpPr>
              <a:spLocks noChangeArrowheads="1"/>
            </p:cNvSpPr>
            <p:nvPr/>
          </p:nvSpPr>
          <p:spPr bwMode="auto">
            <a:xfrm>
              <a:off x="1104" y="3521"/>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模型库</a:t>
              </a:r>
              <a:endParaRPr lang="en-US" altLang="zh-CN" sz="1400" b="1" dirty="0">
                <a:latin typeface="仿宋" panose="02010609060101010101" pitchFamily="49" charset="-122"/>
                <a:ea typeface="仿宋" panose="02010609060101010101" pitchFamily="49" charset="-122"/>
              </a:endParaRPr>
            </a:p>
          </p:txBody>
        </p:sp>
        <p:sp>
          <p:nvSpPr>
            <p:cNvPr id="77" name="Line 33"/>
            <p:cNvSpPr>
              <a:spLocks noChangeShapeType="1"/>
            </p:cNvSpPr>
            <p:nvPr/>
          </p:nvSpPr>
          <p:spPr bwMode="auto">
            <a:xfrm flipV="1">
              <a:off x="1445" y="3249"/>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78" name="Group 41"/>
          <p:cNvGrpSpPr>
            <a:grpSpLocks/>
          </p:cNvGrpSpPr>
          <p:nvPr/>
        </p:nvGrpSpPr>
        <p:grpSpPr bwMode="auto">
          <a:xfrm>
            <a:off x="4943873" y="5492328"/>
            <a:ext cx="1082675" cy="889000"/>
            <a:chOff x="1104" y="3249"/>
            <a:chExt cx="682" cy="560"/>
          </a:xfrm>
        </p:grpSpPr>
        <p:sp>
          <p:nvSpPr>
            <p:cNvPr id="79" name="AutoShape 27"/>
            <p:cNvSpPr>
              <a:spLocks noChangeArrowheads="1"/>
            </p:cNvSpPr>
            <p:nvPr/>
          </p:nvSpPr>
          <p:spPr bwMode="auto">
            <a:xfrm>
              <a:off x="1104" y="3521"/>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案例库</a:t>
              </a:r>
              <a:endParaRPr lang="en-US" altLang="zh-CN" sz="1400" b="1" dirty="0">
                <a:latin typeface="仿宋" panose="02010609060101010101" pitchFamily="49" charset="-122"/>
                <a:ea typeface="仿宋" panose="02010609060101010101" pitchFamily="49" charset="-122"/>
              </a:endParaRPr>
            </a:p>
          </p:txBody>
        </p:sp>
        <p:sp>
          <p:nvSpPr>
            <p:cNvPr id="80" name="Line 33"/>
            <p:cNvSpPr>
              <a:spLocks noChangeShapeType="1"/>
            </p:cNvSpPr>
            <p:nvPr/>
          </p:nvSpPr>
          <p:spPr bwMode="auto">
            <a:xfrm flipV="1">
              <a:off x="1445" y="3249"/>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sp>
        <p:nvSpPr>
          <p:cNvPr id="81" name="Rectangle 13"/>
          <p:cNvSpPr>
            <a:spLocks noChangeArrowheads="1"/>
          </p:cNvSpPr>
          <p:nvPr/>
        </p:nvSpPr>
        <p:spPr bwMode="auto">
          <a:xfrm>
            <a:off x="4038972" y="908721"/>
            <a:ext cx="3466728" cy="576065"/>
          </a:xfrm>
          <a:prstGeom prst="rect">
            <a:avLst/>
          </a:prstGeom>
          <a:solidFill>
            <a:srgbClr val="00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sp3d>
          <a:extLst/>
        </p:spPr>
        <p:txBody>
          <a:bodyPr anchor="ctr">
            <a:flatTx/>
          </a:bodyPr>
          <a:lstStyle/>
          <a:p>
            <a:pPr algn="ctr" eaLnBrk="0" hangingPunct="0"/>
            <a:r>
              <a:rPr lang="zh-CN" altLang="en-US" b="1" dirty="0">
                <a:latin typeface="仿宋" panose="02010609060101010101" pitchFamily="49" charset="-122"/>
                <a:ea typeface="仿宋" panose="02010609060101010101" pitchFamily="49" charset="-122"/>
              </a:rPr>
              <a:t>大数据分析平台</a:t>
            </a:r>
          </a:p>
        </p:txBody>
      </p:sp>
      <p:grpSp>
        <p:nvGrpSpPr>
          <p:cNvPr id="82" name="Group 41"/>
          <p:cNvGrpSpPr>
            <a:grpSpLocks/>
          </p:cNvGrpSpPr>
          <p:nvPr/>
        </p:nvGrpSpPr>
        <p:grpSpPr bwMode="auto">
          <a:xfrm>
            <a:off x="5445374" y="1465277"/>
            <a:ext cx="1082675" cy="1184275"/>
            <a:chOff x="1104" y="3249"/>
            <a:chExt cx="682" cy="746"/>
          </a:xfrm>
        </p:grpSpPr>
        <p:sp>
          <p:nvSpPr>
            <p:cNvPr id="83" name="AutoShape 27"/>
            <p:cNvSpPr>
              <a:spLocks noChangeArrowheads="1"/>
            </p:cNvSpPr>
            <p:nvPr/>
          </p:nvSpPr>
          <p:spPr bwMode="auto">
            <a:xfrm>
              <a:off x="1104" y="3461"/>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征兆模式</a:t>
              </a:r>
              <a:endParaRPr lang="en-US" altLang="zh-CN" sz="1400" b="1" dirty="0">
                <a:latin typeface="仿宋" panose="02010609060101010101" pitchFamily="49" charset="-122"/>
                <a:ea typeface="仿宋" panose="02010609060101010101" pitchFamily="49" charset="-122"/>
              </a:endParaRPr>
            </a:p>
          </p:txBody>
        </p:sp>
        <p:sp>
          <p:nvSpPr>
            <p:cNvPr id="84" name="Line 33"/>
            <p:cNvSpPr>
              <a:spLocks noChangeShapeType="1"/>
            </p:cNvSpPr>
            <p:nvPr/>
          </p:nvSpPr>
          <p:spPr bwMode="auto">
            <a:xfrm flipV="1">
              <a:off x="1445" y="3249"/>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89" name="Line 33"/>
            <p:cNvSpPr>
              <a:spLocks noChangeShapeType="1"/>
            </p:cNvSpPr>
            <p:nvPr/>
          </p:nvSpPr>
          <p:spPr bwMode="auto">
            <a:xfrm flipV="1">
              <a:off x="1445" y="3723"/>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85" name="Group 41"/>
          <p:cNvGrpSpPr>
            <a:grpSpLocks/>
          </p:cNvGrpSpPr>
          <p:nvPr/>
        </p:nvGrpSpPr>
        <p:grpSpPr bwMode="auto">
          <a:xfrm>
            <a:off x="6741518" y="1459882"/>
            <a:ext cx="1082675" cy="1176338"/>
            <a:chOff x="1104" y="3249"/>
            <a:chExt cx="682" cy="741"/>
          </a:xfrm>
        </p:grpSpPr>
        <p:sp>
          <p:nvSpPr>
            <p:cNvPr id="86" name="AutoShape 27"/>
            <p:cNvSpPr>
              <a:spLocks noChangeArrowheads="1"/>
            </p:cNvSpPr>
            <p:nvPr/>
          </p:nvSpPr>
          <p:spPr bwMode="auto">
            <a:xfrm>
              <a:off x="1104" y="3461"/>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问题模式</a:t>
              </a:r>
              <a:endParaRPr lang="en-US" altLang="zh-CN" sz="1400" b="1" dirty="0">
                <a:latin typeface="仿宋" panose="02010609060101010101" pitchFamily="49" charset="-122"/>
                <a:ea typeface="仿宋" panose="02010609060101010101" pitchFamily="49" charset="-122"/>
              </a:endParaRPr>
            </a:p>
          </p:txBody>
        </p:sp>
        <p:sp>
          <p:nvSpPr>
            <p:cNvPr id="87" name="Line 33"/>
            <p:cNvSpPr>
              <a:spLocks noChangeShapeType="1"/>
            </p:cNvSpPr>
            <p:nvPr/>
          </p:nvSpPr>
          <p:spPr bwMode="auto">
            <a:xfrm flipV="1">
              <a:off x="1445" y="3249"/>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88" name="Line 33"/>
            <p:cNvSpPr>
              <a:spLocks noChangeShapeType="1"/>
            </p:cNvSpPr>
            <p:nvPr/>
          </p:nvSpPr>
          <p:spPr bwMode="auto">
            <a:xfrm flipV="1">
              <a:off x="1445" y="3718"/>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grpSp>
        <p:nvGrpSpPr>
          <p:cNvPr id="90" name="Group 41"/>
          <p:cNvGrpSpPr>
            <a:grpSpLocks/>
          </p:cNvGrpSpPr>
          <p:nvPr/>
        </p:nvGrpSpPr>
        <p:grpSpPr bwMode="auto">
          <a:xfrm>
            <a:off x="3809239" y="1459883"/>
            <a:ext cx="1082675" cy="1184275"/>
            <a:chOff x="1104" y="3249"/>
            <a:chExt cx="682" cy="746"/>
          </a:xfrm>
        </p:grpSpPr>
        <p:sp>
          <p:nvSpPr>
            <p:cNvPr id="91" name="AutoShape 27"/>
            <p:cNvSpPr>
              <a:spLocks noChangeArrowheads="1"/>
            </p:cNvSpPr>
            <p:nvPr/>
          </p:nvSpPr>
          <p:spPr bwMode="auto">
            <a:xfrm>
              <a:off x="1104" y="3461"/>
              <a:ext cx="682" cy="288"/>
            </a:xfrm>
            <a:prstGeom prst="can">
              <a:avLst>
                <a:gd name="adj" fmla="val 25000"/>
              </a:avLst>
            </a:prstGeom>
            <a:gradFill rotWithShape="0">
              <a:gsLst>
                <a:gs pos="0">
                  <a:srgbClr val="2F7647"/>
                </a:gs>
                <a:gs pos="50000">
                  <a:srgbClr val="66FF99"/>
                </a:gs>
                <a:gs pos="100000">
                  <a:srgbClr val="2F7647"/>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仿宋" panose="02010609060101010101" pitchFamily="49" charset="-122"/>
                  <a:ea typeface="仿宋" panose="02010609060101010101" pitchFamily="49" charset="-122"/>
                </a:rPr>
                <a:t>规则模式</a:t>
              </a:r>
              <a:endParaRPr lang="en-US" altLang="zh-CN" sz="1400" b="1" dirty="0">
                <a:latin typeface="仿宋" panose="02010609060101010101" pitchFamily="49" charset="-122"/>
                <a:ea typeface="仿宋" panose="02010609060101010101" pitchFamily="49" charset="-122"/>
              </a:endParaRPr>
            </a:p>
          </p:txBody>
        </p:sp>
        <p:sp>
          <p:nvSpPr>
            <p:cNvPr id="92" name="Line 33"/>
            <p:cNvSpPr>
              <a:spLocks noChangeShapeType="1"/>
            </p:cNvSpPr>
            <p:nvPr/>
          </p:nvSpPr>
          <p:spPr bwMode="auto">
            <a:xfrm flipV="1">
              <a:off x="1445" y="3249"/>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93" name="Line 33"/>
            <p:cNvSpPr>
              <a:spLocks noChangeShapeType="1"/>
            </p:cNvSpPr>
            <p:nvPr/>
          </p:nvSpPr>
          <p:spPr bwMode="auto">
            <a:xfrm flipV="1">
              <a:off x="1445" y="3723"/>
              <a:ext cx="0" cy="272"/>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grpSp>
      <p:sp>
        <p:nvSpPr>
          <p:cNvPr id="94" name="Rectangle 13"/>
          <p:cNvSpPr>
            <a:spLocks noChangeArrowheads="1"/>
          </p:cNvSpPr>
          <p:nvPr/>
        </p:nvSpPr>
        <p:spPr bwMode="auto">
          <a:xfrm>
            <a:off x="2205409" y="908721"/>
            <a:ext cx="1082674" cy="576064"/>
          </a:xfrm>
          <a:prstGeom prst="rect">
            <a:avLst/>
          </a:prstGeom>
          <a:solidFill>
            <a:srgbClr val="00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sp3d>
          <a:extLst/>
        </p:spPr>
        <p:txBody>
          <a:bodyPr anchor="ctr" anchorCtr="1">
            <a:flatTx/>
          </a:bodyPr>
          <a:lstStyle/>
          <a:p>
            <a:pPr algn="ctr" eaLnBrk="0" hangingPunct="0">
              <a:lnSpc>
                <a:spcPts val="1800"/>
              </a:lnSpc>
            </a:pPr>
            <a:r>
              <a:rPr lang="zh-CN" altLang="en-US" b="1" dirty="0">
                <a:latin typeface="仿宋" panose="02010609060101010101" pitchFamily="49" charset="-122"/>
                <a:ea typeface="仿宋" panose="02010609060101010101" pitchFamily="49" charset="-122"/>
              </a:rPr>
              <a:t>深度</a:t>
            </a:r>
            <a:endParaRPr lang="en-US" altLang="zh-CN" b="1" dirty="0">
              <a:latin typeface="仿宋" panose="02010609060101010101" pitchFamily="49" charset="-122"/>
              <a:ea typeface="仿宋" panose="02010609060101010101" pitchFamily="49" charset="-122"/>
            </a:endParaRPr>
          </a:p>
          <a:p>
            <a:pPr algn="ctr" eaLnBrk="0" hangingPunct="0">
              <a:lnSpc>
                <a:spcPts val="1800"/>
              </a:lnSpc>
            </a:pPr>
            <a:r>
              <a:rPr lang="zh-CN" altLang="en-US" b="1" dirty="0">
                <a:latin typeface="仿宋" panose="02010609060101010101" pitchFamily="49" charset="-122"/>
                <a:ea typeface="仿宋" panose="02010609060101010101" pitchFamily="49" charset="-122"/>
              </a:rPr>
              <a:t>学习</a:t>
            </a:r>
          </a:p>
        </p:txBody>
      </p:sp>
      <p:cxnSp>
        <p:nvCxnSpPr>
          <p:cNvPr id="4" name="直接箭头连接符 3"/>
          <p:cNvCxnSpPr>
            <a:stCxn id="58" idx="1"/>
            <a:endCxn id="94" idx="2"/>
          </p:cNvCxnSpPr>
          <p:nvPr/>
        </p:nvCxnSpPr>
        <p:spPr bwMode="auto">
          <a:xfrm flipH="1" flipV="1">
            <a:off x="2746747" y="1484786"/>
            <a:ext cx="2011" cy="1173905"/>
          </a:xfrm>
          <a:prstGeom prst="straightConnector1">
            <a:avLst/>
          </a:prstGeom>
          <a:solidFill>
            <a:schemeClr val="accent1"/>
          </a:solidFill>
          <a:ln w="38100"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5" name="直接箭头连接符 94"/>
          <p:cNvCxnSpPr>
            <a:stCxn id="94" idx="3"/>
            <a:endCxn id="81" idx="1"/>
          </p:cNvCxnSpPr>
          <p:nvPr/>
        </p:nvCxnSpPr>
        <p:spPr bwMode="auto">
          <a:xfrm>
            <a:off x="3288084" y="1196753"/>
            <a:ext cx="750889" cy="0"/>
          </a:xfrm>
          <a:prstGeom prst="straightConnector1">
            <a:avLst/>
          </a:prstGeom>
          <a:solidFill>
            <a:schemeClr val="accent1"/>
          </a:solidFill>
          <a:ln w="38100"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Rectangle 5"/>
          <p:cNvSpPr>
            <a:spLocks noChangeArrowheads="1"/>
          </p:cNvSpPr>
          <p:nvPr/>
        </p:nvSpPr>
        <p:spPr bwMode="auto">
          <a:xfrm>
            <a:off x="3863976" y="6376243"/>
            <a:ext cx="4824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smtClean="0">
                <a:latin typeface="仿宋" panose="02010609060101010101" pitchFamily="49" charset="-122"/>
                <a:ea typeface="仿宋" panose="02010609060101010101" pitchFamily="49" charset="-122"/>
              </a:rPr>
              <a:t>图</a:t>
            </a:r>
            <a:r>
              <a:rPr lang="en-US" altLang="zh-CN" dirty="0" smtClean="0">
                <a:latin typeface="仿宋" panose="02010609060101010101" pitchFamily="49" charset="-122"/>
                <a:ea typeface="仿宋" panose="02010609060101010101" pitchFamily="49" charset="-122"/>
                <a:cs typeface="Times New Roman" pitchFamily="18" charset="0"/>
              </a:rPr>
              <a:t>.  </a:t>
            </a:r>
            <a:r>
              <a:rPr lang="zh-CN" altLang="en-US" dirty="0">
                <a:latin typeface="仿宋" panose="02010609060101010101" pitchFamily="49" charset="-122"/>
                <a:ea typeface="仿宋" panose="02010609060101010101" pitchFamily="49" charset="-122"/>
              </a:rPr>
              <a:t>高级决策支持系统（</a:t>
            </a:r>
            <a:r>
              <a:rPr lang="en-US" altLang="zh-CN" dirty="0">
                <a:latin typeface="仿宋" panose="02010609060101010101" pitchFamily="49" charset="-122"/>
                <a:ea typeface="仿宋" panose="02010609060101010101" pitchFamily="49" charset="-122"/>
              </a:rPr>
              <a:t>DSS</a:t>
            </a:r>
            <a:r>
              <a:rPr lang="zh-CN" altLang="en-US" dirty="0">
                <a:latin typeface="仿宋" panose="02010609060101010101" pitchFamily="49" charset="-122"/>
                <a:ea typeface="仿宋" panose="02010609060101010101" pitchFamily="49" charset="-122"/>
              </a:rPr>
              <a:t>）的组成</a:t>
            </a:r>
          </a:p>
        </p:txBody>
      </p:sp>
      <p:sp>
        <p:nvSpPr>
          <p:cNvPr id="160774" name="Rectangle 2"/>
          <p:cNvSpPr>
            <a:spLocks noGrp="1" noChangeArrowheads="1"/>
          </p:cNvSpPr>
          <p:nvPr>
            <p:ph type="title"/>
          </p:nvPr>
        </p:nvSpPr>
        <p:spPr>
          <a:xfrm>
            <a:off x="2438400" y="98702"/>
            <a:ext cx="7086600" cy="720080"/>
          </a:xfrm>
        </p:spPr>
        <p:txBody>
          <a:bodyPr/>
          <a:lstStyle/>
          <a:p>
            <a:pPr eaLnBrk="1" hangingPunct="1">
              <a:defRPr/>
            </a:pP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高级决策支持系统</a:t>
            </a:r>
          </a:p>
        </p:txBody>
      </p:sp>
    </p:spTree>
    <p:extLst>
      <p:ext uri="{BB962C8B-B14F-4D97-AF65-F5344CB8AC3E}">
        <p14:creationId xmlns:p14="http://schemas.microsoft.com/office/powerpoint/2010/main" val="179712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a:lstStyle/>
          <a:p>
            <a:r>
              <a:rPr lang="en-US" altLang="zh-CN" dirty="0" smtClean="0"/>
              <a:t>7.4.7  </a:t>
            </a:r>
            <a:r>
              <a:rPr lang="zh-CN" altLang="en-US" dirty="0"/>
              <a:t>时间事件</a:t>
            </a:r>
          </a:p>
        </p:txBody>
      </p:sp>
      <p:sp>
        <p:nvSpPr>
          <p:cNvPr id="69635" name="Rectangle 3"/>
          <p:cNvSpPr>
            <a:spLocks noGrp="1" noRot="1" noChangeArrowheads="1"/>
          </p:cNvSpPr>
          <p:nvPr>
            <p:ph type="body" idx="1"/>
          </p:nvPr>
        </p:nvSpPr>
        <p:spPr/>
        <p:txBody>
          <a:bodyPr/>
          <a:lstStyle/>
          <a:p>
            <a:r>
              <a:rPr lang="zh-CN" altLang="en-US"/>
              <a:t>时间事件代表时间的流逝。</a:t>
            </a:r>
          </a:p>
          <a:p>
            <a:r>
              <a:rPr lang="zh-CN" altLang="en-US"/>
              <a:t>时间事件既可以被指定为绝对形式（天数），也可以被指定为相对形式（从某一指定事件发生开始所经历的时间）。</a:t>
            </a:r>
          </a:p>
          <a:p>
            <a:r>
              <a:rPr lang="zh-CN" altLang="en-US"/>
              <a:t>时间事件可以描述一个通知信息，自进入状态以来某个时间期限已到，时间事件就会激发状态的转换 </a:t>
            </a:r>
          </a:p>
        </p:txBody>
      </p:sp>
    </p:spTree>
    <p:extLst>
      <p:ext uri="{BB962C8B-B14F-4D97-AF65-F5344CB8AC3E}">
        <p14:creationId xmlns:p14="http://schemas.microsoft.com/office/powerpoint/2010/main" val="106763081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r>
              <a:rPr lang="en-US" altLang="zh-CN" dirty="0" smtClean="0"/>
              <a:t>7.4.8  </a:t>
            </a:r>
            <a:r>
              <a:rPr lang="zh-CN" altLang="en-US" dirty="0"/>
              <a:t>延迟事件</a:t>
            </a:r>
          </a:p>
        </p:txBody>
      </p:sp>
      <p:sp>
        <p:nvSpPr>
          <p:cNvPr id="70659" name="Rectangle 3"/>
          <p:cNvSpPr>
            <a:spLocks noGrp="1" noRot="1" noChangeArrowheads="1"/>
          </p:cNvSpPr>
          <p:nvPr>
            <p:ph type="body" idx="1"/>
          </p:nvPr>
        </p:nvSpPr>
        <p:spPr/>
        <p:txBody>
          <a:bodyPr/>
          <a:lstStyle/>
          <a:p>
            <a:r>
              <a:rPr lang="zh-CN" altLang="en-US"/>
              <a:t>延迟事件是在本状态不处理，要推迟到另外一个状态才处理的事件。</a:t>
            </a:r>
          </a:p>
          <a:p>
            <a:endParaRPr lang="en-US" altLang="zh-CN"/>
          </a:p>
        </p:txBody>
      </p:sp>
    </p:spTree>
    <p:extLst>
      <p:ext uri="{BB962C8B-B14F-4D97-AF65-F5344CB8AC3E}">
        <p14:creationId xmlns:p14="http://schemas.microsoft.com/office/powerpoint/2010/main" val="50953981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r>
              <a:rPr lang="en-US" altLang="zh-CN" dirty="0" smtClean="0"/>
              <a:t>7.5  </a:t>
            </a:r>
            <a:r>
              <a:rPr lang="zh-CN" altLang="en-US" dirty="0"/>
              <a:t>转换</a:t>
            </a:r>
          </a:p>
        </p:txBody>
      </p:sp>
      <p:sp>
        <p:nvSpPr>
          <p:cNvPr id="29699" name="Rectangle 3"/>
          <p:cNvSpPr>
            <a:spLocks noGrp="1" noRot="1" noChangeArrowheads="1"/>
          </p:cNvSpPr>
          <p:nvPr>
            <p:ph type="body" idx="1"/>
          </p:nvPr>
        </p:nvSpPr>
        <p:spPr/>
        <p:txBody>
          <a:bodyPr/>
          <a:lstStyle/>
          <a:p>
            <a:r>
              <a:rPr lang="zh-CN" altLang="en-US"/>
              <a:t>转换表示当一个特定事件发生或者某些条件得到满足时，一个源状态下的对象在完成一定的动作后将发生状态转变，转向另一个称之为目标状态的状态。 </a:t>
            </a:r>
          </a:p>
          <a:p>
            <a:r>
              <a:rPr lang="zh-CN" altLang="en-US"/>
              <a:t>转换进入的状态为活动状态，转换离开的状态变为非活动状态。 </a:t>
            </a:r>
          </a:p>
        </p:txBody>
      </p:sp>
    </p:spTree>
    <p:extLst>
      <p:ext uri="{BB962C8B-B14F-4D97-AF65-F5344CB8AC3E}">
        <p14:creationId xmlns:p14="http://schemas.microsoft.com/office/powerpoint/2010/main" val="3445488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r>
              <a:rPr lang="en-US" altLang="zh-CN" dirty="0" smtClean="0"/>
              <a:t>7.5  </a:t>
            </a:r>
            <a:r>
              <a:rPr lang="zh-CN" altLang="en-US" dirty="0"/>
              <a:t>转换</a:t>
            </a:r>
          </a:p>
        </p:txBody>
      </p:sp>
      <p:sp>
        <p:nvSpPr>
          <p:cNvPr id="74755" name="Rectangle 3"/>
          <p:cNvSpPr>
            <a:spLocks noGrp="1" noRot="1" noChangeArrowheads="1"/>
          </p:cNvSpPr>
          <p:nvPr>
            <p:ph type="body" idx="1"/>
          </p:nvPr>
        </p:nvSpPr>
        <p:spPr/>
        <p:txBody>
          <a:bodyPr/>
          <a:lstStyle/>
          <a:p>
            <a:r>
              <a:rPr lang="en-US" altLang="zh-CN"/>
              <a:t>8.5.1  </a:t>
            </a:r>
            <a:r>
              <a:rPr lang="zh-CN" altLang="en-US"/>
              <a:t>外部转换</a:t>
            </a:r>
          </a:p>
          <a:p>
            <a:r>
              <a:rPr lang="en-US" altLang="zh-CN"/>
              <a:t>8.5.2  </a:t>
            </a:r>
            <a:r>
              <a:rPr lang="zh-CN" altLang="en-US"/>
              <a:t>内部转换</a:t>
            </a:r>
          </a:p>
          <a:p>
            <a:r>
              <a:rPr lang="en-US" altLang="zh-CN"/>
              <a:t>8.5.3  </a:t>
            </a:r>
            <a:r>
              <a:rPr lang="zh-CN" altLang="en-US"/>
              <a:t>完成转换</a:t>
            </a:r>
          </a:p>
          <a:p>
            <a:r>
              <a:rPr lang="en-US" altLang="zh-CN"/>
              <a:t>8.5.4  </a:t>
            </a:r>
            <a:r>
              <a:rPr lang="zh-CN" altLang="en-US"/>
              <a:t>复合转换</a:t>
            </a:r>
          </a:p>
          <a:p>
            <a:r>
              <a:rPr lang="en-US" altLang="zh-CN"/>
              <a:t>8.5.5  </a:t>
            </a:r>
            <a:r>
              <a:rPr lang="zh-CN" altLang="en-US"/>
              <a:t>触发事件</a:t>
            </a:r>
          </a:p>
          <a:p>
            <a:r>
              <a:rPr lang="en-US" altLang="zh-CN"/>
              <a:t>8.5.6  </a:t>
            </a:r>
            <a:r>
              <a:rPr lang="zh-CN" altLang="en-US"/>
              <a:t>监护条件</a:t>
            </a:r>
          </a:p>
          <a:p>
            <a:r>
              <a:rPr lang="en-US" altLang="zh-CN"/>
              <a:t>8.5.7  </a:t>
            </a:r>
            <a:r>
              <a:rPr lang="zh-CN" altLang="en-US"/>
              <a:t>动作</a:t>
            </a:r>
          </a:p>
        </p:txBody>
      </p:sp>
    </p:spTree>
    <p:extLst>
      <p:ext uri="{BB962C8B-B14F-4D97-AF65-F5344CB8AC3E}">
        <p14:creationId xmlns:p14="http://schemas.microsoft.com/office/powerpoint/2010/main" val="24848556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lstStyle/>
          <a:p>
            <a:r>
              <a:rPr lang="en-US" altLang="zh-CN" dirty="0" smtClean="0"/>
              <a:t>7.5  </a:t>
            </a:r>
            <a:r>
              <a:rPr lang="zh-CN" altLang="en-US" dirty="0"/>
              <a:t>转换</a:t>
            </a:r>
          </a:p>
        </p:txBody>
      </p:sp>
      <p:sp>
        <p:nvSpPr>
          <p:cNvPr id="72707" name="Rectangle 3"/>
          <p:cNvSpPr>
            <a:spLocks noGrp="1" noRot="1" noChangeArrowheads="1"/>
          </p:cNvSpPr>
          <p:nvPr>
            <p:ph type="body" idx="1"/>
          </p:nvPr>
        </p:nvSpPr>
        <p:spPr/>
        <p:txBody>
          <a:bodyPr/>
          <a:lstStyle/>
          <a:p>
            <a:pPr marL="609600" indent="-609600"/>
            <a:r>
              <a:rPr lang="zh-CN" altLang="en-US"/>
              <a:t>转换种类：</a:t>
            </a:r>
          </a:p>
          <a:p>
            <a:pPr marL="609600" indent="-609600">
              <a:buFont typeface="Wingdings" panose="05000000000000000000" pitchFamily="2" charset="2"/>
              <a:buAutoNum type="circleNumDbPlain"/>
            </a:pPr>
            <a:r>
              <a:rPr lang="zh-CN" altLang="en-US"/>
              <a:t>外部转换</a:t>
            </a:r>
          </a:p>
          <a:p>
            <a:pPr marL="609600" indent="-609600">
              <a:buFont typeface="Wingdings" panose="05000000000000000000" pitchFamily="2" charset="2"/>
              <a:buAutoNum type="circleNumDbPlain"/>
            </a:pPr>
            <a:r>
              <a:rPr lang="zh-CN" altLang="en-US"/>
              <a:t>内部转换</a:t>
            </a:r>
          </a:p>
          <a:p>
            <a:pPr marL="609600" indent="-609600">
              <a:buFont typeface="Wingdings" panose="05000000000000000000" pitchFamily="2" charset="2"/>
              <a:buAutoNum type="circleNumDbPlain"/>
            </a:pPr>
            <a:r>
              <a:rPr lang="zh-CN" altLang="en-US"/>
              <a:t>完成转换</a:t>
            </a:r>
          </a:p>
          <a:p>
            <a:pPr marL="609600" indent="-609600">
              <a:buFont typeface="Wingdings" panose="05000000000000000000" pitchFamily="2" charset="2"/>
              <a:buAutoNum type="circleNumDbPlain"/>
            </a:pPr>
            <a:r>
              <a:rPr lang="zh-CN" altLang="en-US"/>
              <a:t>复合转换</a:t>
            </a:r>
          </a:p>
        </p:txBody>
      </p:sp>
    </p:spTree>
    <p:extLst>
      <p:ext uri="{BB962C8B-B14F-4D97-AF65-F5344CB8AC3E}">
        <p14:creationId xmlns:p14="http://schemas.microsoft.com/office/powerpoint/2010/main" val="6214966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r>
              <a:rPr lang="en-US" altLang="zh-CN" dirty="0" smtClean="0"/>
              <a:t>7.5  </a:t>
            </a:r>
            <a:r>
              <a:rPr lang="zh-CN" altLang="en-US" dirty="0"/>
              <a:t>转换</a:t>
            </a:r>
          </a:p>
        </p:txBody>
      </p:sp>
      <p:sp>
        <p:nvSpPr>
          <p:cNvPr id="73731" name="Rectangle 3"/>
          <p:cNvSpPr>
            <a:spLocks noGrp="1" noRot="1" noChangeArrowheads="1"/>
          </p:cNvSpPr>
          <p:nvPr>
            <p:ph type="body" idx="1"/>
          </p:nvPr>
        </p:nvSpPr>
        <p:spPr/>
        <p:txBody>
          <a:bodyPr/>
          <a:lstStyle/>
          <a:p>
            <a:pPr marL="609600" indent="-609600"/>
            <a:r>
              <a:rPr lang="zh-CN" altLang="en-US"/>
              <a:t>转换组成：</a:t>
            </a:r>
          </a:p>
          <a:p>
            <a:pPr marL="609600" indent="-609600">
              <a:buFont typeface="Wingdings" panose="05000000000000000000" pitchFamily="2" charset="2"/>
              <a:buAutoNum type="circleNumDbPlain"/>
            </a:pPr>
            <a:r>
              <a:rPr lang="zh-CN" altLang="en-US"/>
              <a:t>源状态</a:t>
            </a:r>
          </a:p>
          <a:p>
            <a:pPr marL="609600" indent="-609600">
              <a:buFont typeface="Wingdings" panose="05000000000000000000" pitchFamily="2" charset="2"/>
              <a:buAutoNum type="circleNumDbPlain"/>
            </a:pPr>
            <a:r>
              <a:rPr lang="zh-CN" altLang="en-US"/>
              <a:t>目标状态</a:t>
            </a:r>
          </a:p>
          <a:p>
            <a:pPr marL="609600" indent="-609600">
              <a:buFont typeface="Wingdings" panose="05000000000000000000" pitchFamily="2" charset="2"/>
              <a:buAutoNum type="circleNumDbPlain"/>
            </a:pPr>
            <a:r>
              <a:rPr lang="zh-CN" altLang="en-US"/>
              <a:t>触发事件</a:t>
            </a:r>
          </a:p>
          <a:p>
            <a:pPr marL="609600" indent="-609600">
              <a:buFont typeface="Wingdings" panose="05000000000000000000" pitchFamily="2" charset="2"/>
              <a:buAutoNum type="circleNumDbPlain"/>
            </a:pPr>
            <a:r>
              <a:rPr lang="zh-CN" altLang="en-US"/>
              <a:t>监护条件</a:t>
            </a:r>
          </a:p>
          <a:p>
            <a:pPr marL="609600" indent="-609600">
              <a:buFont typeface="Wingdings" panose="05000000000000000000" pitchFamily="2" charset="2"/>
              <a:buAutoNum type="circleNumDbPlain"/>
            </a:pPr>
            <a:r>
              <a:rPr lang="zh-CN" altLang="en-US"/>
              <a:t>动作</a:t>
            </a:r>
          </a:p>
          <a:p>
            <a:pPr marL="609600" indent="-609600"/>
            <a:endParaRPr lang="en-US" altLang="zh-CN"/>
          </a:p>
        </p:txBody>
      </p:sp>
    </p:spTree>
    <p:extLst>
      <p:ext uri="{BB962C8B-B14F-4D97-AF65-F5344CB8AC3E}">
        <p14:creationId xmlns:p14="http://schemas.microsoft.com/office/powerpoint/2010/main" val="30026746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r>
              <a:rPr lang="en-US" altLang="zh-CN" dirty="0" smtClean="0"/>
              <a:t>7.5.1  </a:t>
            </a:r>
            <a:r>
              <a:rPr lang="zh-CN" altLang="en-US" dirty="0"/>
              <a:t>外部转换</a:t>
            </a:r>
          </a:p>
        </p:txBody>
      </p:sp>
      <p:sp>
        <p:nvSpPr>
          <p:cNvPr id="75779" name="Rectangle 3"/>
          <p:cNvSpPr>
            <a:spLocks noGrp="1" noRot="1" noChangeArrowheads="1"/>
          </p:cNvSpPr>
          <p:nvPr>
            <p:ph type="body" sz="half" idx="1"/>
          </p:nvPr>
        </p:nvSpPr>
        <p:spPr/>
        <p:txBody>
          <a:bodyPr/>
          <a:lstStyle/>
          <a:p>
            <a:r>
              <a:rPr lang="zh-CN" altLang="en-US"/>
              <a:t>外部转换是一种改变对象状态的转换，是最常见的一种转换。</a:t>
            </a:r>
          </a:p>
          <a:p>
            <a:r>
              <a:rPr lang="zh-CN" altLang="en-US"/>
              <a:t>外部转换用从源状态到目标状态的箭头表示。 </a:t>
            </a:r>
          </a:p>
        </p:txBody>
      </p:sp>
      <p:pic>
        <p:nvPicPr>
          <p:cNvPr id="75781"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943600" y="2057400"/>
            <a:ext cx="4300538" cy="3297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62785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US" altLang="zh-CN" dirty="0" smtClean="0"/>
              <a:t>7.5.2  </a:t>
            </a:r>
            <a:r>
              <a:rPr lang="zh-CN" altLang="en-US" dirty="0"/>
              <a:t>内部转换</a:t>
            </a:r>
          </a:p>
        </p:txBody>
      </p:sp>
      <p:sp>
        <p:nvSpPr>
          <p:cNvPr id="76803" name="Rectangle 3"/>
          <p:cNvSpPr>
            <a:spLocks noGrp="1" noRot="1" noChangeArrowheads="1"/>
          </p:cNvSpPr>
          <p:nvPr>
            <p:ph type="body" sz="half" idx="1"/>
          </p:nvPr>
        </p:nvSpPr>
        <p:spPr>
          <a:xfrm>
            <a:off x="2133600" y="1600200"/>
            <a:ext cx="8153400" cy="2667000"/>
          </a:xfrm>
        </p:spPr>
        <p:txBody>
          <a:bodyPr/>
          <a:lstStyle/>
          <a:p>
            <a:pPr>
              <a:lnSpc>
                <a:spcPct val="90000"/>
              </a:lnSpc>
            </a:pPr>
            <a:r>
              <a:rPr lang="zh-CN" altLang="en-US"/>
              <a:t>内部转换有一个源状态但是没有目标状态，它转换后的状态仍旧是它本身。</a:t>
            </a:r>
          </a:p>
          <a:p>
            <a:pPr>
              <a:lnSpc>
                <a:spcPct val="90000"/>
              </a:lnSpc>
            </a:pPr>
            <a:r>
              <a:rPr lang="zh-CN" altLang="en-US"/>
              <a:t>内部转换的激发规则和改变状态的外部转换的激发规则相同。</a:t>
            </a:r>
          </a:p>
          <a:p>
            <a:pPr>
              <a:lnSpc>
                <a:spcPct val="90000"/>
              </a:lnSpc>
            </a:pPr>
            <a:r>
              <a:rPr lang="zh-CN" altLang="en-US"/>
              <a:t>内部转换用于对不改变状态的插入动作建立模型。</a:t>
            </a:r>
          </a:p>
        </p:txBody>
      </p:sp>
      <p:pic>
        <p:nvPicPr>
          <p:cNvPr id="76805"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810001" y="4343401"/>
            <a:ext cx="3857625" cy="1285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1977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p:nvPr>
        </p:nvSpPr>
        <p:spPr/>
        <p:txBody>
          <a:bodyPr/>
          <a:lstStyle/>
          <a:p>
            <a:r>
              <a:rPr lang="en-US" altLang="zh-CN" dirty="0" smtClean="0"/>
              <a:t>7.5.2  </a:t>
            </a:r>
            <a:r>
              <a:rPr lang="zh-CN" altLang="en-US" dirty="0"/>
              <a:t>内部转换</a:t>
            </a:r>
          </a:p>
        </p:txBody>
      </p:sp>
      <p:sp>
        <p:nvSpPr>
          <p:cNvPr id="84995" name="Rectangle 3"/>
          <p:cNvSpPr>
            <a:spLocks noGrp="1" noRot="1" noChangeArrowheads="1"/>
          </p:cNvSpPr>
          <p:nvPr>
            <p:ph type="body" idx="1"/>
          </p:nvPr>
        </p:nvSpPr>
        <p:spPr/>
        <p:txBody>
          <a:bodyPr/>
          <a:lstStyle/>
          <a:p>
            <a:pPr marL="609600" indent="-609600"/>
            <a:r>
              <a:rPr lang="zh-CN" altLang="en-US"/>
              <a:t>内部转换和自转换（完成转换）不同：</a:t>
            </a:r>
          </a:p>
          <a:p>
            <a:pPr marL="609600" indent="-609600">
              <a:buFont typeface="Wingdings" panose="05000000000000000000" pitchFamily="2" charset="2"/>
              <a:buAutoNum type="circleNumDbPlain"/>
            </a:pPr>
            <a:r>
              <a:rPr lang="zh-CN" altLang="en-US"/>
              <a:t>自转换是离开本状态后重新进入该状态，它会激发状态的入口动作和出口动作的执行。</a:t>
            </a:r>
          </a:p>
          <a:p>
            <a:pPr marL="609600" indent="-609600">
              <a:buFont typeface="Wingdings" panose="05000000000000000000" pitchFamily="2" charset="2"/>
              <a:buAutoNum type="circleNumDbPlain"/>
            </a:pPr>
            <a:r>
              <a:rPr lang="zh-CN" altLang="en-US"/>
              <a:t>内部转换自始至终都不离开本状态，所以没有出口或入口事件，也就不执行入口和出口动作。 </a:t>
            </a:r>
          </a:p>
        </p:txBody>
      </p:sp>
    </p:spTree>
    <p:extLst>
      <p:ext uri="{BB962C8B-B14F-4D97-AF65-F5344CB8AC3E}">
        <p14:creationId xmlns:p14="http://schemas.microsoft.com/office/powerpoint/2010/main" val="151924490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r>
              <a:rPr lang="en-US" altLang="zh-CN" dirty="0" smtClean="0"/>
              <a:t>7.5.3  </a:t>
            </a:r>
            <a:r>
              <a:rPr lang="zh-CN" altLang="en-US" dirty="0"/>
              <a:t>完成转换</a:t>
            </a:r>
          </a:p>
        </p:txBody>
      </p:sp>
      <p:sp>
        <p:nvSpPr>
          <p:cNvPr id="77827" name="Rectangle 3"/>
          <p:cNvSpPr>
            <a:spLocks noGrp="1" noRot="1" noChangeArrowheads="1"/>
          </p:cNvSpPr>
          <p:nvPr>
            <p:ph type="body" idx="1"/>
          </p:nvPr>
        </p:nvSpPr>
        <p:spPr/>
        <p:txBody>
          <a:bodyPr/>
          <a:lstStyle/>
          <a:p>
            <a:r>
              <a:rPr lang="zh-CN" altLang="en-US"/>
              <a:t>完成转换又称为自转换。</a:t>
            </a:r>
          </a:p>
          <a:p>
            <a:r>
              <a:rPr lang="zh-CN" altLang="en-US"/>
              <a:t>完成转换是因为没有标明触发器事件的转换是由状态中的活动的完成引起的，是自然而然地完成的转换。</a:t>
            </a:r>
          </a:p>
          <a:p>
            <a:r>
              <a:rPr lang="zh-CN" altLang="en-US"/>
              <a:t>完成转换也可以带一个监护条件，这个监护条件在状态中的活动完成时被赋值，而非活动完成后被赋值。 </a:t>
            </a:r>
          </a:p>
        </p:txBody>
      </p:sp>
    </p:spTree>
    <p:extLst>
      <p:ext uri="{BB962C8B-B14F-4D97-AF65-F5344CB8AC3E}">
        <p14:creationId xmlns:p14="http://schemas.microsoft.com/office/powerpoint/2010/main" val="2051404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1.2.4 </a:t>
            </a:r>
            <a:r>
              <a:rPr lang="zh-CN" altLang="en-US" dirty="0">
                <a:latin typeface="仿宋" panose="02010609060101010101" pitchFamily="49" charset="-122"/>
                <a:ea typeface="仿宋" panose="02010609060101010101" pitchFamily="49" charset="-122"/>
              </a:rPr>
              <a:t>信息系统的</a:t>
            </a:r>
            <a:r>
              <a:rPr lang="zh-CN" altLang="en-US" dirty="0" smtClean="0">
                <a:latin typeface="仿宋" panose="02010609060101010101" pitchFamily="49" charset="-122"/>
                <a:ea typeface="仿宋" panose="02010609060101010101" pitchFamily="49" charset="-122"/>
              </a:rPr>
              <a:t>开发过程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pPr marL="0" indent="0">
              <a:buNone/>
            </a:pPr>
            <a:r>
              <a:rPr lang="zh-CN" altLang="en-US" dirty="0" smtClean="0">
                <a:latin typeface="仿宋" panose="02010609060101010101" pitchFamily="49" charset="-122"/>
                <a:ea typeface="仿宋" panose="02010609060101010101" pitchFamily="49" charset="-122"/>
              </a:rPr>
              <a:t>一、生命周期法</a:t>
            </a: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）可行性分析：</a:t>
            </a:r>
            <a:endParaRPr lang="en-US" altLang="zh-CN" dirty="0" smtClean="0">
              <a:latin typeface="仿宋" panose="02010609060101010101" pitchFamily="49" charset="-122"/>
              <a:ea typeface="仿宋" panose="02010609060101010101" pitchFamily="49" charset="-122"/>
            </a:endParaRPr>
          </a:p>
          <a:p>
            <a:pPr lvl="1"/>
            <a:r>
              <a:rPr lang="zh-CN" altLang="en-US" dirty="0" smtClean="0">
                <a:latin typeface="仿宋" panose="02010609060101010101" pitchFamily="49" charset="-122"/>
                <a:ea typeface="仿宋" panose="02010609060101010101" pitchFamily="49" charset="-122"/>
              </a:rPr>
              <a:t>明确任务、环境调查、提出方案、可行性分析</a:t>
            </a: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）系统分析</a:t>
            </a:r>
            <a:endParaRPr lang="en-US" altLang="zh-CN" dirty="0" smtClean="0">
              <a:latin typeface="仿宋" panose="02010609060101010101" pitchFamily="49" charset="-122"/>
              <a:ea typeface="仿宋" panose="02010609060101010101" pitchFamily="49" charset="-122"/>
            </a:endParaRPr>
          </a:p>
          <a:p>
            <a:pPr lvl="1"/>
            <a:r>
              <a:rPr lang="zh-CN" altLang="en-US" dirty="0" smtClean="0">
                <a:latin typeface="仿宋" panose="02010609060101010101" pitchFamily="49" charset="-122"/>
                <a:ea typeface="仿宋" panose="02010609060101010101" pitchFamily="49" charset="-122"/>
              </a:rPr>
              <a:t>需求分析、数据分析、功能分析、系统定义</a:t>
            </a: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3</a:t>
            </a:r>
            <a:r>
              <a:rPr lang="zh-CN" altLang="en-US" dirty="0" smtClean="0">
                <a:latin typeface="仿宋" panose="02010609060101010101" pitchFamily="49" charset="-122"/>
                <a:ea typeface="仿宋" panose="02010609060101010101" pitchFamily="49" charset="-122"/>
              </a:rPr>
              <a:t>）系统设计</a:t>
            </a:r>
            <a:endParaRPr lang="en-US" altLang="zh-CN" dirty="0" smtClean="0">
              <a:latin typeface="仿宋" panose="02010609060101010101" pitchFamily="49" charset="-122"/>
              <a:ea typeface="仿宋" panose="02010609060101010101" pitchFamily="49" charset="-122"/>
            </a:endParaRPr>
          </a:p>
          <a:p>
            <a:pPr lvl="1"/>
            <a:r>
              <a:rPr lang="zh-CN" altLang="en-US" dirty="0">
                <a:latin typeface="仿宋" panose="02010609060101010101" pitchFamily="49" charset="-122"/>
                <a:ea typeface="仿宋" panose="02010609060101010101" pitchFamily="49" charset="-122"/>
              </a:rPr>
              <a:t>模块</a:t>
            </a:r>
            <a:r>
              <a:rPr lang="zh-CN" altLang="en-US" dirty="0" smtClean="0">
                <a:latin typeface="仿宋" panose="02010609060101010101" pitchFamily="49" charset="-122"/>
                <a:ea typeface="仿宋" panose="02010609060101010101" pitchFamily="49" charset="-122"/>
              </a:rPr>
              <a:t>设计、代码设计、输入输出设计、</a:t>
            </a:r>
            <a:endParaRPr lang="en-US" altLang="zh-CN" dirty="0" smtClean="0">
              <a:latin typeface="仿宋" panose="02010609060101010101" pitchFamily="49" charset="-122"/>
              <a:ea typeface="仿宋" panose="02010609060101010101" pitchFamily="49" charset="-122"/>
            </a:endParaRPr>
          </a:p>
          <a:p>
            <a:pPr lvl="1"/>
            <a:r>
              <a:rPr lang="zh-CN" altLang="en-US" dirty="0" smtClean="0">
                <a:latin typeface="仿宋" panose="02010609060101010101" pitchFamily="49" charset="-122"/>
                <a:ea typeface="仿宋" panose="02010609060101010101" pitchFamily="49" charset="-122"/>
              </a:rPr>
              <a:t>数据库设计、可靠性设计</a:t>
            </a: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4</a:t>
            </a:r>
            <a:r>
              <a:rPr lang="zh-CN" altLang="en-US" dirty="0" smtClean="0">
                <a:latin typeface="仿宋" panose="02010609060101010101" pitchFamily="49" charset="-122"/>
                <a:ea typeface="仿宋" panose="02010609060101010101" pitchFamily="49" charset="-122"/>
              </a:rPr>
              <a:t>）系统实现、系统测试、部署与维护等</a:t>
            </a:r>
            <a:endParaRPr lang="zh-CN" altLang="en-US"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8903172" y="1727707"/>
            <a:ext cx="2298691" cy="4449256"/>
          </a:xfrm>
          <a:prstGeom prst="rect">
            <a:avLst/>
          </a:prstGeom>
        </p:spPr>
      </p:pic>
    </p:spTree>
    <p:extLst>
      <p:ext uri="{BB962C8B-B14F-4D97-AF65-F5344CB8AC3E}">
        <p14:creationId xmlns:p14="http://schemas.microsoft.com/office/powerpoint/2010/main" val="1319561162"/>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r>
              <a:rPr lang="en-US" altLang="zh-CN" dirty="0" smtClean="0"/>
              <a:t>7.5.4  </a:t>
            </a:r>
            <a:r>
              <a:rPr lang="zh-CN" altLang="en-US" dirty="0"/>
              <a:t>复合转换</a:t>
            </a:r>
          </a:p>
        </p:txBody>
      </p:sp>
      <p:sp>
        <p:nvSpPr>
          <p:cNvPr id="78851" name="Rectangle 3"/>
          <p:cNvSpPr>
            <a:spLocks noGrp="1" noRot="1" noChangeArrowheads="1"/>
          </p:cNvSpPr>
          <p:nvPr>
            <p:ph type="body" idx="1"/>
          </p:nvPr>
        </p:nvSpPr>
        <p:spPr/>
        <p:txBody>
          <a:bodyPr/>
          <a:lstStyle/>
          <a:p>
            <a:r>
              <a:rPr lang="zh-CN" altLang="en-US"/>
              <a:t>复合转换由简单转换组成，这些简单转换通过分支判定、分叉或接合组合在一起。</a:t>
            </a:r>
          </a:p>
          <a:p>
            <a:r>
              <a:rPr lang="zh-CN" altLang="en-US"/>
              <a:t>除了两个分支的判定，还有多条件的分支判定。</a:t>
            </a:r>
          </a:p>
          <a:p>
            <a:r>
              <a:rPr lang="zh-CN" altLang="en-US"/>
              <a:t>多条件的分支判定有分为链式的和非链式的分支。  </a:t>
            </a:r>
          </a:p>
        </p:txBody>
      </p:sp>
    </p:spTree>
    <p:extLst>
      <p:ext uri="{BB962C8B-B14F-4D97-AF65-F5344CB8AC3E}">
        <p14:creationId xmlns:p14="http://schemas.microsoft.com/office/powerpoint/2010/main" val="122489123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r>
              <a:rPr lang="en-US" altLang="zh-CN" dirty="0" smtClean="0"/>
              <a:t>7.5.4  </a:t>
            </a:r>
            <a:r>
              <a:rPr lang="zh-CN" altLang="en-US" dirty="0"/>
              <a:t>复合转换</a:t>
            </a:r>
          </a:p>
        </p:txBody>
      </p:sp>
      <p:sp>
        <p:nvSpPr>
          <p:cNvPr id="86019" name="Rectangle 3"/>
          <p:cNvSpPr>
            <a:spLocks noGrp="1" noRot="1" noChangeArrowheads="1"/>
          </p:cNvSpPr>
          <p:nvPr>
            <p:ph type="body" idx="1"/>
          </p:nvPr>
        </p:nvSpPr>
        <p:spPr>
          <a:xfrm>
            <a:off x="2133600" y="1219201"/>
            <a:ext cx="8153400" cy="4498975"/>
          </a:xfrm>
        </p:spPr>
        <p:txBody>
          <a:bodyPr/>
          <a:lstStyle/>
          <a:p>
            <a:r>
              <a:rPr lang="zh-CN" altLang="en-US"/>
              <a:t>链式分支：</a:t>
            </a:r>
          </a:p>
          <a:p>
            <a:endParaRPr lang="zh-CN" altLang="en-US"/>
          </a:p>
          <a:p>
            <a:endParaRPr lang="zh-CN" altLang="en-US"/>
          </a:p>
          <a:p>
            <a:endParaRPr lang="zh-CN" altLang="en-US"/>
          </a:p>
          <a:p>
            <a:r>
              <a:rPr lang="zh-CN" altLang="en-US"/>
              <a:t>非链式分支：</a:t>
            </a:r>
          </a:p>
        </p:txBody>
      </p:sp>
      <p:pic>
        <p:nvPicPr>
          <p:cNvPr id="86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1828801"/>
            <a:ext cx="54006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4114801"/>
            <a:ext cx="54006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71797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p:txBody>
          <a:bodyPr/>
          <a:lstStyle/>
          <a:p>
            <a:r>
              <a:rPr lang="en-US" altLang="zh-CN" dirty="0" smtClean="0"/>
              <a:t>7.5.5  </a:t>
            </a:r>
            <a:r>
              <a:rPr lang="zh-CN" altLang="en-US" dirty="0"/>
              <a:t>触发事件</a:t>
            </a:r>
          </a:p>
        </p:txBody>
      </p:sp>
      <p:sp>
        <p:nvSpPr>
          <p:cNvPr id="79875" name="Rectangle 3"/>
          <p:cNvSpPr>
            <a:spLocks noGrp="1" noRot="1" noChangeArrowheads="1"/>
          </p:cNvSpPr>
          <p:nvPr>
            <p:ph type="body" idx="1"/>
          </p:nvPr>
        </p:nvSpPr>
        <p:spPr/>
        <p:txBody>
          <a:bodyPr/>
          <a:lstStyle/>
          <a:p>
            <a:r>
              <a:rPr lang="zh-CN" altLang="en-US"/>
              <a:t>触发事件是能够引起状态转换的事件。</a:t>
            </a:r>
          </a:p>
          <a:p>
            <a:r>
              <a:rPr lang="zh-CN" altLang="en-US"/>
              <a:t>触发事件可以是信号、调用、时间段等。 </a:t>
            </a:r>
          </a:p>
        </p:txBody>
      </p:sp>
    </p:spTree>
    <p:extLst>
      <p:ext uri="{BB962C8B-B14F-4D97-AF65-F5344CB8AC3E}">
        <p14:creationId xmlns:p14="http://schemas.microsoft.com/office/powerpoint/2010/main" val="7017023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r>
              <a:rPr lang="en-US" altLang="zh-CN" dirty="0" smtClean="0"/>
              <a:t>7.5.6  </a:t>
            </a:r>
            <a:r>
              <a:rPr lang="zh-CN" altLang="en-US" dirty="0"/>
              <a:t>监护条件</a:t>
            </a:r>
          </a:p>
        </p:txBody>
      </p:sp>
      <p:sp>
        <p:nvSpPr>
          <p:cNvPr id="80899" name="Rectangle 3"/>
          <p:cNvSpPr>
            <a:spLocks noGrp="1" noRot="1" noChangeArrowheads="1"/>
          </p:cNvSpPr>
          <p:nvPr>
            <p:ph type="body" idx="1"/>
          </p:nvPr>
        </p:nvSpPr>
        <p:spPr/>
        <p:txBody>
          <a:bodyPr/>
          <a:lstStyle/>
          <a:p>
            <a:r>
              <a:rPr lang="zh-CN" altLang="en-US"/>
              <a:t>监护条件是触发转换必须满足的条件，它是一个布尔表达式。 </a:t>
            </a:r>
          </a:p>
          <a:p>
            <a:r>
              <a:rPr lang="zh-CN" altLang="en-US"/>
              <a:t>监护条件只能在触发事件发生时被赋值一次，如果在转换发生后监护条件才由假变为真，那么转换也不会被触发。 </a:t>
            </a:r>
          </a:p>
          <a:p>
            <a:r>
              <a:rPr lang="zh-CN" altLang="en-US"/>
              <a:t>从一个状态引出的多个转换可以有同样的触发器事件，但是每个转换必须具有不同的监护条件。 </a:t>
            </a:r>
          </a:p>
        </p:txBody>
      </p:sp>
    </p:spTree>
    <p:extLst>
      <p:ext uri="{BB962C8B-B14F-4D97-AF65-F5344CB8AC3E}">
        <p14:creationId xmlns:p14="http://schemas.microsoft.com/office/powerpoint/2010/main" val="11758836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r>
              <a:rPr lang="en-US" altLang="zh-CN" dirty="0" smtClean="0"/>
              <a:t>7.5.7  </a:t>
            </a:r>
            <a:r>
              <a:rPr lang="zh-CN" altLang="en-US" dirty="0"/>
              <a:t>动作</a:t>
            </a:r>
          </a:p>
        </p:txBody>
      </p:sp>
      <p:sp>
        <p:nvSpPr>
          <p:cNvPr id="81923" name="Rectangle 3"/>
          <p:cNvSpPr>
            <a:spLocks noGrp="1" noRot="1" noChangeArrowheads="1"/>
          </p:cNvSpPr>
          <p:nvPr>
            <p:ph type="body" idx="1"/>
          </p:nvPr>
        </p:nvSpPr>
        <p:spPr/>
        <p:txBody>
          <a:bodyPr/>
          <a:lstStyle/>
          <a:p>
            <a:pPr>
              <a:lnSpc>
                <a:spcPct val="90000"/>
              </a:lnSpc>
            </a:pPr>
            <a:r>
              <a:rPr lang="zh-CN" altLang="en-US"/>
              <a:t>动作是一组可执行语句或者计算处理过程。</a:t>
            </a:r>
          </a:p>
          <a:p>
            <a:pPr>
              <a:lnSpc>
                <a:spcPct val="90000"/>
              </a:lnSpc>
            </a:pPr>
            <a:r>
              <a:rPr lang="zh-CN" altLang="en-US"/>
              <a:t>动作可以包括发送消息给另一个对象、操作调用、设置返回值、创建和销毁对象等。</a:t>
            </a:r>
          </a:p>
          <a:p>
            <a:pPr>
              <a:lnSpc>
                <a:spcPct val="90000"/>
              </a:lnSpc>
            </a:pPr>
            <a:r>
              <a:rPr lang="zh-CN" altLang="en-US"/>
              <a:t>动作是原子的，不可中断的，动作或动作序列的执行不会被同时发生的其他动作影响或终止。</a:t>
            </a:r>
          </a:p>
          <a:p>
            <a:pPr>
              <a:lnSpc>
                <a:spcPct val="90000"/>
              </a:lnSpc>
            </a:pPr>
            <a:r>
              <a:rPr lang="zh-CN" altLang="en-US"/>
              <a:t>整个系统可以在同一时间执行多个动作。</a:t>
            </a:r>
          </a:p>
        </p:txBody>
      </p:sp>
    </p:spTree>
    <p:extLst>
      <p:ext uri="{BB962C8B-B14F-4D97-AF65-F5344CB8AC3E}">
        <p14:creationId xmlns:p14="http://schemas.microsoft.com/office/powerpoint/2010/main" val="28792918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r>
              <a:rPr lang="en-US" altLang="zh-CN" dirty="0" smtClean="0"/>
              <a:t>7.6  </a:t>
            </a:r>
            <a:r>
              <a:rPr lang="zh-CN" altLang="en-US" dirty="0"/>
              <a:t>状态图建模技术</a:t>
            </a:r>
          </a:p>
        </p:txBody>
      </p:sp>
      <p:sp>
        <p:nvSpPr>
          <p:cNvPr id="30723" name="Rectangle 3"/>
          <p:cNvSpPr>
            <a:spLocks noGrp="1" noRot="1" noChangeArrowheads="1"/>
          </p:cNvSpPr>
          <p:nvPr>
            <p:ph type="body" idx="1"/>
          </p:nvPr>
        </p:nvSpPr>
        <p:spPr/>
        <p:txBody>
          <a:bodyPr/>
          <a:lstStyle/>
          <a:p>
            <a:pPr marL="609600" indent="-609600"/>
            <a:r>
              <a:rPr lang="zh-CN" altLang="en-US"/>
              <a:t>建模步骤：</a:t>
            </a:r>
          </a:p>
          <a:p>
            <a:pPr marL="609600" indent="-609600">
              <a:buFont typeface="Wingdings" panose="05000000000000000000" pitchFamily="2" charset="2"/>
              <a:buAutoNum type="circleNumDbPlain"/>
            </a:pPr>
            <a:r>
              <a:rPr lang="zh-CN" altLang="en-US"/>
              <a:t>找出适合用模型描述其行为的类。</a:t>
            </a:r>
          </a:p>
          <a:p>
            <a:pPr marL="609600" indent="-609600">
              <a:buFont typeface="Wingdings" panose="05000000000000000000" pitchFamily="2" charset="2"/>
              <a:buAutoNum type="circleNumDbPlain"/>
            </a:pPr>
            <a:r>
              <a:rPr lang="zh-CN" altLang="en-US"/>
              <a:t>确定对象可能存在的状态。</a:t>
            </a:r>
          </a:p>
          <a:p>
            <a:pPr marL="609600" indent="-609600">
              <a:buFont typeface="Wingdings" panose="05000000000000000000" pitchFamily="2" charset="2"/>
              <a:buAutoNum type="circleNumDbPlain"/>
            </a:pPr>
            <a:r>
              <a:rPr lang="zh-CN" altLang="en-US"/>
              <a:t>确定引起状态转换的事件。</a:t>
            </a:r>
          </a:p>
          <a:p>
            <a:pPr marL="609600" indent="-609600">
              <a:buFont typeface="Wingdings" panose="05000000000000000000" pitchFamily="2" charset="2"/>
              <a:buAutoNum type="circleNumDbPlain"/>
            </a:pPr>
            <a:r>
              <a:rPr lang="zh-CN" altLang="en-US"/>
              <a:t>确定转换进行时对象执行的相应动作。</a:t>
            </a:r>
          </a:p>
          <a:p>
            <a:pPr marL="609600" indent="-609600">
              <a:buFont typeface="Wingdings" panose="05000000000000000000" pitchFamily="2" charset="2"/>
              <a:buAutoNum type="circleNumDbPlain"/>
            </a:pPr>
            <a:r>
              <a:rPr lang="zh-CN" altLang="en-US"/>
              <a:t>对建模的结果进行相应的精化和细化。</a:t>
            </a:r>
          </a:p>
        </p:txBody>
      </p:sp>
    </p:spTree>
    <p:extLst>
      <p:ext uri="{BB962C8B-B14F-4D97-AF65-F5344CB8AC3E}">
        <p14:creationId xmlns:p14="http://schemas.microsoft.com/office/powerpoint/2010/main" val="2034842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1670050" y="228600"/>
            <a:ext cx="8845550" cy="1143000"/>
          </a:xfrm>
        </p:spPr>
        <p:txBody>
          <a:bodyPr/>
          <a:lstStyle/>
          <a:p>
            <a:r>
              <a:rPr lang="en-US" altLang="zh-CN" sz="4000" dirty="0" smtClean="0"/>
              <a:t>7.7  </a:t>
            </a:r>
            <a:r>
              <a:rPr lang="zh-CN" altLang="en-US" sz="4000" dirty="0"/>
              <a:t>实例</a:t>
            </a:r>
            <a:r>
              <a:rPr lang="en-US" altLang="zh-CN" sz="4000" dirty="0"/>
              <a:t>——</a:t>
            </a:r>
            <a:r>
              <a:rPr lang="zh-CN" altLang="en-US" sz="4000" dirty="0"/>
              <a:t>图书馆管理系统的状态图</a:t>
            </a:r>
          </a:p>
        </p:txBody>
      </p:sp>
      <p:sp>
        <p:nvSpPr>
          <p:cNvPr id="31747" name="Rectangle 3"/>
          <p:cNvSpPr>
            <a:spLocks noGrp="1" noRot="1" noChangeArrowheads="1"/>
          </p:cNvSpPr>
          <p:nvPr>
            <p:ph type="body" idx="1"/>
          </p:nvPr>
        </p:nvSpPr>
        <p:spPr>
          <a:xfrm>
            <a:off x="2133600" y="1600201"/>
            <a:ext cx="8305800" cy="4498975"/>
          </a:xfrm>
        </p:spPr>
        <p:txBody>
          <a:bodyPr/>
          <a:lstStyle/>
          <a:p>
            <a:r>
              <a:rPr lang="en-US" altLang="zh-CN" dirty="0" smtClean="0"/>
              <a:t>7.7.1  </a:t>
            </a:r>
            <a:r>
              <a:rPr lang="zh-CN" altLang="en-US" dirty="0"/>
              <a:t>使用</a:t>
            </a:r>
            <a:r>
              <a:rPr lang="en-US" altLang="zh-CN" dirty="0"/>
              <a:t>Rational Rose</a:t>
            </a:r>
            <a:r>
              <a:rPr lang="zh-CN" altLang="en-US" dirty="0"/>
              <a:t>绘制状态图的步骤</a:t>
            </a:r>
          </a:p>
          <a:p>
            <a:r>
              <a:rPr lang="en-US" altLang="zh-CN" dirty="0" smtClean="0"/>
              <a:t>7.7.2  </a:t>
            </a:r>
            <a:r>
              <a:rPr lang="zh-CN" altLang="en-US" dirty="0"/>
              <a:t>图书馆管理系统的状态图</a:t>
            </a:r>
          </a:p>
        </p:txBody>
      </p:sp>
    </p:spTree>
    <p:extLst>
      <p:ext uri="{BB962C8B-B14F-4D97-AF65-F5344CB8AC3E}">
        <p14:creationId xmlns:p14="http://schemas.microsoft.com/office/powerpoint/2010/main" val="15371396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a:lstStyle/>
          <a:p>
            <a:r>
              <a:rPr lang="en-US" altLang="zh-CN" sz="4000" dirty="0" smtClean="0"/>
              <a:t>7.7.1  </a:t>
            </a:r>
            <a:r>
              <a:rPr lang="zh-CN" altLang="en-US" sz="4000" dirty="0"/>
              <a:t>使用</a:t>
            </a:r>
            <a:r>
              <a:rPr lang="en-US" altLang="zh-CN" sz="4000" dirty="0"/>
              <a:t>Rational Rose</a:t>
            </a:r>
            <a:r>
              <a:rPr lang="zh-CN" altLang="en-US" sz="4000" dirty="0"/>
              <a:t>绘制状态图的步骤</a:t>
            </a:r>
          </a:p>
        </p:txBody>
      </p:sp>
      <p:sp>
        <p:nvSpPr>
          <p:cNvPr id="87043" name="Rectangle 3"/>
          <p:cNvSpPr>
            <a:spLocks noGrp="1" noRot="1" noChangeArrowheads="1"/>
          </p:cNvSpPr>
          <p:nvPr>
            <p:ph type="body" idx="1"/>
          </p:nvPr>
        </p:nvSpPr>
        <p:spPr/>
        <p:txBody>
          <a:bodyPr/>
          <a:lstStyle/>
          <a:p>
            <a:r>
              <a:rPr lang="en-US" altLang="zh-CN"/>
              <a:t>1.  </a:t>
            </a:r>
            <a:r>
              <a:rPr lang="zh-CN" altLang="en-US"/>
              <a:t>创建状态图</a:t>
            </a:r>
          </a:p>
          <a:p>
            <a:r>
              <a:rPr lang="en-US" altLang="zh-CN"/>
              <a:t>2.  </a:t>
            </a:r>
            <a:r>
              <a:rPr lang="zh-CN" altLang="en-US"/>
              <a:t>状态图工具栏按钮简介</a:t>
            </a:r>
          </a:p>
          <a:p>
            <a:r>
              <a:rPr lang="en-US" altLang="zh-CN"/>
              <a:t>3.  </a:t>
            </a:r>
            <a:r>
              <a:rPr lang="zh-CN" altLang="en-US"/>
              <a:t>加入初始状态和终止状态</a:t>
            </a:r>
          </a:p>
          <a:p>
            <a:r>
              <a:rPr lang="en-US" altLang="zh-CN"/>
              <a:t>4.  </a:t>
            </a:r>
            <a:r>
              <a:rPr lang="zh-CN" altLang="en-US"/>
              <a:t>增加状态</a:t>
            </a:r>
          </a:p>
          <a:p>
            <a:r>
              <a:rPr lang="en-US" altLang="zh-CN"/>
              <a:t>5.  </a:t>
            </a:r>
            <a:r>
              <a:rPr lang="zh-CN" altLang="en-US"/>
              <a:t>增加转换</a:t>
            </a:r>
          </a:p>
          <a:p>
            <a:r>
              <a:rPr lang="en-US" altLang="zh-CN"/>
              <a:t>6.  </a:t>
            </a:r>
            <a:r>
              <a:rPr lang="zh-CN" altLang="en-US"/>
              <a:t>增加历史状态</a:t>
            </a:r>
          </a:p>
        </p:txBody>
      </p:sp>
    </p:spTree>
    <p:extLst>
      <p:ext uri="{BB962C8B-B14F-4D97-AF65-F5344CB8AC3E}">
        <p14:creationId xmlns:p14="http://schemas.microsoft.com/office/powerpoint/2010/main" val="129123957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p:txBody>
          <a:bodyPr/>
          <a:lstStyle/>
          <a:p>
            <a:r>
              <a:rPr lang="en-US" altLang="zh-CN" dirty="0" smtClean="0"/>
              <a:t>7.7.2  </a:t>
            </a:r>
            <a:r>
              <a:rPr lang="zh-CN" altLang="en-US" dirty="0"/>
              <a:t>图书馆管理系统的状态图</a:t>
            </a:r>
          </a:p>
        </p:txBody>
      </p:sp>
      <p:sp>
        <p:nvSpPr>
          <p:cNvPr id="88067" name="Rectangle 3"/>
          <p:cNvSpPr>
            <a:spLocks noGrp="1" noRot="1" noChangeArrowheads="1"/>
          </p:cNvSpPr>
          <p:nvPr>
            <p:ph type="body" idx="1"/>
          </p:nvPr>
        </p:nvSpPr>
        <p:spPr/>
        <p:txBody>
          <a:bodyPr/>
          <a:lstStyle/>
          <a:p>
            <a:r>
              <a:rPr lang="en-US" altLang="zh-CN"/>
              <a:t>1.  </a:t>
            </a:r>
            <a:r>
              <a:rPr lang="zh-CN" altLang="en-US"/>
              <a:t>书的状态图</a:t>
            </a:r>
          </a:p>
          <a:p>
            <a:r>
              <a:rPr lang="en-US" altLang="zh-CN"/>
              <a:t>2.  </a:t>
            </a:r>
            <a:r>
              <a:rPr lang="zh-CN" altLang="en-US"/>
              <a:t>借阅凭证的状态图</a:t>
            </a:r>
          </a:p>
        </p:txBody>
      </p:sp>
    </p:spTree>
    <p:extLst>
      <p:ext uri="{BB962C8B-B14F-4D97-AF65-F5344CB8AC3E}">
        <p14:creationId xmlns:p14="http://schemas.microsoft.com/office/powerpoint/2010/main" val="39558362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r>
              <a:rPr lang="en-US" altLang="zh-CN"/>
              <a:t>1.  </a:t>
            </a:r>
            <a:r>
              <a:rPr lang="zh-CN" altLang="en-US"/>
              <a:t>书的状态图</a:t>
            </a:r>
          </a:p>
        </p:txBody>
      </p:sp>
      <p:pic>
        <p:nvPicPr>
          <p:cNvPr id="8909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30739" y="1600201"/>
            <a:ext cx="3159125"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7075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1.2.4 </a:t>
            </a:r>
            <a:r>
              <a:rPr lang="zh-CN" altLang="en-US" dirty="0">
                <a:latin typeface="仿宋" panose="02010609060101010101" pitchFamily="49" charset="-122"/>
                <a:ea typeface="仿宋" panose="02010609060101010101" pitchFamily="49" charset="-122"/>
              </a:rPr>
              <a:t>信息系统的</a:t>
            </a:r>
            <a:r>
              <a:rPr lang="zh-CN" altLang="en-US" dirty="0" smtClean="0">
                <a:latin typeface="仿宋" panose="02010609060101010101" pitchFamily="49" charset="-122"/>
                <a:ea typeface="仿宋" panose="02010609060101010101" pitchFamily="49" charset="-122"/>
              </a:rPr>
              <a:t>开发过程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二、原型法</a:t>
            </a:r>
            <a:endParaRPr lang="zh-CN" altLang="en-US"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3921211" y="1845734"/>
            <a:ext cx="3928547" cy="4401866"/>
          </a:xfrm>
          <a:prstGeom prst="rect">
            <a:avLst/>
          </a:prstGeom>
        </p:spPr>
      </p:pic>
    </p:spTree>
    <p:extLst>
      <p:ext uri="{BB962C8B-B14F-4D97-AF65-F5344CB8AC3E}">
        <p14:creationId xmlns:p14="http://schemas.microsoft.com/office/powerpoint/2010/main" val="4112139746"/>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p:txBody>
          <a:bodyPr/>
          <a:lstStyle/>
          <a:p>
            <a:r>
              <a:rPr lang="en-US" altLang="zh-CN"/>
              <a:t>2.  </a:t>
            </a:r>
            <a:r>
              <a:rPr lang="zh-CN" altLang="en-US"/>
              <a:t>借阅凭证的状态图</a:t>
            </a:r>
          </a:p>
        </p:txBody>
      </p:sp>
      <p:pic>
        <p:nvPicPr>
          <p:cNvPr id="9011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989264" y="1768476"/>
            <a:ext cx="6440487" cy="416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9867978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892" y="-313038"/>
            <a:ext cx="11018108" cy="7374070"/>
          </a:xfrm>
        </p:spPr>
      </p:pic>
    </p:spTree>
    <p:extLst>
      <p:ext uri="{BB962C8B-B14F-4D97-AF65-F5344CB8AC3E}">
        <p14:creationId xmlns:p14="http://schemas.microsoft.com/office/powerpoint/2010/main" val="352435257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5865" y="1767680"/>
            <a:ext cx="9174155" cy="3908190"/>
          </a:xfrm>
        </p:spPr>
      </p:pic>
    </p:spTree>
    <p:extLst>
      <p:ext uri="{BB962C8B-B14F-4D97-AF65-F5344CB8AC3E}">
        <p14:creationId xmlns:p14="http://schemas.microsoft.com/office/powerpoint/2010/main" val="173643849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9891" y="1328223"/>
            <a:ext cx="5931114" cy="4813474"/>
          </a:xfrm>
        </p:spPr>
      </p:pic>
    </p:spTree>
    <p:extLst>
      <p:ext uri="{BB962C8B-B14F-4D97-AF65-F5344CB8AC3E}">
        <p14:creationId xmlns:p14="http://schemas.microsoft.com/office/powerpoint/2010/main" val="36808404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3870" y="1138838"/>
            <a:ext cx="9984259" cy="2387600"/>
          </a:xfrm>
        </p:spPr>
        <p:txBody>
          <a:bodyPr>
            <a:normAutofit/>
          </a:bodyPr>
          <a:lstStyle/>
          <a:p>
            <a:r>
              <a:rPr lang="zh-CN" altLang="en-US" dirty="0" smtClean="0">
                <a:latin typeface="仿宋" panose="02010609060101010101" pitchFamily="49" charset="-122"/>
                <a:ea typeface="仿宋" panose="02010609060101010101" pitchFamily="49" charset="-122"/>
              </a:rPr>
              <a:t>第八章</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对象的行为描述（</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54894698"/>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2209800" y="1499289"/>
            <a:ext cx="8408773" cy="1143000"/>
          </a:xfrm>
        </p:spPr>
        <p:txBody>
          <a:bodyPr>
            <a:normAutofit fontScale="90000"/>
          </a:bodyPr>
          <a:lstStyle/>
          <a:p>
            <a:r>
              <a:rPr lang="zh-CN" altLang="en-US" dirty="0" smtClean="0">
                <a:latin typeface="仿宋" panose="02010609060101010101" pitchFamily="49" charset="-122"/>
                <a:ea typeface="仿宋" panose="02010609060101010101" pitchFamily="49" charset="-122"/>
              </a:rPr>
              <a:t>第八章</a:t>
            </a:r>
            <a:r>
              <a:rPr lang="en-US" altLang="zh-CN" dirty="0" smtClean="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对象的行为</a:t>
            </a:r>
            <a:r>
              <a:rPr lang="zh-CN" altLang="en-US" dirty="0" smtClean="0">
                <a:latin typeface="仿宋" panose="02010609060101010101" pitchFamily="49" charset="-122"/>
                <a:ea typeface="仿宋" panose="02010609060101010101" pitchFamily="49" charset="-122"/>
              </a:rPr>
              <a:t>描述</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活动图</a:t>
            </a:r>
            <a:endParaRPr lang="zh-CN" altLang="en-US" dirty="0">
              <a:latin typeface="仿宋" panose="02010609060101010101" pitchFamily="49" charset="-122"/>
              <a:ea typeface="仿宋" panose="02010609060101010101" pitchFamily="49" charset="-122"/>
            </a:endParaRPr>
          </a:p>
        </p:txBody>
      </p:sp>
      <p:sp>
        <p:nvSpPr>
          <p:cNvPr id="5123" name="Rectangle 3"/>
          <p:cNvSpPr>
            <a:spLocks noGrp="1" noRot="1" noChangeArrowheads="1"/>
          </p:cNvSpPr>
          <p:nvPr>
            <p:ph type="subTitle" idx="1"/>
          </p:nvPr>
        </p:nvSpPr>
        <p:spPr>
          <a:xfrm>
            <a:off x="2819400" y="3099489"/>
            <a:ext cx="7354330" cy="3276600"/>
          </a:xfrm>
        </p:spPr>
        <p:txBody>
          <a:bodyPr>
            <a:normAutofit/>
          </a:bodyPr>
          <a:lstStyle/>
          <a:p>
            <a:pPr algn="l">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8.1  </a:t>
            </a:r>
            <a:r>
              <a:rPr lang="zh-CN" altLang="en-US" sz="2800" dirty="0">
                <a:latin typeface="仿宋" panose="02010609060101010101" pitchFamily="49" charset="-122"/>
                <a:ea typeface="仿宋" panose="02010609060101010101" pitchFamily="49" charset="-122"/>
              </a:rPr>
              <a:t>概述</a:t>
            </a:r>
          </a:p>
          <a:p>
            <a:pPr algn="l">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8.2  </a:t>
            </a:r>
            <a:r>
              <a:rPr lang="zh-CN" altLang="en-US" sz="2800" dirty="0">
                <a:latin typeface="仿宋" panose="02010609060101010101" pitchFamily="49" charset="-122"/>
                <a:ea typeface="仿宋" panose="02010609060101010101" pitchFamily="49" charset="-122"/>
              </a:rPr>
              <a:t>活动图的组成元素</a:t>
            </a:r>
          </a:p>
          <a:p>
            <a:pPr algn="l">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8.3  </a:t>
            </a:r>
            <a:r>
              <a:rPr lang="zh-CN" altLang="en-US" sz="2800" dirty="0">
                <a:latin typeface="仿宋" panose="02010609060101010101" pitchFamily="49" charset="-122"/>
                <a:ea typeface="仿宋" panose="02010609060101010101" pitchFamily="49" charset="-122"/>
              </a:rPr>
              <a:t>活动的分解</a:t>
            </a:r>
          </a:p>
          <a:p>
            <a:pPr algn="l">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8.4  </a:t>
            </a:r>
            <a:r>
              <a:rPr lang="zh-CN" altLang="en-US" sz="2800" dirty="0">
                <a:latin typeface="仿宋" panose="02010609060101010101" pitchFamily="49" charset="-122"/>
                <a:ea typeface="仿宋" panose="02010609060101010101" pitchFamily="49" charset="-122"/>
              </a:rPr>
              <a:t>活动图建模技术</a:t>
            </a:r>
          </a:p>
          <a:p>
            <a:pPr algn="l">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8.5 </a:t>
            </a:r>
            <a:r>
              <a:rPr lang="zh-CN" altLang="en-US" sz="2800" dirty="0">
                <a:latin typeface="仿宋" panose="02010609060101010101" pitchFamily="49" charset="-122"/>
                <a:ea typeface="仿宋" panose="02010609060101010101" pitchFamily="49" charset="-122"/>
              </a:rPr>
              <a:t>实例</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图书馆管理系统的活动图</a:t>
            </a:r>
          </a:p>
        </p:txBody>
      </p:sp>
    </p:spTree>
    <p:extLst>
      <p:ext uri="{BB962C8B-B14F-4D97-AF65-F5344CB8AC3E}">
        <p14:creationId xmlns:p14="http://schemas.microsoft.com/office/powerpoint/2010/main" val="1680851346"/>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en-US" altLang="zh-CN" dirty="0" smtClean="0"/>
              <a:t>8.1  </a:t>
            </a:r>
            <a:r>
              <a:rPr lang="zh-CN" altLang="en-US" dirty="0"/>
              <a:t>概述</a:t>
            </a:r>
          </a:p>
        </p:txBody>
      </p:sp>
      <p:sp>
        <p:nvSpPr>
          <p:cNvPr id="25603" name="Rectangle 3"/>
          <p:cNvSpPr>
            <a:spLocks noGrp="1" noRot="1" noChangeArrowheads="1"/>
          </p:cNvSpPr>
          <p:nvPr>
            <p:ph type="body" idx="1"/>
          </p:nvPr>
        </p:nvSpPr>
        <p:spPr/>
        <p:txBody>
          <a:bodyPr/>
          <a:lstStyle/>
          <a:p>
            <a:r>
              <a:rPr lang="zh-CN" altLang="en-US"/>
              <a:t>活动是某件事情正在进行的状态。</a:t>
            </a:r>
          </a:p>
          <a:p>
            <a:r>
              <a:rPr lang="zh-CN" altLang="en-US"/>
              <a:t>活动在状态机中表现为一个由一系列动作组成的非原子的执行过程。 </a:t>
            </a:r>
          </a:p>
          <a:p>
            <a:r>
              <a:rPr lang="zh-CN" altLang="en-US"/>
              <a:t>活动图是一种描述系统行为的图，它用于展现参与行为的类所进行的各种活动的顺序关系。 </a:t>
            </a:r>
          </a:p>
          <a:p>
            <a:r>
              <a:rPr lang="zh-CN" altLang="en-US"/>
              <a:t>活动图与状态图都是状态机的表现形式。</a:t>
            </a:r>
          </a:p>
        </p:txBody>
      </p:sp>
    </p:spTree>
    <p:extLst>
      <p:ext uri="{BB962C8B-B14F-4D97-AF65-F5344CB8AC3E}">
        <p14:creationId xmlns:p14="http://schemas.microsoft.com/office/powerpoint/2010/main" val="26742436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r>
              <a:rPr lang="en-US" altLang="zh-CN" dirty="0" smtClean="0"/>
              <a:t>8.1  </a:t>
            </a:r>
            <a:r>
              <a:rPr lang="zh-CN" altLang="en-US" dirty="0"/>
              <a:t>概述</a:t>
            </a:r>
          </a:p>
        </p:txBody>
      </p:sp>
      <p:sp>
        <p:nvSpPr>
          <p:cNvPr id="31747" name="Rectangle 3"/>
          <p:cNvSpPr>
            <a:spLocks noGrp="1" noRot="1" noChangeArrowheads="1"/>
          </p:cNvSpPr>
          <p:nvPr>
            <p:ph type="body" idx="1"/>
          </p:nvPr>
        </p:nvSpPr>
        <p:spPr/>
        <p:txBody>
          <a:bodyPr/>
          <a:lstStyle/>
          <a:p>
            <a:pPr marL="609600" indent="-609600"/>
            <a:r>
              <a:rPr lang="zh-CN" altLang="en-US"/>
              <a:t>活动图与状态图的区别：</a:t>
            </a:r>
          </a:p>
          <a:p>
            <a:pPr marL="609600" indent="-609600">
              <a:buFont typeface="Wingdings" panose="05000000000000000000" pitchFamily="2" charset="2"/>
              <a:buAutoNum type="circleNumDbPlain"/>
            </a:pPr>
            <a:r>
              <a:rPr lang="zh-CN" altLang="en-US"/>
              <a:t>活动图着重表现从一个活动到另一个活动的控制流，是内部处理驱动的流程。</a:t>
            </a:r>
          </a:p>
          <a:p>
            <a:pPr marL="609600" indent="-609600">
              <a:buFont typeface="Wingdings" panose="05000000000000000000" pitchFamily="2" charset="2"/>
              <a:buAutoNum type="circleNumDbPlain"/>
            </a:pPr>
            <a:r>
              <a:rPr lang="zh-CN" altLang="en-US"/>
              <a:t>状态图着重描述从一个状态到另一个状态的流程，主要有外部事件的参与。 </a:t>
            </a:r>
          </a:p>
        </p:txBody>
      </p:sp>
    </p:spTree>
    <p:extLst>
      <p:ext uri="{BB962C8B-B14F-4D97-AF65-F5344CB8AC3E}">
        <p14:creationId xmlns:p14="http://schemas.microsoft.com/office/powerpoint/2010/main" val="254815879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en-US" altLang="zh-CN" dirty="0" smtClean="0"/>
              <a:t>8.1  </a:t>
            </a:r>
            <a:r>
              <a:rPr lang="zh-CN" altLang="en-US" dirty="0"/>
              <a:t>概述</a:t>
            </a:r>
          </a:p>
        </p:txBody>
      </p:sp>
      <p:sp>
        <p:nvSpPr>
          <p:cNvPr id="32771" name="Rectangle 3"/>
          <p:cNvSpPr>
            <a:spLocks noGrp="1" noRot="1" noChangeArrowheads="1"/>
          </p:cNvSpPr>
          <p:nvPr>
            <p:ph type="body" idx="1"/>
          </p:nvPr>
        </p:nvSpPr>
        <p:spPr/>
        <p:txBody>
          <a:bodyPr/>
          <a:lstStyle/>
          <a:p>
            <a:r>
              <a:rPr lang="en-US" altLang="zh-CN" dirty="0" smtClean="0"/>
              <a:t>8.1.1  </a:t>
            </a:r>
            <a:r>
              <a:rPr lang="zh-CN" altLang="en-US" dirty="0"/>
              <a:t>活动图的图形表示</a:t>
            </a:r>
          </a:p>
          <a:p>
            <a:r>
              <a:rPr lang="en-US" altLang="zh-CN" smtClean="0"/>
              <a:t>8.1.2  </a:t>
            </a:r>
            <a:r>
              <a:rPr lang="zh-CN" altLang="en-US" dirty="0"/>
              <a:t>活动图与流程图的区别</a:t>
            </a:r>
          </a:p>
        </p:txBody>
      </p:sp>
    </p:spTree>
    <p:extLst>
      <p:ext uri="{BB962C8B-B14F-4D97-AF65-F5344CB8AC3E}">
        <p14:creationId xmlns:p14="http://schemas.microsoft.com/office/powerpoint/2010/main" val="157417569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r>
              <a:rPr lang="en-US" altLang="zh-CN" dirty="0" smtClean="0"/>
              <a:t>8.1.1  </a:t>
            </a:r>
            <a:r>
              <a:rPr lang="zh-CN" altLang="en-US" dirty="0"/>
              <a:t>活动图的图形表示</a:t>
            </a:r>
          </a:p>
        </p:txBody>
      </p:sp>
      <p:sp>
        <p:nvSpPr>
          <p:cNvPr id="33795" name="Rectangle 3"/>
          <p:cNvSpPr>
            <a:spLocks noGrp="1" noRot="1" noChangeArrowheads="1"/>
          </p:cNvSpPr>
          <p:nvPr>
            <p:ph type="body" idx="1"/>
          </p:nvPr>
        </p:nvSpPr>
        <p:spPr/>
        <p:txBody>
          <a:bodyPr/>
          <a:lstStyle/>
          <a:p>
            <a:pPr>
              <a:lnSpc>
                <a:spcPct val="90000"/>
              </a:lnSpc>
            </a:pPr>
            <a:r>
              <a:rPr lang="zh-CN" altLang="en-US"/>
              <a:t>在</a:t>
            </a:r>
            <a:r>
              <a:rPr lang="en-US" altLang="zh-CN"/>
              <a:t>UML</a:t>
            </a:r>
            <a:r>
              <a:rPr lang="zh-CN" altLang="en-US"/>
              <a:t>中，活动表示成圆角矩形。</a:t>
            </a:r>
          </a:p>
          <a:p>
            <a:pPr>
              <a:lnSpc>
                <a:spcPct val="90000"/>
              </a:lnSpc>
            </a:pPr>
            <a:r>
              <a:rPr lang="zh-CN" altLang="en-US"/>
              <a:t>如果一个活动引发下一个活动，两个活动的图标之间用带箭头的直线连接。</a:t>
            </a:r>
          </a:p>
          <a:p>
            <a:pPr>
              <a:lnSpc>
                <a:spcPct val="90000"/>
              </a:lnSpc>
            </a:pPr>
            <a:r>
              <a:rPr lang="zh-CN" altLang="en-US"/>
              <a:t>活动图也有起点和终点，表示法和状态图中相同。</a:t>
            </a:r>
          </a:p>
          <a:p>
            <a:pPr>
              <a:lnSpc>
                <a:spcPct val="90000"/>
              </a:lnSpc>
            </a:pPr>
            <a:r>
              <a:rPr lang="zh-CN" altLang="en-US"/>
              <a:t>活动图中还包括分支与合并、分叉与汇合等模型元素。分支与合并的图标和状态图中的判定的图标相同，而分叉与汇合则用一条加粗的线段表示。</a:t>
            </a:r>
          </a:p>
        </p:txBody>
      </p:sp>
    </p:spTree>
    <p:extLst>
      <p:ext uri="{BB962C8B-B14F-4D97-AF65-F5344CB8AC3E}">
        <p14:creationId xmlns:p14="http://schemas.microsoft.com/office/powerpoint/2010/main" val="677367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）丢弃式原型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endParaRPr lang="zh-CN" altLang="en-US">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2388973" y="1584190"/>
            <a:ext cx="6230636" cy="5009683"/>
          </a:xfrm>
          <a:prstGeom prst="rect">
            <a:avLst/>
          </a:prstGeom>
        </p:spPr>
      </p:pic>
    </p:spTree>
    <p:extLst>
      <p:ext uri="{BB962C8B-B14F-4D97-AF65-F5344CB8AC3E}">
        <p14:creationId xmlns:p14="http://schemas.microsoft.com/office/powerpoint/2010/main" val="347886545"/>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en-US" altLang="zh-CN" dirty="0" smtClean="0"/>
              <a:t>8.1.1  </a:t>
            </a:r>
            <a:r>
              <a:rPr lang="zh-CN" altLang="en-US" dirty="0"/>
              <a:t>活动图的图形表示 </a:t>
            </a:r>
          </a:p>
        </p:txBody>
      </p:sp>
      <p:pic>
        <p:nvPicPr>
          <p:cNvPr id="3584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91001" y="1600201"/>
            <a:ext cx="3757613"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44795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en-US" altLang="zh-CN" dirty="0" smtClean="0"/>
              <a:t>8.1.2  </a:t>
            </a:r>
            <a:r>
              <a:rPr lang="zh-CN" altLang="en-US" dirty="0"/>
              <a:t>活动图与流程图的区别</a:t>
            </a:r>
          </a:p>
        </p:txBody>
      </p:sp>
      <p:sp>
        <p:nvSpPr>
          <p:cNvPr id="34819" name="Rectangle 3"/>
          <p:cNvSpPr>
            <a:spLocks noGrp="1" noRot="1" noChangeArrowheads="1"/>
          </p:cNvSpPr>
          <p:nvPr>
            <p:ph type="body" idx="1"/>
          </p:nvPr>
        </p:nvSpPr>
        <p:spPr>
          <a:xfrm>
            <a:off x="2133600" y="1600200"/>
            <a:ext cx="8153400" cy="4800600"/>
          </a:xfrm>
        </p:spPr>
        <p:txBody>
          <a:bodyPr/>
          <a:lstStyle/>
          <a:p>
            <a:pPr marL="533400" indent="-533400">
              <a:buFont typeface="Wingdings" panose="05000000000000000000" pitchFamily="2" charset="2"/>
              <a:buAutoNum type="circleNumDbPlain"/>
            </a:pPr>
            <a:r>
              <a:rPr lang="zh-CN" altLang="en-US"/>
              <a:t>流程图着重描述处理过程，它的主要控制结构是顺序、分支和循环，各个处理之间有严格的顺序和时间关系；而活动图描述的则是对象活动的顺序关系所遵循的规则，它着重表现的是系统的行为，而非系统的处理过程。</a:t>
            </a:r>
          </a:p>
          <a:p>
            <a:pPr marL="533400" indent="-533400">
              <a:buFont typeface="Wingdings" panose="05000000000000000000" pitchFamily="2" charset="2"/>
              <a:buAutoNum type="circleNumDbPlain"/>
            </a:pPr>
            <a:r>
              <a:rPr lang="zh-CN" altLang="en-US"/>
              <a:t>活动图能够表示并发活动的情形，而流程图做不到。</a:t>
            </a:r>
          </a:p>
          <a:p>
            <a:pPr marL="533400" indent="-533400">
              <a:buFont typeface="Wingdings" panose="05000000000000000000" pitchFamily="2" charset="2"/>
              <a:buAutoNum type="circleNumDbPlain"/>
            </a:pPr>
            <a:r>
              <a:rPr lang="zh-CN" altLang="en-US"/>
              <a:t>活动图是面向对象的，而流程图是面向过程的。 </a:t>
            </a:r>
          </a:p>
        </p:txBody>
      </p:sp>
    </p:spTree>
    <p:extLst>
      <p:ext uri="{BB962C8B-B14F-4D97-AF65-F5344CB8AC3E}">
        <p14:creationId xmlns:p14="http://schemas.microsoft.com/office/powerpoint/2010/main" val="175326768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smtClean="0"/>
              <a:t>8.2  </a:t>
            </a:r>
            <a:r>
              <a:rPr lang="zh-CN" altLang="en-US" dirty="0"/>
              <a:t>活动图的组成元素</a:t>
            </a:r>
          </a:p>
        </p:txBody>
      </p:sp>
      <p:sp>
        <p:nvSpPr>
          <p:cNvPr id="26627" name="Rectangle 3"/>
          <p:cNvSpPr>
            <a:spLocks noGrp="1" noRot="1" noChangeArrowheads="1"/>
          </p:cNvSpPr>
          <p:nvPr>
            <p:ph type="body" idx="1"/>
          </p:nvPr>
        </p:nvSpPr>
        <p:spPr/>
        <p:txBody>
          <a:bodyPr/>
          <a:lstStyle/>
          <a:p>
            <a:pPr marL="609600" indent="-609600"/>
            <a:r>
              <a:rPr lang="zh-CN" altLang="en-US"/>
              <a:t>组成</a:t>
            </a:r>
            <a:r>
              <a:rPr lang="en-US" altLang="zh-CN"/>
              <a:t>UML</a:t>
            </a:r>
            <a:r>
              <a:rPr lang="zh-CN" altLang="en-US"/>
              <a:t>的图形元素：</a:t>
            </a:r>
          </a:p>
          <a:p>
            <a:pPr marL="609600" indent="-609600">
              <a:buFont typeface="Wingdings" panose="05000000000000000000" pitchFamily="2" charset="2"/>
              <a:buAutoNum type="circleNumDbPlain"/>
            </a:pPr>
            <a:r>
              <a:rPr lang="zh-CN" altLang="en-US"/>
              <a:t>动作状态（</a:t>
            </a:r>
            <a:r>
              <a:rPr lang="en-US" altLang="zh-CN"/>
              <a:t>Action State</a:t>
            </a:r>
            <a:r>
              <a:rPr lang="zh-CN" altLang="en-US"/>
              <a:t>）</a:t>
            </a:r>
          </a:p>
          <a:p>
            <a:pPr marL="609600" indent="-609600">
              <a:buFont typeface="Wingdings" panose="05000000000000000000" pitchFamily="2" charset="2"/>
              <a:buAutoNum type="circleNumDbPlain"/>
            </a:pPr>
            <a:r>
              <a:rPr lang="zh-CN" altLang="en-US"/>
              <a:t>活动状态（</a:t>
            </a:r>
            <a:r>
              <a:rPr lang="en-US" altLang="zh-CN"/>
              <a:t>Activity State</a:t>
            </a:r>
            <a:r>
              <a:rPr lang="zh-CN" altLang="en-US"/>
              <a:t>）</a:t>
            </a:r>
          </a:p>
          <a:p>
            <a:pPr marL="609600" indent="-609600">
              <a:buFont typeface="Wingdings" panose="05000000000000000000" pitchFamily="2" charset="2"/>
              <a:buAutoNum type="circleNumDbPlain"/>
            </a:pPr>
            <a:r>
              <a:rPr lang="zh-CN" altLang="en-US"/>
              <a:t>动作流（</a:t>
            </a:r>
            <a:r>
              <a:rPr lang="en-US" altLang="zh-CN"/>
              <a:t>Action Flow</a:t>
            </a:r>
            <a:r>
              <a:rPr lang="zh-CN" altLang="en-US"/>
              <a:t>）</a:t>
            </a:r>
          </a:p>
          <a:p>
            <a:pPr marL="609600" indent="-609600">
              <a:buFont typeface="Wingdings" panose="05000000000000000000" pitchFamily="2" charset="2"/>
              <a:buAutoNum type="circleNumDbPlain"/>
            </a:pPr>
            <a:r>
              <a:rPr lang="zh-CN" altLang="en-US"/>
              <a:t>分支（</a:t>
            </a:r>
            <a:r>
              <a:rPr lang="en-US" altLang="zh-CN"/>
              <a:t>Branch</a:t>
            </a:r>
            <a:r>
              <a:rPr lang="zh-CN" altLang="en-US"/>
              <a:t>）与合并（</a:t>
            </a:r>
            <a:r>
              <a:rPr lang="en-US" altLang="zh-CN"/>
              <a:t>Merge</a:t>
            </a:r>
            <a:r>
              <a:rPr lang="zh-CN" altLang="en-US"/>
              <a:t>）</a:t>
            </a:r>
          </a:p>
          <a:p>
            <a:pPr marL="609600" indent="-609600">
              <a:buFont typeface="Wingdings" panose="05000000000000000000" pitchFamily="2" charset="2"/>
              <a:buAutoNum type="circleNumDbPlain"/>
            </a:pPr>
            <a:r>
              <a:rPr lang="zh-CN" altLang="en-US"/>
              <a:t>分叉（</a:t>
            </a:r>
            <a:r>
              <a:rPr lang="en-US" altLang="zh-CN"/>
              <a:t>Fork</a:t>
            </a:r>
            <a:r>
              <a:rPr lang="zh-CN" altLang="en-US"/>
              <a:t>）与汇合（</a:t>
            </a:r>
            <a:r>
              <a:rPr lang="en-US" altLang="zh-CN"/>
              <a:t>Join</a:t>
            </a:r>
            <a:r>
              <a:rPr lang="zh-CN" altLang="en-US"/>
              <a:t>）</a:t>
            </a:r>
          </a:p>
          <a:p>
            <a:pPr marL="609600" indent="-609600">
              <a:buFont typeface="Wingdings" panose="05000000000000000000" pitchFamily="2" charset="2"/>
              <a:buAutoNum type="circleNumDbPlain"/>
            </a:pPr>
            <a:r>
              <a:rPr lang="zh-CN" altLang="en-US"/>
              <a:t>泳道（</a:t>
            </a:r>
            <a:r>
              <a:rPr lang="en-US" altLang="zh-CN"/>
              <a:t>Swimlane</a:t>
            </a:r>
            <a:r>
              <a:rPr lang="zh-CN" altLang="en-US"/>
              <a:t>）</a:t>
            </a:r>
          </a:p>
          <a:p>
            <a:pPr marL="609600" indent="-609600">
              <a:buFont typeface="Wingdings" panose="05000000000000000000" pitchFamily="2" charset="2"/>
              <a:buAutoNum type="circleNumDbPlain"/>
            </a:pPr>
            <a:r>
              <a:rPr lang="zh-CN" altLang="en-US"/>
              <a:t>对象流（</a:t>
            </a:r>
            <a:r>
              <a:rPr lang="en-US" altLang="zh-CN"/>
              <a:t>Object Flow</a:t>
            </a:r>
            <a:r>
              <a:rPr lang="zh-CN" altLang="en-US"/>
              <a:t>）</a:t>
            </a:r>
          </a:p>
        </p:txBody>
      </p:sp>
    </p:spTree>
    <p:extLst>
      <p:ext uri="{BB962C8B-B14F-4D97-AF65-F5344CB8AC3E}">
        <p14:creationId xmlns:p14="http://schemas.microsoft.com/office/powerpoint/2010/main" val="11069475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p:txBody>
          <a:bodyPr/>
          <a:lstStyle/>
          <a:p>
            <a:r>
              <a:rPr lang="en-US" altLang="zh-CN" dirty="0" smtClean="0"/>
              <a:t>8.2  </a:t>
            </a:r>
            <a:r>
              <a:rPr lang="zh-CN" altLang="en-US" dirty="0"/>
              <a:t>活动图的基本组成元素</a:t>
            </a:r>
          </a:p>
        </p:txBody>
      </p:sp>
      <p:sp>
        <p:nvSpPr>
          <p:cNvPr id="36867" name="Rectangle 3"/>
          <p:cNvSpPr>
            <a:spLocks noGrp="1" noRot="1" noChangeArrowheads="1"/>
          </p:cNvSpPr>
          <p:nvPr>
            <p:ph type="body" idx="1"/>
          </p:nvPr>
        </p:nvSpPr>
        <p:spPr/>
        <p:txBody>
          <a:bodyPr/>
          <a:lstStyle/>
          <a:p>
            <a:r>
              <a:rPr lang="en-US" altLang="zh-CN"/>
              <a:t>9.2.1  </a:t>
            </a:r>
            <a:r>
              <a:rPr lang="zh-CN" altLang="en-US"/>
              <a:t>动作状态</a:t>
            </a:r>
          </a:p>
          <a:p>
            <a:r>
              <a:rPr lang="en-US" altLang="zh-CN"/>
              <a:t>9.2.2  </a:t>
            </a:r>
            <a:r>
              <a:rPr lang="zh-CN" altLang="en-US"/>
              <a:t>活动状态</a:t>
            </a:r>
          </a:p>
          <a:p>
            <a:r>
              <a:rPr lang="en-US" altLang="zh-CN"/>
              <a:t>9.2.3  </a:t>
            </a:r>
            <a:r>
              <a:rPr lang="zh-CN" altLang="en-US"/>
              <a:t>动作流</a:t>
            </a:r>
          </a:p>
          <a:p>
            <a:r>
              <a:rPr lang="en-US" altLang="zh-CN"/>
              <a:t>9.2.4  </a:t>
            </a:r>
            <a:r>
              <a:rPr lang="zh-CN" altLang="en-US"/>
              <a:t>分支与合并</a:t>
            </a:r>
          </a:p>
          <a:p>
            <a:r>
              <a:rPr lang="en-US" altLang="zh-CN"/>
              <a:t>9.2.5  </a:t>
            </a:r>
            <a:r>
              <a:rPr lang="zh-CN" altLang="en-US"/>
              <a:t>分叉与汇合</a:t>
            </a:r>
          </a:p>
          <a:p>
            <a:r>
              <a:rPr lang="en-US" altLang="zh-CN"/>
              <a:t>9.2.6  </a:t>
            </a:r>
            <a:r>
              <a:rPr lang="zh-CN" altLang="en-US"/>
              <a:t>泳道</a:t>
            </a:r>
          </a:p>
          <a:p>
            <a:r>
              <a:rPr lang="en-US" altLang="zh-CN"/>
              <a:t>9.2.7  </a:t>
            </a:r>
            <a:r>
              <a:rPr lang="zh-CN" altLang="en-US"/>
              <a:t>对象流</a:t>
            </a:r>
          </a:p>
        </p:txBody>
      </p:sp>
    </p:spTree>
    <p:extLst>
      <p:ext uri="{BB962C8B-B14F-4D97-AF65-F5344CB8AC3E}">
        <p14:creationId xmlns:p14="http://schemas.microsoft.com/office/powerpoint/2010/main" val="27373138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ltLang="zh-CN" dirty="0" smtClean="0"/>
              <a:t>8.2.1  </a:t>
            </a:r>
            <a:r>
              <a:rPr lang="zh-CN" altLang="en-US" dirty="0"/>
              <a:t>动作状态</a:t>
            </a:r>
          </a:p>
        </p:txBody>
      </p:sp>
      <p:sp>
        <p:nvSpPr>
          <p:cNvPr id="37891" name="Rectangle 3"/>
          <p:cNvSpPr>
            <a:spLocks noGrp="1" noRot="1" noChangeArrowheads="1"/>
          </p:cNvSpPr>
          <p:nvPr>
            <p:ph type="body" idx="1"/>
          </p:nvPr>
        </p:nvSpPr>
        <p:spPr/>
        <p:txBody>
          <a:bodyPr/>
          <a:lstStyle/>
          <a:p>
            <a:r>
              <a:rPr lang="zh-CN" altLang="en-US"/>
              <a:t>动作状态是指执行原子的、不可中断的动作，并在此动作完成后通过完成转换转向另一个状态的状态。 </a:t>
            </a:r>
          </a:p>
          <a:p>
            <a:r>
              <a:rPr lang="zh-CN" altLang="en-US"/>
              <a:t>动作状态使用平滑的圆角矩形表示，动作状态所表示的动作写在圆角矩形内部。 </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495800"/>
            <a:ext cx="20764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1352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en-US" altLang="zh-CN" dirty="0" smtClean="0"/>
              <a:t>8.2.1  </a:t>
            </a:r>
            <a:r>
              <a:rPr lang="zh-CN" altLang="en-US" dirty="0"/>
              <a:t>动作状态</a:t>
            </a:r>
          </a:p>
        </p:txBody>
      </p:sp>
      <p:sp>
        <p:nvSpPr>
          <p:cNvPr id="45059" name="Rectangle 3"/>
          <p:cNvSpPr>
            <a:spLocks noGrp="1" noRot="1" noChangeArrowheads="1"/>
          </p:cNvSpPr>
          <p:nvPr>
            <p:ph type="body" idx="1"/>
          </p:nvPr>
        </p:nvSpPr>
        <p:spPr>
          <a:xfrm>
            <a:off x="2133600" y="1219200"/>
            <a:ext cx="8153400" cy="5638800"/>
          </a:xfrm>
        </p:spPr>
        <p:txBody>
          <a:bodyPr>
            <a:normAutofit/>
          </a:bodyPr>
          <a:lstStyle/>
          <a:p>
            <a:pPr marL="533400" indent="-533400">
              <a:lnSpc>
                <a:spcPct val="80000"/>
              </a:lnSpc>
            </a:pPr>
            <a:r>
              <a:rPr lang="zh-CN" altLang="en-US" dirty="0"/>
              <a:t>动作状态的特点：</a:t>
            </a:r>
          </a:p>
          <a:p>
            <a:pPr marL="533400" indent="-533400">
              <a:lnSpc>
                <a:spcPct val="80000"/>
              </a:lnSpc>
              <a:buFont typeface="Wingdings" panose="05000000000000000000" pitchFamily="2" charset="2"/>
              <a:buAutoNum type="circleNumDbPlain"/>
            </a:pPr>
            <a:r>
              <a:rPr lang="zh-CN" altLang="en-US" dirty="0"/>
              <a:t>动作状态是原子的，它是构造活动图的最小单位，已经无法分解为更小的部分。</a:t>
            </a:r>
          </a:p>
          <a:p>
            <a:pPr marL="533400" indent="-533400">
              <a:lnSpc>
                <a:spcPct val="80000"/>
              </a:lnSpc>
              <a:buFont typeface="Wingdings" panose="05000000000000000000" pitchFamily="2" charset="2"/>
              <a:buAutoNum type="circleNumDbPlain"/>
            </a:pPr>
            <a:r>
              <a:rPr lang="zh-CN" altLang="en-US" dirty="0"/>
              <a:t>动作状态是不可中断的状态，它一旦开始运行就不能中断，一直运行到结束。</a:t>
            </a:r>
          </a:p>
          <a:p>
            <a:pPr marL="533400" indent="-533400">
              <a:lnSpc>
                <a:spcPct val="80000"/>
              </a:lnSpc>
              <a:buFont typeface="Wingdings" panose="05000000000000000000" pitchFamily="2" charset="2"/>
              <a:buAutoNum type="circleNumDbPlain"/>
            </a:pPr>
            <a:r>
              <a:rPr lang="zh-CN" altLang="en-US" dirty="0"/>
              <a:t>动作状态是瞬时的行为，它所占用的处理事件极短，有时甚至可以忽略。</a:t>
            </a:r>
          </a:p>
          <a:p>
            <a:pPr marL="533400" indent="-533400">
              <a:lnSpc>
                <a:spcPct val="80000"/>
              </a:lnSpc>
              <a:buFont typeface="Wingdings" panose="05000000000000000000" pitchFamily="2" charset="2"/>
              <a:buAutoNum type="circleNumDbPlain"/>
            </a:pPr>
            <a:r>
              <a:rPr lang="zh-CN" altLang="en-US" dirty="0"/>
              <a:t>动作状态可以有入转换，入转换既可以是动作流，也可以是对象流。动作状态至少有一条出转换，这条转换以内部动作的完成为起点，与外部事件无关。</a:t>
            </a:r>
          </a:p>
          <a:p>
            <a:pPr marL="533400" indent="-533400">
              <a:lnSpc>
                <a:spcPct val="80000"/>
              </a:lnSpc>
              <a:buFont typeface="Wingdings" panose="05000000000000000000" pitchFamily="2" charset="2"/>
              <a:buAutoNum type="circleNumDbPlain"/>
            </a:pPr>
            <a:r>
              <a:rPr lang="zh-CN" altLang="en-US" dirty="0"/>
              <a:t>动作状态和状态图中的状态不同，它不能有入口动作和出口动作，更不能有内部转移。</a:t>
            </a:r>
          </a:p>
          <a:p>
            <a:pPr marL="533400" indent="-533400">
              <a:lnSpc>
                <a:spcPct val="80000"/>
              </a:lnSpc>
              <a:buFont typeface="Wingdings" panose="05000000000000000000" pitchFamily="2" charset="2"/>
              <a:buAutoNum type="circleNumDbPlain"/>
            </a:pPr>
            <a:r>
              <a:rPr lang="zh-CN" altLang="en-US" dirty="0"/>
              <a:t>在一张活动图中，动作状态允许多处出现。 </a:t>
            </a:r>
          </a:p>
        </p:txBody>
      </p:sp>
    </p:spTree>
    <p:extLst>
      <p:ext uri="{BB962C8B-B14F-4D97-AF65-F5344CB8AC3E}">
        <p14:creationId xmlns:p14="http://schemas.microsoft.com/office/powerpoint/2010/main" val="409941137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en-US" altLang="zh-CN" dirty="0" smtClean="0"/>
              <a:t>8.2.2  </a:t>
            </a:r>
            <a:r>
              <a:rPr lang="zh-CN" altLang="en-US" dirty="0"/>
              <a:t>活动状态</a:t>
            </a:r>
          </a:p>
        </p:txBody>
      </p:sp>
      <p:sp>
        <p:nvSpPr>
          <p:cNvPr id="38915" name="Rectangle 3"/>
          <p:cNvSpPr>
            <a:spLocks noGrp="1" noRot="1" noChangeArrowheads="1"/>
          </p:cNvSpPr>
          <p:nvPr>
            <p:ph type="body" idx="1"/>
          </p:nvPr>
        </p:nvSpPr>
        <p:spPr/>
        <p:txBody>
          <a:bodyPr/>
          <a:lstStyle/>
          <a:p>
            <a:r>
              <a:rPr lang="zh-CN" altLang="en-US"/>
              <a:t>活动状态用于表达状态机中的一个非原子的运行。 </a:t>
            </a:r>
          </a:p>
          <a:p>
            <a:r>
              <a:rPr lang="zh-CN" altLang="en-US"/>
              <a:t>活动状态的表示图标也是平滑的圆角矩形，并可以在图标中给出入口动作和出口动作等信息。</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4419601"/>
            <a:ext cx="2246313"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3563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en-US" altLang="zh-CN" dirty="0" smtClean="0"/>
              <a:t>8.2.2  </a:t>
            </a:r>
            <a:r>
              <a:rPr lang="zh-CN" altLang="en-US" dirty="0"/>
              <a:t>活动状态</a:t>
            </a:r>
          </a:p>
        </p:txBody>
      </p:sp>
      <p:sp>
        <p:nvSpPr>
          <p:cNvPr id="46083" name="Rectangle 3"/>
          <p:cNvSpPr>
            <a:spLocks noGrp="1" noRot="1" noChangeArrowheads="1"/>
          </p:cNvSpPr>
          <p:nvPr>
            <p:ph type="body" idx="1"/>
          </p:nvPr>
        </p:nvSpPr>
        <p:spPr>
          <a:xfrm>
            <a:off x="2133600" y="1600200"/>
            <a:ext cx="8153400" cy="4953000"/>
          </a:xfrm>
        </p:spPr>
        <p:txBody>
          <a:bodyPr/>
          <a:lstStyle/>
          <a:p>
            <a:pPr marL="533400" indent="-533400"/>
            <a:r>
              <a:rPr lang="zh-CN" altLang="en-US"/>
              <a:t>活动状态的特点：</a:t>
            </a:r>
          </a:p>
          <a:p>
            <a:pPr marL="533400" indent="-533400">
              <a:buFont typeface="Wingdings" panose="05000000000000000000" pitchFamily="2" charset="2"/>
              <a:buAutoNum type="circleNumDbPlain"/>
            </a:pPr>
            <a:r>
              <a:rPr lang="zh-CN" altLang="en-US"/>
              <a:t>活动状态可以分解成其他子活动或动作状态，由于它是一组不可中断的动作或操作的组合，所以可以被中断。</a:t>
            </a:r>
          </a:p>
          <a:p>
            <a:pPr marL="533400" indent="-533400">
              <a:buFont typeface="Wingdings" panose="05000000000000000000" pitchFamily="2" charset="2"/>
              <a:buAutoNum type="circleNumDbPlain"/>
            </a:pPr>
            <a:r>
              <a:rPr lang="zh-CN" altLang="en-US"/>
              <a:t>活动状态的内部活动可以用另一个活动图来表示。</a:t>
            </a:r>
          </a:p>
          <a:p>
            <a:pPr marL="533400" indent="-533400">
              <a:buFont typeface="Wingdings" panose="05000000000000000000" pitchFamily="2" charset="2"/>
              <a:buAutoNum type="circleNumDbPlain"/>
            </a:pPr>
            <a:r>
              <a:rPr lang="zh-CN" altLang="en-US"/>
              <a:t>和动作状态不同，活动状态可以有入口动作和出口动作，也可以有内部转移。</a:t>
            </a:r>
          </a:p>
          <a:p>
            <a:pPr marL="533400" indent="-533400">
              <a:buFont typeface="Wingdings" panose="05000000000000000000" pitchFamily="2" charset="2"/>
              <a:buAutoNum type="circleNumDbPlain"/>
            </a:pPr>
            <a:r>
              <a:rPr lang="zh-CN" altLang="en-US"/>
              <a:t>动作状态是活动状态的一个特例，如果某个活动状态只包括一个动作，那么它就是一个动作状态。 </a:t>
            </a:r>
          </a:p>
        </p:txBody>
      </p:sp>
    </p:spTree>
    <p:extLst>
      <p:ext uri="{BB962C8B-B14F-4D97-AF65-F5344CB8AC3E}">
        <p14:creationId xmlns:p14="http://schemas.microsoft.com/office/powerpoint/2010/main" val="42348439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r>
              <a:rPr lang="en-US" altLang="zh-CN" dirty="0" smtClean="0"/>
              <a:t>8.2.3  </a:t>
            </a:r>
            <a:r>
              <a:rPr lang="zh-CN" altLang="en-US" dirty="0"/>
              <a:t>动作流</a:t>
            </a:r>
          </a:p>
        </p:txBody>
      </p:sp>
      <p:sp>
        <p:nvSpPr>
          <p:cNvPr id="39939" name="Rectangle 3"/>
          <p:cNvSpPr>
            <a:spLocks noGrp="1" noRot="1" noChangeArrowheads="1"/>
          </p:cNvSpPr>
          <p:nvPr>
            <p:ph type="body" idx="1"/>
          </p:nvPr>
        </p:nvSpPr>
        <p:spPr/>
        <p:txBody>
          <a:bodyPr/>
          <a:lstStyle/>
          <a:p>
            <a:r>
              <a:rPr lang="zh-CN" altLang="en-US"/>
              <a:t>所有动作状态之间的转换流称之为动作流。 </a:t>
            </a:r>
          </a:p>
          <a:p>
            <a:r>
              <a:rPr lang="zh-CN" altLang="en-US"/>
              <a:t>与状态图的转换相同，活动图的转换也用带箭头的直线表示，箭头的方向指向转入的方向。 </a:t>
            </a:r>
          </a:p>
        </p:txBody>
      </p:sp>
    </p:spTree>
    <p:extLst>
      <p:ext uri="{BB962C8B-B14F-4D97-AF65-F5344CB8AC3E}">
        <p14:creationId xmlns:p14="http://schemas.microsoft.com/office/powerpoint/2010/main" val="11528678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p:txBody>
          <a:bodyPr/>
          <a:lstStyle/>
          <a:p>
            <a:r>
              <a:rPr lang="en-US" altLang="zh-CN" dirty="0" smtClean="0"/>
              <a:t>8.2.4  </a:t>
            </a:r>
            <a:r>
              <a:rPr lang="zh-CN" altLang="en-US" dirty="0"/>
              <a:t>分支与合并</a:t>
            </a:r>
          </a:p>
        </p:txBody>
      </p:sp>
      <p:sp>
        <p:nvSpPr>
          <p:cNvPr id="40963" name="Rectangle 3"/>
          <p:cNvSpPr>
            <a:spLocks noGrp="1" noRot="1" noChangeArrowheads="1"/>
          </p:cNvSpPr>
          <p:nvPr>
            <p:ph type="body" idx="1"/>
          </p:nvPr>
        </p:nvSpPr>
        <p:spPr>
          <a:xfrm>
            <a:off x="1981200" y="1600200"/>
            <a:ext cx="8305800" cy="4953000"/>
          </a:xfrm>
        </p:spPr>
        <p:txBody>
          <a:bodyPr/>
          <a:lstStyle/>
          <a:p>
            <a:pPr>
              <a:lnSpc>
                <a:spcPct val="90000"/>
              </a:lnSpc>
            </a:pPr>
            <a:r>
              <a:rPr lang="zh-CN" altLang="en-US" dirty="0"/>
              <a:t>分支一般用于表示对象类所具有的条件行为。</a:t>
            </a:r>
          </a:p>
          <a:p>
            <a:pPr>
              <a:lnSpc>
                <a:spcPct val="90000"/>
              </a:lnSpc>
            </a:pPr>
            <a:r>
              <a:rPr lang="zh-CN" altLang="en-US" dirty="0"/>
              <a:t>条件行为用分支和合并表达。 </a:t>
            </a:r>
          </a:p>
          <a:p>
            <a:pPr>
              <a:lnSpc>
                <a:spcPct val="90000"/>
              </a:lnSpc>
            </a:pPr>
            <a:r>
              <a:rPr lang="zh-CN" altLang="en-US" dirty="0"/>
              <a:t>在活动图中分支与合并用空心小菱形表示。</a:t>
            </a:r>
          </a:p>
          <a:p>
            <a:pPr>
              <a:lnSpc>
                <a:spcPct val="90000"/>
              </a:lnSpc>
            </a:pPr>
            <a:r>
              <a:rPr lang="zh-CN" altLang="en-US" dirty="0"/>
              <a:t>一个分支有一个入转换和两个带条件的出转换，出转换的条件应当是互斥的，这样可以保证只有一条出转换能够被触发。</a:t>
            </a:r>
          </a:p>
          <a:p>
            <a:pPr>
              <a:lnSpc>
                <a:spcPct val="90000"/>
              </a:lnSpc>
            </a:pPr>
            <a:r>
              <a:rPr lang="zh-CN" altLang="en-US" dirty="0"/>
              <a:t>一个合并有两个带条件的入转换和一个出转换，合并表示从对应的分支开始的条件行为的结束。 </a:t>
            </a:r>
          </a:p>
        </p:txBody>
      </p:sp>
    </p:spTree>
    <p:extLst>
      <p:ext uri="{BB962C8B-B14F-4D97-AF65-F5344CB8AC3E}">
        <p14:creationId xmlns:p14="http://schemas.microsoft.com/office/powerpoint/2010/main" val="806092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）演化式原型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endParaRPr lang="zh-CN" altLang="en-US">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2625296" y="1586814"/>
            <a:ext cx="5466616" cy="4509186"/>
          </a:xfrm>
          <a:prstGeom prst="rect">
            <a:avLst/>
          </a:prstGeom>
        </p:spPr>
      </p:pic>
    </p:spTree>
    <p:extLst>
      <p:ext uri="{BB962C8B-B14F-4D97-AF65-F5344CB8AC3E}">
        <p14:creationId xmlns:p14="http://schemas.microsoft.com/office/powerpoint/2010/main" val="69161244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r>
              <a:rPr lang="en-US" altLang="zh-CN" dirty="0" smtClean="0"/>
              <a:t>8.2.4  </a:t>
            </a:r>
            <a:r>
              <a:rPr lang="zh-CN" altLang="en-US" dirty="0"/>
              <a:t>分支与合并</a:t>
            </a:r>
          </a:p>
        </p:txBody>
      </p:sp>
      <p:pic>
        <p:nvPicPr>
          <p:cNvPr id="4710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90800" y="2133600"/>
            <a:ext cx="7219950" cy="3473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8325347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r>
              <a:rPr lang="en-US" altLang="zh-CN" dirty="0" smtClean="0"/>
              <a:t>8.2.5  </a:t>
            </a:r>
            <a:r>
              <a:rPr lang="zh-CN" altLang="en-US" dirty="0"/>
              <a:t>分叉与汇合</a:t>
            </a:r>
          </a:p>
        </p:txBody>
      </p:sp>
      <p:sp>
        <p:nvSpPr>
          <p:cNvPr id="41987" name="Rectangle 3"/>
          <p:cNvSpPr>
            <a:spLocks noGrp="1" noRot="1" noChangeArrowheads="1"/>
          </p:cNvSpPr>
          <p:nvPr>
            <p:ph type="body" idx="1"/>
          </p:nvPr>
        </p:nvSpPr>
        <p:spPr>
          <a:xfrm>
            <a:off x="1828800" y="1600200"/>
            <a:ext cx="8534400" cy="4876800"/>
          </a:xfrm>
        </p:spPr>
        <p:txBody>
          <a:bodyPr/>
          <a:lstStyle/>
          <a:p>
            <a:pPr>
              <a:lnSpc>
                <a:spcPct val="90000"/>
              </a:lnSpc>
            </a:pPr>
            <a:r>
              <a:rPr lang="zh-CN" altLang="en-US" dirty="0"/>
              <a:t>分叉用于将动作流分为两个或者多个并发运行的分支，而汇合则用于同步这些并发分支，以达到共同完成一项事务的目的。</a:t>
            </a:r>
          </a:p>
          <a:p>
            <a:pPr>
              <a:lnSpc>
                <a:spcPct val="90000"/>
              </a:lnSpc>
            </a:pPr>
            <a:r>
              <a:rPr lang="zh-CN" altLang="en-US" dirty="0"/>
              <a:t>分叉可以用来描述并发线程，每个分叉可以有一个输入转换和两个或多个输出转换，每个转换都可以是独立的控制流。</a:t>
            </a:r>
          </a:p>
          <a:p>
            <a:pPr>
              <a:lnSpc>
                <a:spcPct val="90000"/>
              </a:lnSpc>
            </a:pPr>
            <a:r>
              <a:rPr lang="zh-CN" altLang="en-US" dirty="0"/>
              <a:t>汇合代表两个或多个并发控制流同步发生，当所有的控制流都达到汇合点后，控制才能继续往下进行。每个汇合可以有两个或多个输入转换和一个输出转换。</a:t>
            </a:r>
          </a:p>
          <a:p>
            <a:pPr>
              <a:lnSpc>
                <a:spcPct val="90000"/>
              </a:lnSpc>
            </a:pPr>
            <a:r>
              <a:rPr lang="zh-CN" altLang="en-US" dirty="0"/>
              <a:t>分叉和汇合都使用加粗的水平线段表示。 </a:t>
            </a:r>
          </a:p>
        </p:txBody>
      </p:sp>
    </p:spTree>
    <p:extLst>
      <p:ext uri="{BB962C8B-B14F-4D97-AF65-F5344CB8AC3E}">
        <p14:creationId xmlns:p14="http://schemas.microsoft.com/office/powerpoint/2010/main" val="2480211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r>
              <a:rPr lang="en-US" altLang="zh-CN" dirty="0" smtClean="0"/>
              <a:t>8.2.5  </a:t>
            </a:r>
            <a:r>
              <a:rPr lang="zh-CN" altLang="en-US" dirty="0"/>
              <a:t>分叉与汇合</a:t>
            </a:r>
          </a:p>
        </p:txBody>
      </p:sp>
      <p:pic>
        <p:nvPicPr>
          <p:cNvPr id="4813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819650" y="1600201"/>
            <a:ext cx="2781300"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446111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r>
              <a:rPr lang="en-US" altLang="zh-CN" dirty="0" smtClean="0"/>
              <a:t>8.2.6  </a:t>
            </a:r>
            <a:r>
              <a:rPr lang="zh-CN" altLang="en-US" dirty="0"/>
              <a:t>泳道</a:t>
            </a:r>
          </a:p>
        </p:txBody>
      </p:sp>
      <p:sp>
        <p:nvSpPr>
          <p:cNvPr id="43011" name="Rectangle 3"/>
          <p:cNvSpPr>
            <a:spLocks noGrp="1" noRot="1" noChangeArrowheads="1"/>
          </p:cNvSpPr>
          <p:nvPr>
            <p:ph type="body" idx="1"/>
          </p:nvPr>
        </p:nvSpPr>
        <p:spPr>
          <a:xfrm>
            <a:off x="1828800" y="1295400"/>
            <a:ext cx="8458200" cy="5334000"/>
          </a:xfrm>
        </p:spPr>
        <p:txBody>
          <a:bodyPr/>
          <a:lstStyle/>
          <a:p>
            <a:pPr>
              <a:lnSpc>
                <a:spcPct val="90000"/>
              </a:lnSpc>
            </a:pPr>
            <a:r>
              <a:rPr lang="zh-CN" altLang="en-US"/>
              <a:t>泳道将活动图中的活动化分为若干组，并把每一组指定给负责这组活动的业务组织即对象。</a:t>
            </a:r>
          </a:p>
          <a:p>
            <a:pPr>
              <a:lnSpc>
                <a:spcPct val="90000"/>
              </a:lnSpc>
            </a:pPr>
            <a:r>
              <a:rPr lang="zh-CN" altLang="en-US"/>
              <a:t>泳道区分了负责活动的对象，明确地表示了哪些活动是由哪些对象进行的。</a:t>
            </a:r>
          </a:p>
          <a:p>
            <a:pPr>
              <a:lnSpc>
                <a:spcPct val="90000"/>
              </a:lnSpc>
            </a:pPr>
            <a:r>
              <a:rPr lang="zh-CN" altLang="en-US"/>
              <a:t>每个活动只能明确地属于一个泳道。</a:t>
            </a:r>
          </a:p>
          <a:p>
            <a:pPr>
              <a:lnSpc>
                <a:spcPct val="90000"/>
              </a:lnSpc>
            </a:pPr>
            <a:r>
              <a:rPr lang="zh-CN" altLang="en-US"/>
              <a:t>泳道用垂直实线绘出，垂直线分隔的区域就是泳道。在泳道上方可以给出泳道的名字或对象（对象类）的名字，该对象（对象类）负责泳道内的全部活动。</a:t>
            </a:r>
          </a:p>
          <a:p>
            <a:pPr>
              <a:lnSpc>
                <a:spcPct val="90000"/>
              </a:lnSpc>
            </a:pPr>
            <a:r>
              <a:rPr lang="zh-CN" altLang="en-US"/>
              <a:t>泳道没有顺序，不同泳道中的活动既可以顺序进行也可以并发进行，动作流和对象流允许穿越分隔线。 </a:t>
            </a:r>
          </a:p>
        </p:txBody>
      </p:sp>
    </p:spTree>
    <p:extLst>
      <p:ext uri="{BB962C8B-B14F-4D97-AF65-F5344CB8AC3E}">
        <p14:creationId xmlns:p14="http://schemas.microsoft.com/office/powerpoint/2010/main" val="13062441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r>
              <a:rPr lang="en-US" altLang="zh-CN" dirty="0" smtClean="0"/>
              <a:t>8.2.6  </a:t>
            </a:r>
            <a:r>
              <a:rPr lang="zh-CN" altLang="en-US" dirty="0"/>
              <a:t>泳道</a:t>
            </a:r>
          </a:p>
        </p:txBody>
      </p:sp>
      <p:pic>
        <p:nvPicPr>
          <p:cNvPr id="4915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033318" y="141564"/>
            <a:ext cx="4246949" cy="67164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822155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en-US" altLang="zh-CN" dirty="0" smtClean="0"/>
              <a:t>8.2.7  </a:t>
            </a:r>
            <a:r>
              <a:rPr lang="zh-CN" altLang="en-US" dirty="0"/>
              <a:t>对象流</a:t>
            </a:r>
          </a:p>
        </p:txBody>
      </p:sp>
      <p:sp>
        <p:nvSpPr>
          <p:cNvPr id="44037" name="Rectangle 5"/>
          <p:cNvSpPr>
            <a:spLocks noGrp="1" noRot="1" noChangeArrowheads="1"/>
          </p:cNvSpPr>
          <p:nvPr>
            <p:ph type="body" idx="1"/>
          </p:nvPr>
        </p:nvSpPr>
        <p:spPr/>
        <p:txBody>
          <a:bodyPr/>
          <a:lstStyle/>
          <a:p>
            <a:pPr marL="533400" indent="-533400"/>
            <a:r>
              <a:rPr lang="zh-CN" altLang="en-US"/>
              <a:t>对象流是动作状态或者活动状态与对象之间的依赖关系，表示动作使用对象或者动作对对象的影响。 </a:t>
            </a:r>
          </a:p>
          <a:p>
            <a:pPr marL="533400" indent="-533400"/>
            <a:r>
              <a:rPr lang="zh-CN" altLang="en-US"/>
              <a:t>对象流中的对象特点：</a:t>
            </a:r>
          </a:p>
          <a:p>
            <a:pPr marL="533400" indent="-533400">
              <a:buFont typeface="Wingdings" panose="05000000000000000000" pitchFamily="2" charset="2"/>
              <a:buAutoNum type="circleNumDbPlain"/>
            </a:pPr>
            <a:r>
              <a:rPr lang="zh-CN" altLang="en-US"/>
              <a:t>一个对象可以由多个动作操纵。</a:t>
            </a:r>
          </a:p>
          <a:p>
            <a:pPr marL="533400" indent="-533400">
              <a:buFont typeface="Wingdings" panose="05000000000000000000" pitchFamily="2" charset="2"/>
              <a:buAutoNum type="circleNumDbPlain"/>
            </a:pPr>
            <a:r>
              <a:rPr lang="zh-CN" altLang="en-US"/>
              <a:t>一个动作输出的对象可以作为另一个动作输入的对象。</a:t>
            </a:r>
          </a:p>
          <a:p>
            <a:pPr marL="533400" indent="-533400">
              <a:buFont typeface="Wingdings" panose="05000000000000000000" pitchFamily="2" charset="2"/>
              <a:buAutoNum type="circleNumDbPlain"/>
            </a:pPr>
            <a:r>
              <a:rPr lang="zh-CN" altLang="en-US"/>
              <a:t>在活动图中，同一个对象可以多次出现，它的每一次出现表明该对象正处于对象生存期的不同时间点。 </a:t>
            </a:r>
          </a:p>
        </p:txBody>
      </p:sp>
    </p:spTree>
    <p:extLst>
      <p:ext uri="{BB962C8B-B14F-4D97-AF65-F5344CB8AC3E}">
        <p14:creationId xmlns:p14="http://schemas.microsoft.com/office/powerpoint/2010/main" val="78092670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r>
              <a:rPr lang="en-US" altLang="zh-CN" dirty="0" smtClean="0"/>
              <a:t>8.2.7  </a:t>
            </a:r>
            <a:r>
              <a:rPr lang="zh-CN" altLang="en-US" dirty="0"/>
              <a:t>对象流</a:t>
            </a:r>
          </a:p>
        </p:txBody>
      </p:sp>
      <p:sp>
        <p:nvSpPr>
          <p:cNvPr id="50179" name="Rectangle 3"/>
          <p:cNvSpPr>
            <a:spLocks noGrp="1" noRot="1" noChangeArrowheads="1"/>
          </p:cNvSpPr>
          <p:nvPr>
            <p:ph type="body" idx="1"/>
          </p:nvPr>
        </p:nvSpPr>
        <p:spPr/>
        <p:txBody>
          <a:bodyPr/>
          <a:lstStyle/>
          <a:p>
            <a:r>
              <a:rPr lang="zh-CN" altLang="en-US"/>
              <a:t>对象流用带有箭头的虚线表示。如果箭头从动作状态出发指向对象，则表示动作对对象施加了一定的影响。如果箭头从对象指向动作状态，则表示该动作使用对象流所指向的对象。</a:t>
            </a:r>
          </a:p>
          <a:p>
            <a:endParaRPr lang="en-US" altLang="zh-CN"/>
          </a:p>
        </p:txBody>
      </p:sp>
    </p:spTree>
    <p:extLst>
      <p:ext uri="{BB962C8B-B14F-4D97-AF65-F5344CB8AC3E}">
        <p14:creationId xmlns:p14="http://schemas.microsoft.com/office/powerpoint/2010/main" val="38934030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en-US" altLang="zh-CN" dirty="0" smtClean="0"/>
              <a:t>8.2.7  </a:t>
            </a:r>
            <a:r>
              <a:rPr lang="zh-CN" altLang="en-US" dirty="0"/>
              <a:t>对象流</a:t>
            </a:r>
          </a:p>
        </p:txBody>
      </p:sp>
      <p:pic>
        <p:nvPicPr>
          <p:cNvPr id="5120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14336" y="549235"/>
            <a:ext cx="3797643" cy="60328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8423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dirty="0" smtClean="0"/>
              <a:t>8.3  </a:t>
            </a:r>
            <a:r>
              <a:rPr lang="zh-CN" altLang="en-US" dirty="0"/>
              <a:t>活动的分解</a:t>
            </a:r>
          </a:p>
        </p:txBody>
      </p:sp>
      <p:sp>
        <p:nvSpPr>
          <p:cNvPr id="27651" name="Rectangle 3"/>
          <p:cNvSpPr>
            <a:spLocks noGrp="1" noRot="1" noChangeArrowheads="1"/>
          </p:cNvSpPr>
          <p:nvPr>
            <p:ph type="body" idx="1"/>
          </p:nvPr>
        </p:nvSpPr>
        <p:spPr/>
        <p:txBody>
          <a:bodyPr/>
          <a:lstStyle/>
          <a:p>
            <a:pPr>
              <a:lnSpc>
                <a:spcPct val="90000"/>
              </a:lnSpc>
            </a:pPr>
            <a:r>
              <a:rPr lang="zh-CN" altLang="en-US"/>
              <a:t>一个活动可以分为若干个动作或子活动，这些动作和子活动本身可以组成一个活动图。</a:t>
            </a:r>
          </a:p>
          <a:p>
            <a:pPr>
              <a:lnSpc>
                <a:spcPct val="90000"/>
              </a:lnSpc>
            </a:pPr>
            <a:r>
              <a:rPr lang="zh-CN" altLang="en-US"/>
              <a:t>一个包含子活动的活动和嵌套了子状态的组合状态类似，概念上也相对统一。</a:t>
            </a:r>
          </a:p>
          <a:p>
            <a:pPr>
              <a:lnSpc>
                <a:spcPct val="90000"/>
              </a:lnSpc>
            </a:pPr>
            <a:r>
              <a:rPr lang="zh-CN" altLang="en-US"/>
              <a:t>一个不含内嵌活动或动作的活动称之为简单活动；一个嵌套了若干活动或动作的活动称之为组合活动，组合活动有自己的名字和相应的子活动图。 </a:t>
            </a:r>
          </a:p>
        </p:txBody>
      </p:sp>
    </p:spTree>
    <p:extLst>
      <p:ext uri="{BB962C8B-B14F-4D97-AF65-F5344CB8AC3E}">
        <p14:creationId xmlns:p14="http://schemas.microsoft.com/office/powerpoint/2010/main" val="178425196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en-US" altLang="zh-CN" dirty="0" smtClean="0"/>
              <a:t>8.3  </a:t>
            </a:r>
            <a:r>
              <a:rPr lang="zh-CN" altLang="en-US" dirty="0"/>
              <a:t>活动的分解</a:t>
            </a:r>
          </a:p>
        </p:txBody>
      </p:sp>
      <p:pic>
        <p:nvPicPr>
          <p:cNvPr id="5222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56100" y="1600201"/>
            <a:ext cx="3708400"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9565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3</a:t>
            </a:r>
            <a:r>
              <a:rPr lang="zh-CN" altLang="en-US" dirty="0" smtClean="0">
                <a:latin typeface="仿宋" panose="02010609060101010101" pitchFamily="49" charset="-122"/>
                <a:ea typeface="仿宋" panose="02010609060101010101" pitchFamily="49" charset="-122"/>
              </a:rPr>
              <a:t>）递增式原型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endParaRPr lang="zh-CN" altLang="en-US">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3227301" y="1690688"/>
            <a:ext cx="5210175" cy="4124325"/>
          </a:xfrm>
          <a:prstGeom prst="rect">
            <a:avLst/>
          </a:prstGeom>
        </p:spPr>
      </p:pic>
    </p:spTree>
    <p:extLst>
      <p:ext uri="{BB962C8B-B14F-4D97-AF65-F5344CB8AC3E}">
        <p14:creationId xmlns:p14="http://schemas.microsoft.com/office/powerpoint/2010/main" val="2036888721"/>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r>
              <a:rPr lang="en-US" altLang="zh-CN" dirty="0" smtClean="0"/>
              <a:t>8.4  </a:t>
            </a:r>
            <a:r>
              <a:rPr lang="zh-CN" altLang="en-US" dirty="0"/>
              <a:t>活动图建模技术</a:t>
            </a:r>
          </a:p>
        </p:txBody>
      </p:sp>
      <p:sp>
        <p:nvSpPr>
          <p:cNvPr id="29699"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识别要对其工作流描述的类或对象。</a:t>
            </a:r>
          </a:p>
          <a:p>
            <a:pPr marL="609600" indent="-609600">
              <a:buFont typeface="Wingdings" panose="05000000000000000000" pitchFamily="2" charset="2"/>
              <a:buAutoNum type="circleNumDbPlain"/>
            </a:pPr>
            <a:r>
              <a:rPr lang="zh-CN" altLang="en-US"/>
              <a:t>确定工作流的初始状态和终止状态，明确工作流的边界。</a:t>
            </a:r>
          </a:p>
          <a:p>
            <a:pPr marL="609600" indent="-609600">
              <a:buFont typeface="Wingdings" panose="05000000000000000000" pitchFamily="2" charset="2"/>
              <a:buAutoNum type="circleNumDbPlain"/>
            </a:pPr>
            <a:r>
              <a:rPr lang="zh-CN" altLang="en-US"/>
              <a:t>对动作状态或活动状态建模。</a:t>
            </a:r>
          </a:p>
          <a:p>
            <a:pPr marL="609600" indent="-609600">
              <a:buFont typeface="Wingdings" panose="05000000000000000000" pitchFamily="2" charset="2"/>
              <a:buAutoNum type="circleNumDbPlain"/>
            </a:pPr>
            <a:r>
              <a:rPr lang="zh-CN" altLang="en-US"/>
              <a:t>对动作流建模。</a:t>
            </a:r>
          </a:p>
          <a:p>
            <a:pPr marL="609600" indent="-609600">
              <a:buFont typeface="Wingdings" panose="05000000000000000000" pitchFamily="2" charset="2"/>
              <a:buAutoNum type="circleNumDbPlain"/>
            </a:pPr>
            <a:r>
              <a:rPr lang="zh-CN" altLang="en-US"/>
              <a:t>对对象流建模。</a:t>
            </a:r>
          </a:p>
          <a:p>
            <a:pPr marL="609600" indent="-609600">
              <a:buFont typeface="Wingdings" panose="05000000000000000000" pitchFamily="2" charset="2"/>
              <a:buAutoNum type="circleNumDbPlain"/>
            </a:pPr>
            <a:r>
              <a:rPr lang="zh-CN" altLang="en-US"/>
              <a:t>对建立的模型进行精化和细化。 </a:t>
            </a:r>
          </a:p>
        </p:txBody>
      </p:sp>
    </p:spTree>
    <p:extLst>
      <p:ext uri="{BB962C8B-B14F-4D97-AF65-F5344CB8AC3E}">
        <p14:creationId xmlns:p14="http://schemas.microsoft.com/office/powerpoint/2010/main" val="36420164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a:xfrm>
            <a:off x="1752600" y="228600"/>
            <a:ext cx="8693150" cy="1143000"/>
          </a:xfrm>
        </p:spPr>
        <p:txBody>
          <a:bodyPr/>
          <a:lstStyle/>
          <a:p>
            <a:r>
              <a:rPr lang="en-US" altLang="zh-CN" sz="4000" dirty="0" smtClean="0"/>
              <a:t>8.5 </a:t>
            </a:r>
            <a:r>
              <a:rPr lang="zh-CN" altLang="en-US" sz="4000" dirty="0"/>
              <a:t>实例</a:t>
            </a:r>
            <a:r>
              <a:rPr lang="en-US" altLang="zh-CN" sz="4000" dirty="0"/>
              <a:t>——</a:t>
            </a:r>
            <a:r>
              <a:rPr lang="zh-CN" altLang="en-US" sz="4000" dirty="0"/>
              <a:t>图书馆管理系统的活动图</a:t>
            </a:r>
          </a:p>
        </p:txBody>
      </p:sp>
      <p:sp>
        <p:nvSpPr>
          <p:cNvPr id="30723" name="Rectangle 3"/>
          <p:cNvSpPr>
            <a:spLocks noGrp="1" noRot="1" noChangeArrowheads="1"/>
          </p:cNvSpPr>
          <p:nvPr>
            <p:ph type="body" idx="1"/>
          </p:nvPr>
        </p:nvSpPr>
        <p:spPr>
          <a:xfrm>
            <a:off x="2133600" y="1600201"/>
            <a:ext cx="8305800" cy="4498975"/>
          </a:xfrm>
        </p:spPr>
        <p:txBody>
          <a:bodyPr/>
          <a:lstStyle/>
          <a:p>
            <a:r>
              <a:rPr lang="en-US" altLang="zh-CN" dirty="0" smtClean="0"/>
              <a:t>8.5.1  </a:t>
            </a:r>
            <a:r>
              <a:rPr lang="zh-CN" altLang="en-US" dirty="0"/>
              <a:t>使用</a:t>
            </a:r>
            <a:r>
              <a:rPr lang="en-US" altLang="zh-CN" dirty="0"/>
              <a:t>Rational Rose</a:t>
            </a:r>
            <a:r>
              <a:rPr lang="zh-CN" altLang="en-US" dirty="0"/>
              <a:t>绘制活动图的步骤</a:t>
            </a:r>
          </a:p>
          <a:p>
            <a:r>
              <a:rPr lang="en-US" altLang="zh-CN" dirty="0" smtClean="0"/>
              <a:t>8.5.2  </a:t>
            </a:r>
            <a:r>
              <a:rPr lang="zh-CN" altLang="en-US" dirty="0"/>
              <a:t>图书馆管理系统的活动图</a:t>
            </a:r>
          </a:p>
          <a:p>
            <a:endParaRPr lang="en-US" altLang="zh-CN" dirty="0"/>
          </a:p>
        </p:txBody>
      </p:sp>
    </p:spTree>
    <p:extLst>
      <p:ext uri="{BB962C8B-B14F-4D97-AF65-F5344CB8AC3E}">
        <p14:creationId xmlns:p14="http://schemas.microsoft.com/office/powerpoint/2010/main" val="394893261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r>
              <a:rPr lang="en-US" altLang="zh-CN" sz="4000" dirty="0" smtClean="0"/>
              <a:t>8.5.1  </a:t>
            </a:r>
            <a:r>
              <a:rPr lang="zh-CN" altLang="en-US" sz="4000" dirty="0"/>
              <a:t>使用</a:t>
            </a:r>
            <a:r>
              <a:rPr lang="en-US" altLang="zh-CN" sz="4000" dirty="0"/>
              <a:t>Rational Rose</a:t>
            </a:r>
            <a:r>
              <a:rPr lang="zh-CN" altLang="en-US" sz="4000" dirty="0"/>
              <a:t>绘制活动图的步骤</a:t>
            </a:r>
          </a:p>
        </p:txBody>
      </p:sp>
      <p:sp>
        <p:nvSpPr>
          <p:cNvPr id="53251" name="Rectangle 3"/>
          <p:cNvSpPr>
            <a:spLocks noGrp="1" noRot="1" noChangeArrowheads="1"/>
          </p:cNvSpPr>
          <p:nvPr>
            <p:ph type="body" idx="1"/>
          </p:nvPr>
        </p:nvSpPr>
        <p:spPr/>
        <p:txBody>
          <a:bodyPr>
            <a:normAutofit lnSpcReduction="10000"/>
          </a:bodyPr>
          <a:lstStyle/>
          <a:p>
            <a:pPr>
              <a:lnSpc>
                <a:spcPct val="80000"/>
              </a:lnSpc>
            </a:pPr>
            <a:r>
              <a:rPr lang="en-US" altLang="zh-CN"/>
              <a:t>1.  </a:t>
            </a:r>
            <a:r>
              <a:rPr lang="zh-CN" altLang="en-US"/>
              <a:t>创建活动图</a:t>
            </a:r>
          </a:p>
          <a:p>
            <a:pPr>
              <a:lnSpc>
                <a:spcPct val="80000"/>
              </a:lnSpc>
            </a:pPr>
            <a:r>
              <a:rPr lang="en-US" altLang="zh-CN"/>
              <a:t>2.  </a:t>
            </a:r>
            <a:r>
              <a:rPr lang="zh-CN" altLang="en-US"/>
              <a:t>活动图工具栏按钮简介</a:t>
            </a:r>
          </a:p>
          <a:p>
            <a:pPr>
              <a:lnSpc>
                <a:spcPct val="80000"/>
              </a:lnSpc>
            </a:pPr>
            <a:r>
              <a:rPr lang="en-US" altLang="zh-CN"/>
              <a:t>3.  </a:t>
            </a:r>
            <a:r>
              <a:rPr lang="zh-CN" altLang="en-US"/>
              <a:t>加入初态和终态</a:t>
            </a:r>
          </a:p>
          <a:p>
            <a:pPr>
              <a:lnSpc>
                <a:spcPct val="80000"/>
              </a:lnSpc>
            </a:pPr>
            <a:r>
              <a:rPr lang="en-US" altLang="zh-CN"/>
              <a:t>4.  </a:t>
            </a:r>
            <a:r>
              <a:rPr lang="zh-CN" altLang="en-US"/>
              <a:t>增加动作状态</a:t>
            </a:r>
          </a:p>
          <a:p>
            <a:pPr>
              <a:lnSpc>
                <a:spcPct val="80000"/>
              </a:lnSpc>
            </a:pPr>
            <a:r>
              <a:rPr lang="en-US" altLang="zh-CN"/>
              <a:t>5.  </a:t>
            </a:r>
            <a:r>
              <a:rPr lang="zh-CN" altLang="en-US"/>
              <a:t>增加活动状态</a:t>
            </a:r>
          </a:p>
          <a:p>
            <a:pPr>
              <a:lnSpc>
                <a:spcPct val="80000"/>
              </a:lnSpc>
            </a:pPr>
            <a:r>
              <a:rPr lang="en-US" altLang="zh-CN"/>
              <a:t>6.  </a:t>
            </a:r>
            <a:r>
              <a:rPr lang="zh-CN" altLang="en-US"/>
              <a:t>增加动作流</a:t>
            </a:r>
          </a:p>
          <a:p>
            <a:pPr>
              <a:lnSpc>
                <a:spcPct val="80000"/>
              </a:lnSpc>
            </a:pPr>
            <a:r>
              <a:rPr lang="en-US" altLang="zh-CN"/>
              <a:t>7.  </a:t>
            </a:r>
            <a:r>
              <a:rPr lang="zh-CN" altLang="en-US"/>
              <a:t>增加分支与合并</a:t>
            </a:r>
          </a:p>
          <a:p>
            <a:pPr>
              <a:lnSpc>
                <a:spcPct val="80000"/>
              </a:lnSpc>
            </a:pPr>
            <a:r>
              <a:rPr lang="en-US" altLang="zh-CN"/>
              <a:t>8.  </a:t>
            </a:r>
            <a:r>
              <a:rPr lang="zh-CN" altLang="en-US"/>
              <a:t>增加分叉与汇合</a:t>
            </a:r>
          </a:p>
          <a:p>
            <a:pPr>
              <a:lnSpc>
                <a:spcPct val="80000"/>
              </a:lnSpc>
            </a:pPr>
            <a:r>
              <a:rPr lang="en-US" altLang="zh-CN"/>
              <a:t>9.  </a:t>
            </a:r>
            <a:r>
              <a:rPr lang="zh-CN" altLang="en-US"/>
              <a:t>增加泳道</a:t>
            </a:r>
          </a:p>
          <a:p>
            <a:pPr>
              <a:lnSpc>
                <a:spcPct val="80000"/>
              </a:lnSpc>
            </a:pPr>
            <a:r>
              <a:rPr lang="en-US" altLang="zh-CN"/>
              <a:t>10.  </a:t>
            </a:r>
            <a:r>
              <a:rPr lang="zh-CN" altLang="en-US"/>
              <a:t>增加对象与对象流</a:t>
            </a:r>
          </a:p>
        </p:txBody>
      </p:sp>
    </p:spTree>
    <p:extLst>
      <p:ext uri="{BB962C8B-B14F-4D97-AF65-F5344CB8AC3E}">
        <p14:creationId xmlns:p14="http://schemas.microsoft.com/office/powerpoint/2010/main" val="209319294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p:txBody>
          <a:bodyPr/>
          <a:lstStyle/>
          <a:p>
            <a:r>
              <a:rPr lang="en-US" altLang="zh-CN" dirty="0" smtClean="0"/>
              <a:t>8.5.2  </a:t>
            </a:r>
            <a:r>
              <a:rPr lang="zh-CN" altLang="en-US" dirty="0"/>
              <a:t>图书馆管理系统的活动图</a:t>
            </a:r>
          </a:p>
        </p:txBody>
      </p:sp>
      <p:sp>
        <p:nvSpPr>
          <p:cNvPr id="54275" name="Rectangle 3"/>
          <p:cNvSpPr>
            <a:spLocks noGrp="1" noRot="1" noChangeArrowheads="1"/>
          </p:cNvSpPr>
          <p:nvPr>
            <p:ph type="body" idx="1"/>
          </p:nvPr>
        </p:nvSpPr>
        <p:spPr/>
        <p:txBody>
          <a:bodyPr/>
          <a:lstStyle/>
          <a:p>
            <a:r>
              <a:rPr lang="en-US" altLang="zh-CN"/>
              <a:t>1.  </a:t>
            </a:r>
            <a:r>
              <a:rPr lang="zh-CN" altLang="en-US"/>
              <a:t>借阅者的活动图</a:t>
            </a:r>
          </a:p>
          <a:p>
            <a:r>
              <a:rPr lang="en-US" altLang="zh-CN"/>
              <a:t>2.  </a:t>
            </a:r>
            <a:r>
              <a:rPr lang="zh-CN" altLang="en-US"/>
              <a:t>图书管理员的活动图</a:t>
            </a:r>
          </a:p>
          <a:p>
            <a:r>
              <a:rPr lang="en-US" altLang="zh-CN"/>
              <a:t>3.  </a:t>
            </a:r>
            <a:r>
              <a:rPr lang="zh-CN" altLang="en-US"/>
              <a:t>系统管理员的活动图</a:t>
            </a:r>
          </a:p>
        </p:txBody>
      </p:sp>
    </p:spTree>
    <p:extLst>
      <p:ext uri="{BB962C8B-B14F-4D97-AF65-F5344CB8AC3E}">
        <p14:creationId xmlns:p14="http://schemas.microsoft.com/office/powerpoint/2010/main" val="33991727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r>
              <a:rPr lang="en-US" altLang="zh-CN"/>
              <a:t>1.  </a:t>
            </a:r>
            <a:r>
              <a:rPr lang="zh-CN" altLang="en-US"/>
              <a:t>借阅者的活动图</a:t>
            </a:r>
          </a:p>
        </p:txBody>
      </p:sp>
      <p:pic>
        <p:nvPicPr>
          <p:cNvPr id="5530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829176" y="1600201"/>
            <a:ext cx="2760663"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761280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r>
              <a:rPr lang="en-US" altLang="zh-CN"/>
              <a:t>2.  </a:t>
            </a:r>
            <a:r>
              <a:rPr lang="zh-CN" altLang="en-US"/>
              <a:t>图书管理员的活动图 </a:t>
            </a:r>
          </a:p>
        </p:txBody>
      </p:sp>
      <p:pic>
        <p:nvPicPr>
          <p:cNvPr id="5632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219575" y="1600201"/>
            <a:ext cx="3981450"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033317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r>
              <a:rPr lang="en-US" altLang="zh-CN"/>
              <a:t>3.  </a:t>
            </a:r>
            <a:r>
              <a:rPr lang="zh-CN" altLang="en-US"/>
              <a:t>系统管理员的活动图</a:t>
            </a:r>
          </a:p>
        </p:txBody>
      </p:sp>
      <p:sp>
        <p:nvSpPr>
          <p:cNvPr id="57347"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系统管理员维护借阅者帐户的活动图</a:t>
            </a:r>
          </a:p>
          <a:p>
            <a:pPr marL="609600" indent="-609600">
              <a:buFont typeface="Wingdings" panose="05000000000000000000" pitchFamily="2" charset="2"/>
              <a:buAutoNum type="circleNumDbPlain"/>
            </a:pPr>
            <a:r>
              <a:rPr lang="zh-CN" altLang="en-US"/>
              <a:t>系统管理员进行书目信息维护的活动图</a:t>
            </a:r>
          </a:p>
          <a:p>
            <a:pPr marL="609600" indent="-609600">
              <a:buFont typeface="Wingdings" panose="05000000000000000000" pitchFamily="2" charset="2"/>
              <a:buAutoNum type="circleNumDbPlain"/>
            </a:pPr>
            <a:r>
              <a:rPr lang="zh-CN" altLang="en-US"/>
              <a:t>系统管理员维护书籍信息的活动图</a:t>
            </a:r>
          </a:p>
        </p:txBody>
      </p:sp>
    </p:spTree>
    <p:extLst>
      <p:ext uri="{BB962C8B-B14F-4D97-AF65-F5344CB8AC3E}">
        <p14:creationId xmlns:p14="http://schemas.microsoft.com/office/powerpoint/2010/main" val="33510123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r>
              <a:rPr lang="zh-CN" altLang="en-US" sz="4000"/>
              <a:t>（</a:t>
            </a:r>
            <a:r>
              <a:rPr lang="en-US" altLang="zh-CN" sz="4000"/>
              <a:t>1</a:t>
            </a:r>
            <a:r>
              <a:rPr lang="zh-CN" altLang="en-US" sz="4000"/>
              <a:t>）系统管理员维护借阅者帐户的活动图</a:t>
            </a:r>
          </a:p>
        </p:txBody>
      </p:sp>
      <p:pic>
        <p:nvPicPr>
          <p:cNvPr id="5837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479925" y="1600201"/>
            <a:ext cx="3460750"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70242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r>
              <a:rPr lang="zh-CN" altLang="en-US" sz="4000"/>
              <a:t>（</a:t>
            </a:r>
            <a:r>
              <a:rPr lang="en-US" altLang="zh-CN" sz="4000"/>
              <a:t>2</a:t>
            </a:r>
            <a:r>
              <a:rPr lang="zh-CN" altLang="en-US" sz="4000"/>
              <a:t>）系统管理员进行书目信息维护的活动图</a:t>
            </a:r>
          </a:p>
        </p:txBody>
      </p:sp>
      <p:pic>
        <p:nvPicPr>
          <p:cNvPr id="5939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97414" y="1600201"/>
            <a:ext cx="3024187"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846975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r>
              <a:rPr lang="zh-CN" altLang="en-US" sz="4000"/>
              <a:t>（</a:t>
            </a:r>
            <a:r>
              <a:rPr lang="en-US" altLang="zh-CN" sz="4000"/>
              <a:t>3</a:t>
            </a:r>
            <a:r>
              <a:rPr lang="zh-CN" altLang="en-US" sz="4000"/>
              <a:t>）系统管理员维护书籍信息的活动图</a:t>
            </a:r>
          </a:p>
        </p:txBody>
      </p:sp>
      <p:pic>
        <p:nvPicPr>
          <p:cNvPr id="6042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784726" y="1600201"/>
            <a:ext cx="2849563"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4923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1.3 </a:t>
            </a:r>
            <a:r>
              <a:rPr lang="zh-CN" altLang="en-US" dirty="0">
                <a:latin typeface="仿宋" panose="02010609060101010101" pitchFamily="49" charset="-122"/>
                <a:ea typeface="仿宋" panose="02010609060101010101" pitchFamily="49" charset="-122"/>
              </a:rPr>
              <a:t>模型与</a:t>
            </a:r>
            <a:r>
              <a:rPr lang="zh-CN" altLang="en-US" dirty="0" smtClean="0">
                <a:latin typeface="仿宋" panose="02010609060101010101" pitchFamily="49" charset="-122"/>
                <a:ea typeface="仿宋" panose="02010609060101010101" pitchFamily="49" charset="-122"/>
              </a:rPr>
              <a:t>信息系统</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r>
              <a:rPr lang="en-US" altLang="zh-CN" dirty="0" smtClean="0">
                <a:latin typeface="仿宋" panose="02010609060101010101" pitchFamily="49" charset="-122"/>
                <a:ea typeface="仿宋" panose="02010609060101010101" pitchFamily="49" charset="-122"/>
              </a:rPr>
              <a:t>1.3.1 </a:t>
            </a:r>
            <a:r>
              <a:rPr lang="zh-CN" altLang="en-US" dirty="0" smtClean="0">
                <a:latin typeface="仿宋" panose="02010609060101010101" pitchFamily="49" charset="-122"/>
                <a:ea typeface="仿宋" panose="02010609060101010101" pitchFamily="49" charset="-122"/>
              </a:rPr>
              <a:t>信息系统规划模型</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1.3.2 </a:t>
            </a:r>
            <a:r>
              <a:rPr lang="zh-CN" altLang="en-US" dirty="0" smtClean="0">
                <a:latin typeface="仿宋" panose="02010609060101010101" pitchFamily="49" charset="-122"/>
                <a:ea typeface="仿宋" panose="02010609060101010101" pitchFamily="49" charset="-122"/>
              </a:rPr>
              <a:t>信息系统的逻辑模型与物理模型</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1.3.3 </a:t>
            </a:r>
            <a:r>
              <a:rPr lang="zh-CN" altLang="en-US" dirty="0" smtClean="0">
                <a:latin typeface="仿宋" panose="02010609060101010101" pitchFamily="49" charset="-122"/>
                <a:ea typeface="仿宋" panose="02010609060101010101" pitchFamily="49" charset="-122"/>
              </a:rPr>
              <a:t>信息系统的数据模型与知识表达</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1.3.4 </a:t>
            </a:r>
            <a:r>
              <a:rPr lang="zh-CN" altLang="en-US" dirty="0" smtClean="0">
                <a:latin typeface="仿宋" panose="02010609060101010101" pitchFamily="49" charset="-122"/>
                <a:ea typeface="仿宋" panose="02010609060101010101" pitchFamily="49" charset="-122"/>
              </a:rPr>
              <a:t>信息系统中的模型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865768340"/>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4968" y="1027906"/>
            <a:ext cx="5596524" cy="5271926"/>
          </a:xfrm>
        </p:spPr>
      </p:pic>
    </p:spTree>
    <p:extLst>
      <p:ext uri="{BB962C8B-B14F-4D97-AF65-F5344CB8AC3E}">
        <p14:creationId xmlns:p14="http://schemas.microsoft.com/office/powerpoint/2010/main" val="40379422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练习：公司</a:t>
            </a:r>
            <a:r>
              <a:rPr lang="zh-CN" altLang="en-US" dirty="0"/>
              <a:t>的合并</a:t>
            </a:r>
          </a:p>
        </p:txBody>
      </p:sp>
      <p:sp>
        <p:nvSpPr>
          <p:cNvPr id="3" name="内容占位符 2"/>
          <p:cNvSpPr>
            <a:spLocks noGrp="1"/>
          </p:cNvSpPr>
          <p:nvPr>
            <p:ph idx="1"/>
          </p:nvPr>
        </p:nvSpPr>
        <p:spPr/>
        <p:txBody>
          <a:bodyPr>
            <a:normAutofit lnSpcReduction="10000"/>
          </a:bodyPr>
          <a:lstStyle/>
          <a:p>
            <a:r>
              <a:rPr lang="zh-CN" altLang="en-US" dirty="0"/>
              <a:t>某一方是业务员，某一方是客户，业务员提出要跟客户合并，然后开始商谈合并事宜</a:t>
            </a:r>
            <a:r>
              <a:rPr lang="zh-CN" altLang="en-US" dirty="0" smtClean="0"/>
              <a:t>。</a:t>
            </a:r>
            <a:endParaRPr lang="en-US" altLang="zh-CN" dirty="0" smtClean="0"/>
          </a:p>
          <a:p>
            <a:r>
              <a:rPr lang="en-US" altLang="zh-CN" dirty="0"/>
              <a:t>1</a:t>
            </a:r>
            <a:r>
              <a:rPr lang="zh-CN" altLang="en-US" dirty="0"/>
              <a:t>）公司业务员打电话给客户，确定一个</a:t>
            </a:r>
            <a:r>
              <a:rPr lang="zh-CN" altLang="en-US" dirty="0" smtClean="0"/>
              <a:t>约定</a:t>
            </a:r>
            <a:endParaRPr lang="en-US" altLang="zh-CN" dirty="0" smtClean="0"/>
          </a:p>
          <a:p>
            <a:r>
              <a:rPr lang="en-US" altLang="zh-CN" dirty="0" smtClean="0"/>
              <a:t>2</a:t>
            </a:r>
            <a:r>
              <a:rPr lang="zh-CN" altLang="en-US" dirty="0"/>
              <a:t>）如果约定的地点是在公司内部，那么行政部的同事需要为会面安排一间</a:t>
            </a:r>
            <a:r>
              <a:rPr lang="zh-CN" altLang="en-US" dirty="0" smtClean="0"/>
              <a:t>会议室</a:t>
            </a:r>
            <a:endParaRPr lang="en-US" altLang="zh-CN" dirty="0" smtClean="0"/>
          </a:p>
          <a:p>
            <a:r>
              <a:rPr lang="en-US" altLang="zh-CN" dirty="0" smtClean="0"/>
              <a:t>3</a:t>
            </a:r>
            <a:r>
              <a:rPr lang="zh-CN" altLang="en-US" dirty="0"/>
              <a:t>）如果约定的地点时在公司外部，那么业务员需要用笔记本准备一份陈述</a:t>
            </a:r>
            <a:r>
              <a:rPr lang="zh-CN" altLang="en-US" dirty="0" smtClean="0"/>
              <a:t>报告</a:t>
            </a:r>
            <a:endParaRPr lang="en-US" altLang="zh-CN" dirty="0" smtClean="0"/>
          </a:p>
          <a:p>
            <a:r>
              <a:rPr lang="en-US" altLang="zh-CN" dirty="0" smtClean="0"/>
              <a:t>4</a:t>
            </a:r>
            <a:r>
              <a:rPr lang="zh-CN" altLang="en-US" dirty="0"/>
              <a:t>）业务员与客户在约定的时间和地点</a:t>
            </a:r>
            <a:r>
              <a:rPr lang="zh-CN" altLang="en-US" dirty="0" smtClean="0"/>
              <a:t>见面</a:t>
            </a:r>
            <a:endParaRPr lang="en-US" altLang="zh-CN" dirty="0" smtClean="0"/>
          </a:p>
          <a:p>
            <a:r>
              <a:rPr lang="en-US" altLang="zh-CN" dirty="0" smtClean="0"/>
              <a:t>5</a:t>
            </a:r>
            <a:r>
              <a:rPr lang="zh-CN" altLang="en-US" dirty="0"/>
              <a:t>）业务员准备好会议用</a:t>
            </a:r>
            <a:r>
              <a:rPr lang="zh-CN" altLang="en-US" dirty="0" smtClean="0"/>
              <a:t>纸</a:t>
            </a:r>
            <a:endParaRPr lang="en-US" altLang="zh-CN" dirty="0" smtClean="0"/>
          </a:p>
          <a:p>
            <a:r>
              <a:rPr lang="en-US" altLang="zh-CN" dirty="0" smtClean="0"/>
              <a:t>6</a:t>
            </a:r>
            <a:r>
              <a:rPr lang="zh-CN" altLang="en-US" dirty="0"/>
              <a:t>）如果会议产生一个陈述，业务员需要记录下来备案</a:t>
            </a:r>
            <a:r>
              <a:rPr lang="zh-CN" altLang="en-US" dirty="0" smtClean="0"/>
              <a:t>。</a:t>
            </a:r>
            <a:endParaRPr lang="zh-CN" altLang="en-US" dirty="0"/>
          </a:p>
        </p:txBody>
      </p:sp>
    </p:spTree>
    <p:extLst>
      <p:ext uri="{BB962C8B-B14F-4D97-AF65-F5344CB8AC3E}">
        <p14:creationId xmlns:p14="http://schemas.microsoft.com/office/powerpoint/2010/main" val="29324305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500" y="573473"/>
            <a:ext cx="10599235" cy="5910092"/>
          </a:xfrm>
        </p:spPr>
      </p:pic>
    </p:spTree>
    <p:extLst>
      <p:ext uri="{BB962C8B-B14F-4D97-AF65-F5344CB8AC3E}">
        <p14:creationId xmlns:p14="http://schemas.microsoft.com/office/powerpoint/2010/main" val="81393578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3870" y="1138838"/>
            <a:ext cx="9984259" cy="2387600"/>
          </a:xfrm>
        </p:spPr>
        <p:txBody>
          <a:bodyPr>
            <a:normAutofit/>
          </a:bodyPr>
          <a:lstStyle/>
          <a:p>
            <a:r>
              <a:rPr lang="zh-CN" altLang="en-US" dirty="0" smtClean="0">
                <a:latin typeface="仿宋" panose="02010609060101010101" pitchFamily="49" charset="-122"/>
                <a:ea typeface="仿宋" panose="02010609060101010101" pitchFamily="49" charset="-122"/>
              </a:rPr>
              <a:t>第九章</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组件图及部署图</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0222141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2209800" y="914400"/>
            <a:ext cx="7772400" cy="1143000"/>
          </a:xfrm>
        </p:spPr>
        <p:txBody>
          <a:bodyPr/>
          <a:lstStyle/>
          <a:p>
            <a:r>
              <a:rPr lang="zh-CN" altLang="en-US" dirty="0" smtClean="0"/>
              <a:t>组件</a:t>
            </a:r>
            <a:r>
              <a:rPr lang="zh-CN" altLang="en-US" dirty="0"/>
              <a:t>图 </a:t>
            </a:r>
          </a:p>
        </p:txBody>
      </p:sp>
      <p:sp>
        <p:nvSpPr>
          <p:cNvPr id="5123" name="Rectangle 3"/>
          <p:cNvSpPr>
            <a:spLocks noGrp="1" noRot="1" noChangeArrowheads="1"/>
          </p:cNvSpPr>
          <p:nvPr>
            <p:ph type="subTitle" idx="1"/>
          </p:nvPr>
        </p:nvSpPr>
        <p:spPr>
          <a:xfrm>
            <a:off x="2895600" y="2209800"/>
            <a:ext cx="6705600" cy="3429000"/>
          </a:xfrm>
        </p:spPr>
        <p:txBody>
          <a:bodyPr/>
          <a:lstStyle/>
          <a:p>
            <a:pPr algn="l">
              <a:buFont typeface="Wingdings" panose="05000000000000000000" pitchFamily="2" charset="2"/>
              <a:buChar char="§"/>
            </a:pPr>
            <a:r>
              <a:rPr lang="en-US" altLang="zh-CN" sz="2800" dirty="0" smtClean="0"/>
              <a:t>1  </a:t>
            </a:r>
            <a:r>
              <a:rPr lang="zh-CN" altLang="en-US" sz="2800" dirty="0"/>
              <a:t>概述</a:t>
            </a:r>
          </a:p>
          <a:p>
            <a:pPr algn="l">
              <a:buFont typeface="Wingdings" panose="05000000000000000000" pitchFamily="2" charset="2"/>
              <a:buChar char="§"/>
            </a:pPr>
            <a:r>
              <a:rPr lang="en-US" altLang="zh-CN" sz="2800" dirty="0" smtClean="0"/>
              <a:t>2  </a:t>
            </a:r>
            <a:r>
              <a:rPr lang="zh-CN" altLang="en-US" sz="2800" dirty="0"/>
              <a:t>组件</a:t>
            </a:r>
          </a:p>
          <a:p>
            <a:pPr algn="l">
              <a:buFont typeface="Wingdings" panose="05000000000000000000" pitchFamily="2" charset="2"/>
              <a:buChar char="§"/>
            </a:pPr>
            <a:r>
              <a:rPr lang="en-US" altLang="zh-CN" sz="2800" dirty="0" smtClean="0"/>
              <a:t>3  </a:t>
            </a:r>
            <a:r>
              <a:rPr lang="zh-CN" altLang="en-US" sz="2800" dirty="0"/>
              <a:t>接口</a:t>
            </a:r>
          </a:p>
          <a:p>
            <a:pPr algn="l">
              <a:buFont typeface="Wingdings" panose="05000000000000000000" pitchFamily="2" charset="2"/>
              <a:buChar char="§"/>
            </a:pPr>
            <a:r>
              <a:rPr lang="en-US" altLang="zh-CN" sz="2800" dirty="0" smtClean="0"/>
              <a:t>4  </a:t>
            </a:r>
            <a:r>
              <a:rPr lang="zh-CN" altLang="en-US" sz="2800" dirty="0"/>
              <a:t>依赖关系</a:t>
            </a:r>
          </a:p>
          <a:p>
            <a:pPr algn="l">
              <a:buFont typeface="Wingdings" panose="05000000000000000000" pitchFamily="2" charset="2"/>
              <a:buChar char="§"/>
            </a:pPr>
            <a:r>
              <a:rPr lang="en-US" altLang="zh-CN" sz="2800" dirty="0" smtClean="0"/>
              <a:t>5  </a:t>
            </a:r>
            <a:r>
              <a:rPr lang="zh-CN" altLang="en-US" sz="2800" dirty="0"/>
              <a:t>组件图建模技术</a:t>
            </a:r>
          </a:p>
          <a:p>
            <a:pPr algn="l">
              <a:buFont typeface="Wingdings" panose="05000000000000000000" pitchFamily="2" charset="2"/>
              <a:buChar char="§"/>
            </a:pPr>
            <a:r>
              <a:rPr lang="en-US" altLang="zh-CN" sz="2800" dirty="0" smtClean="0"/>
              <a:t>6 </a:t>
            </a:r>
            <a:r>
              <a:rPr lang="zh-CN" altLang="en-US" sz="2800" dirty="0"/>
              <a:t>实例</a:t>
            </a:r>
            <a:r>
              <a:rPr lang="en-US" altLang="zh-CN" sz="2800" dirty="0"/>
              <a:t>——</a:t>
            </a:r>
            <a:r>
              <a:rPr lang="zh-CN" altLang="en-US" sz="2800" dirty="0"/>
              <a:t>图书馆管理系统的组件图</a:t>
            </a:r>
          </a:p>
        </p:txBody>
      </p:sp>
    </p:spTree>
    <p:extLst>
      <p:ext uri="{BB962C8B-B14F-4D97-AF65-F5344CB8AC3E}">
        <p14:creationId xmlns:p14="http://schemas.microsoft.com/office/powerpoint/2010/main" val="331317442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en-US" altLang="zh-CN" dirty="0" smtClean="0"/>
              <a:t>1  </a:t>
            </a:r>
            <a:r>
              <a:rPr lang="zh-CN" altLang="en-US" dirty="0"/>
              <a:t>概述</a:t>
            </a:r>
          </a:p>
        </p:txBody>
      </p:sp>
      <p:sp>
        <p:nvSpPr>
          <p:cNvPr id="25603" name="Rectangle 3"/>
          <p:cNvSpPr>
            <a:spLocks noGrp="1" noRot="1" noChangeArrowheads="1"/>
          </p:cNvSpPr>
          <p:nvPr>
            <p:ph type="body" idx="1"/>
          </p:nvPr>
        </p:nvSpPr>
        <p:spPr/>
        <p:txBody>
          <a:bodyPr/>
          <a:lstStyle/>
          <a:p>
            <a:pPr marL="609600" indent="-609600"/>
            <a:r>
              <a:rPr lang="zh-CN" altLang="en-US"/>
              <a:t>组件图描述了软件的各种组件和它们之间的依赖关系。</a:t>
            </a:r>
          </a:p>
          <a:p>
            <a:pPr marL="609600" indent="-609600"/>
            <a:r>
              <a:rPr lang="zh-CN" altLang="en-US"/>
              <a:t>组件图中通常包含</a:t>
            </a:r>
            <a:r>
              <a:rPr lang="en-US" altLang="zh-CN"/>
              <a:t>3</a:t>
            </a:r>
            <a:r>
              <a:rPr lang="zh-CN" altLang="en-US"/>
              <a:t>个元素：</a:t>
            </a:r>
          </a:p>
          <a:p>
            <a:pPr marL="609600" indent="-609600">
              <a:buFont typeface="Wingdings" panose="05000000000000000000" pitchFamily="2" charset="2"/>
              <a:buAutoNum type="circleNumDbPlain"/>
            </a:pPr>
            <a:r>
              <a:rPr lang="zh-CN" altLang="en-US"/>
              <a:t>组件（</a:t>
            </a:r>
            <a:r>
              <a:rPr lang="en-US" altLang="zh-CN"/>
              <a:t>Component</a:t>
            </a:r>
            <a:r>
              <a:rPr lang="zh-CN" altLang="en-US"/>
              <a:t>）</a:t>
            </a:r>
          </a:p>
          <a:p>
            <a:pPr marL="609600" indent="-609600">
              <a:buFont typeface="Wingdings" panose="05000000000000000000" pitchFamily="2" charset="2"/>
              <a:buAutoNum type="circleNumDbPlain"/>
            </a:pPr>
            <a:r>
              <a:rPr lang="zh-CN" altLang="en-US"/>
              <a:t>接口（</a:t>
            </a:r>
            <a:r>
              <a:rPr lang="en-US" altLang="zh-CN"/>
              <a:t>Interface</a:t>
            </a:r>
            <a:r>
              <a:rPr lang="zh-CN" altLang="en-US"/>
              <a:t>）</a:t>
            </a:r>
          </a:p>
          <a:p>
            <a:pPr marL="609600" indent="-609600">
              <a:buFont typeface="Wingdings" panose="05000000000000000000" pitchFamily="2" charset="2"/>
              <a:buAutoNum type="circleNumDbPlain"/>
            </a:pPr>
            <a:r>
              <a:rPr lang="zh-CN" altLang="en-US"/>
              <a:t>依赖关系（</a:t>
            </a:r>
            <a:r>
              <a:rPr lang="en-US" altLang="zh-CN"/>
              <a:t>Dependency</a:t>
            </a:r>
            <a:r>
              <a:rPr lang="zh-CN" altLang="en-US"/>
              <a:t>）</a:t>
            </a:r>
          </a:p>
        </p:txBody>
      </p:sp>
    </p:spTree>
    <p:extLst>
      <p:ext uri="{BB962C8B-B14F-4D97-AF65-F5344CB8AC3E}">
        <p14:creationId xmlns:p14="http://schemas.microsoft.com/office/powerpoint/2010/main" val="262074077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Rot="1" noChangeArrowheads="1"/>
          </p:cNvSpPr>
          <p:nvPr>
            <p:ph type="title"/>
          </p:nvPr>
        </p:nvSpPr>
        <p:spPr/>
        <p:txBody>
          <a:bodyPr/>
          <a:lstStyle/>
          <a:p>
            <a:r>
              <a:rPr lang="en-US" altLang="zh-CN" dirty="0" smtClean="0"/>
              <a:t>1  </a:t>
            </a:r>
            <a:r>
              <a:rPr lang="zh-CN" altLang="en-US" dirty="0"/>
              <a:t>概述</a:t>
            </a:r>
          </a:p>
        </p:txBody>
      </p:sp>
      <p:sp>
        <p:nvSpPr>
          <p:cNvPr id="31749" name="Rectangle 5"/>
          <p:cNvSpPr>
            <a:spLocks noGrp="1" noRot="1" noChangeArrowheads="1"/>
          </p:cNvSpPr>
          <p:nvPr>
            <p:ph type="body" sz="half" idx="1"/>
          </p:nvPr>
        </p:nvSpPr>
        <p:spPr>
          <a:xfrm>
            <a:off x="2133600" y="1600200"/>
            <a:ext cx="8153400" cy="685800"/>
          </a:xfrm>
        </p:spPr>
        <p:txBody>
          <a:bodyPr/>
          <a:lstStyle/>
          <a:p>
            <a:r>
              <a:rPr lang="zh-CN" altLang="en-US"/>
              <a:t>组件图示例：</a:t>
            </a:r>
          </a:p>
        </p:txBody>
      </p:sp>
      <p:pic>
        <p:nvPicPr>
          <p:cNvPr id="31751" name="Picture 7"/>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76600" y="2133601"/>
            <a:ext cx="5962650" cy="434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369091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smtClean="0"/>
              <a:t>2  </a:t>
            </a:r>
            <a:r>
              <a:rPr lang="zh-CN" altLang="en-US" dirty="0"/>
              <a:t>组件</a:t>
            </a:r>
          </a:p>
        </p:txBody>
      </p:sp>
      <p:sp>
        <p:nvSpPr>
          <p:cNvPr id="26627" name="Rectangle 3"/>
          <p:cNvSpPr>
            <a:spLocks noGrp="1" noRot="1" noChangeArrowheads="1"/>
          </p:cNvSpPr>
          <p:nvPr>
            <p:ph type="body" idx="1"/>
          </p:nvPr>
        </p:nvSpPr>
        <p:spPr/>
        <p:txBody>
          <a:bodyPr/>
          <a:lstStyle/>
          <a:p>
            <a:r>
              <a:rPr lang="zh-CN" altLang="en-US"/>
              <a:t>组件是定义了良好接口的物理实现单元，是系统中可替换的物理部件。</a:t>
            </a:r>
          </a:p>
          <a:p>
            <a:r>
              <a:rPr lang="zh-CN" altLang="en-US"/>
              <a:t>组件可以是源代码组件、二进制组件或一个可执行的组件。</a:t>
            </a:r>
          </a:p>
          <a:p>
            <a:r>
              <a:rPr lang="zh-CN" altLang="en-US"/>
              <a:t>在</a:t>
            </a:r>
            <a:r>
              <a:rPr lang="en-US" altLang="zh-CN"/>
              <a:t>UML</a:t>
            </a:r>
            <a:r>
              <a:rPr lang="zh-CN" altLang="en-US"/>
              <a:t>中，组件用一个左侧带有突出两个小矩形的矩形来表示。 </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5029201"/>
            <a:ext cx="24828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1721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r>
              <a:rPr lang="en-US" altLang="zh-CN" dirty="0" smtClean="0"/>
              <a:t>2  </a:t>
            </a:r>
            <a:r>
              <a:rPr lang="zh-CN" altLang="en-US" dirty="0"/>
              <a:t>组件</a:t>
            </a:r>
          </a:p>
        </p:txBody>
      </p:sp>
      <p:sp>
        <p:nvSpPr>
          <p:cNvPr id="33795" name="Rectangle 3"/>
          <p:cNvSpPr>
            <a:spLocks noGrp="1" noRot="1" noChangeArrowheads="1"/>
          </p:cNvSpPr>
          <p:nvPr>
            <p:ph type="body" sz="half" idx="1"/>
          </p:nvPr>
        </p:nvSpPr>
        <p:spPr/>
        <p:txBody>
          <a:bodyPr/>
          <a:lstStyle/>
          <a:p>
            <a:r>
              <a:rPr lang="zh-CN" altLang="en-US"/>
              <a:t>组件与类的比较：</a:t>
            </a:r>
          </a:p>
        </p:txBody>
      </p:sp>
      <p:graphicFrame>
        <p:nvGraphicFramePr>
          <p:cNvPr id="33813" name="Group 21"/>
          <p:cNvGraphicFramePr>
            <a:graphicFrameLocks noGrp="1"/>
          </p:cNvGraphicFramePr>
          <p:nvPr>
            <p:ph sz="half" idx="2"/>
          </p:nvPr>
        </p:nvGraphicFramePr>
        <p:xfrm>
          <a:off x="2209800" y="2286001"/>
          <a:ext cx="7924800" cy="3337560"/>
        </p:xfrm>
        <a:graphic>
          <a:graphicData uri="http://schemas.openxmlformats.org/drawingml/2006/table">
            <a:tbl>
              <a:tblPr/>
              <a:tblGrid>
                <a:gridCol w="3962400">
                  <a:extLst>
                    <a:ext uri="{9D8B030D-6E8A-4147-A177-3AD203B41FA5}">
                      <a16:colId xmlns:a16="http://schemas.microsoft.com/office/drawing/2014/main" val="3737075960"/>
                    </a:ext>
                  </a:extLst>
                </a:gridCol>
                <a:gridCol w="3962400">
                  <a:extLst>
                    <a:ext uri="{9D8B030D-6E8A-4147-A177-3AD203B41FA5}">
                      <a16:colId xmlns:a16="http://schemas.microsoft.com/office/drawing/2014/main" val="2495694780"/>
                    </a:ext>
                  </a:extLst>
                </a:gridCol>
              </a:tblGrid>
              <a:tr h="685800">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相同点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不同点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9377135"/>
                  </a:ext>
                </a:extLst>
              </a:tr>
              <a:tr h="2249488">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两者都有名称；都可以实现一组接口；都可以参与依赖关系；都可以被嵌套；都可以有实例；都可以参与交互。</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类描述了软件设计的逻辑组织和意图，而组件则描述软件设计的物理实现，即每个组件体现了系统设计中特定类的实现。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7095202"/>
                  </a:ext>
                </a:extLst>
              </a:tr>
            </a:tbl>
          </a:graphicData>
        </a:graphic>
      </p:graphicFrame>
    </p:spTree>
    <p:extLst>
      <p:ext uri="{BB962C8B-B14F-4D97-AF65-F5344CB8AC3E}">
        <p14:creationId xmlns:p14="http://schemas.microsoft.com/office/powerpoint/2010/main" val="39135451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en-US" altLang="zh-CN" dirty="0" smtClean="0"/>
              <a:t>2  </a:t>
            </a:r>
            <a:r>
              <a:rPr lang="zh-CN" altLang="en-US" dirty="0"/>
              <a:t>组件</a:t>
            </a:r>
          </a:p>
        </p:txBody>
      </p:sp>
      <p:sp>
        <p:nvSpPr>
          <p:cNvPr id="35843" name="Rectangle 3"/>
          <p:cNvSpPr>
            <a:spLocks noGrp="1" noRot="1" noChangeArrowheads="1"/>
          </p:cNvSpPr>
          <p:nvPr>
            <p:ph type="body" idx="1"/>
          </p:nvPr>
        </p:nvSpPr>
        <p:spPr/>
        <p:txBody>
          <a:bodyPr/>
          <a:lstStyle/>
          <a:p>
            <a:r>
              <a:rPr lang="en-US" altLang="zh-CN" dirty="0" smtClean="0"/>
              <a:t>2.1  </a:t>
            </a:r>
            <a:r>
              <a:rPr lang="zh-CN" altLang="en-US" dirty="0"/>
              <a:t>名称</a:t>
            </a:r>
          </a:p>
          <a:p>
            <a:r>
              <a:rPr lang="en-US" altLang="zh-CN" dirty="0" smtClean="0"/>
              <a:t>2.2  </a:t>
            </a:r>
            <a:r>
              <a:rPr lang="zh-CN" altLang="en-US" dirty="0"/>
              <a:t>组件的种类</a:t>
            </a:r>
          </a:p>
          <a:p>
            <a:r>
              <a:rPr lang="en-US" altLang="zh-CN" dirty="0" smtClean="0"/>
              <a:t>2.3  </a:t>
            </a:r>
            <a:r>
              <a:rPr lang="en-US" altLang="zh-CN" dirty="0"/>
              <a:t>Rational Rose</a:t>
            </a:r>
            <a:r>
              <a:rPr lang="zh-CN" altLang="en-US" dirty="0"/>
              <a:t>中不同类型组件的图标表示</a:t>
            </a:r>
          </a:p>
        </p:txBody>
      </p:sp>
    </p:spTree>
    <p:extLst>
      <p:ext uri="{BB962C8B-B14F-4D97-AF65-F5344CB8AC3E}">
        <p14:creationId xmlns:p14="http://schemas.microsoft.com/office/powerpoint/2010/main" val="224853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仿宋" panose="02010609060101010101" pitchFamily="49" charset="-122"/>
                <a:ea typeface="仿宋" panose="02010609060101010101" pitchFamily="49" charset="-122"/>
              </a:rPr>
              <a:t>1.1.1 </a:t>
            </a:r>
            <a:r>
              <a:rPr lang="zh-CN" altLang="en-US" dirty="0">
                <a:latin typeface="仿宋" panose="02010609060101010101" pitchFamily="49" charset="-122"/>
                <a:ea typeface="仿宋" panose="02010609060101010101" pitchFamily="49" charset="-122"/>
              </a:rPr>
              <a:t>模型的</a:t>
            </a:r>
            <a:r>
              <a:rPr lang="zh-CN" altLang="en-US" dirty="0" smtClean="0">
                <a:latin typeface="仿宋" panose="02010609060101010101" pitchFamily="49" charset="-122"/>
                <a:ea typeface="仿宋" panose="02010609060101010101" pitchFamily="49" charset="-122"/>
              </a:rPr>
              <a:t>概念</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latin typeface="仿宋" panose="02010609060101010101" pitchFamily="49" charset="-122"/>
                <a:ea typeface="仿宋" panose="02010609060101010101" pitchFamily="49" charset="-122"/>
              </a:rPr>
              <a:t>如果</a:t>
            </a:r>
            <a:r>
              <a:rPr lang="zh-CN" altLang="en-US" dirty="0" smtClean="0">
                <a:latin typeface="仿宋" panose="02010609060101010101" pitchFamily="49" charset="-122"/>
                <a:ea typeface="仿宋" panose="02010609060101010101" pitchFamily="49" charset="-122"/>
              </a:rPr>
              <a:t>把现实</a:t>
            </a:r>
            <a:r>
              <a:rPr lang="zh-CN" altLang="en-US" dirty="0">
                <a:latin typeface="仿宋" panose="02010609060101010101" pitchFamily="49" charset="-122"/>
                <a:ea typeface="仿宋" panose="02010609060101010101" pitchFamily="49" charset="-122"/>
              </a:rPr>
              <a:t>世界</a:t>
            </a:r>
            <a:r>
              <a:rPr lang="zh-CN" altLang="en-US" dirty="0" smtClean="0">
                <a:latin typeface="仿宋" panose="02010609060101010101" pitchFamily="49" charset="-122"/>
                <a:ea typeface="仿宋" panose="02010609060101010101" pitchFamily="49" charset="-122"/>
              </a:rPr>
              <a:t>中的某些事物叫做 </a:t>
            </a:r>
            <a:r>
              <a:rPr lang="zh-CN" altLang="en-US" dirty="0">
                <a:latin typeface="仿宋" panose="02010609060101010101" pitchFamily="49" charset="-122"/>
                <a:ea typeface="仿宋" panose="02010609060101010101" pitchFamily="49" charset="-122"/>
              </a:rPr>
              <a:t>一</a:t>
            </a:r>
            <a:r>
              <a:rPr lang="zh-CN" altLang="en-US" dirty="0" smtClean="0">
                <a:latin typeface="仿宋" panose="02010609060101010101" pitchFamily="49" charset="-122"/>
                <a:ea typeface="仿宋" panose="02010609060101010101" pitchFamily="49" charset="-122"/>
              </a:rPr>
              <a:t>个现实原型，那么模型就是对这种现实</a:t>
            </a:r>
            <a:r>
              <a:rPr lang="zh-CN" altLang="en-US" dirty="0">
                <a:latin typeface="仿宋" panose="02010609060101010101" pitchFamily="49" charset="-122"/>
                <a:ea typeface="仿宋" panose="02010609060101010101" pitchFamily="49" charset="-122"/>
              </a:rPr>
              <a:t>原型</a:t>
            </a:r>
            <a:r>
              <a:rPr lang="zh-CN" altLang="en-US" dirty="0" smtClean="0">
                <a:latin typeface="仿宋" panose="02010609060101010101" pitchFamily="49" charset="-122"/>
                <a:ea typeface="仿宋" panose="02010609060101010101" pitchFamily="49" charset="-122"/>
              </a:rPr>
              <a:t>的一</a:t>
            </a:r>
            <a:r>
              <a:rPr lang="zh-CN" altLang="en-US" dirty="0">
                <a:latin typeface="仿宋" panose="02010609060101010101" pitchFamily="49" charset="-122"/>
                <a:ea typeface="仿宋" panose="02010609060101010101" pitchFamily="49" charset="-122"/>
              </a:rPr>
              <a:t>种</a:t>
            </a:r>
            <a:r>
              <a:rPr lang="zh-CN" altLang="en-US" dirty="0" smtClean="0">
                <a:latin typeface="仿宋" panose="02010609060101010101" pitchFamily="49" charset="-122"/>
                <a:ea typeface="仿宋" panose="02010609060101010101" pitchFamily="49" charset="-122"/>
              </a:rPr>
              <a:t>抽象</a:t>
            </a:r>
            <a:r>
              <a:rPr lang="zh-CN" altLang="en-US" dirty="0">
                <a:latin typeface="仿宋" panose="02010609060101010101" pitchFamily="49" charset="-122"/>
                <a:ea typeface="仿宋" panose="02010609060101010101" pitchFamily="49" charset="-122"/>
              </a:rPr>
              <a:t>或</a:t>
            </a:r>
            <a:r>
              <a:rPr lang="zh-CN" altLang="en-US" dirty="0" smtClean="0">
                <a:latin typeface="仿宋" panose="02010609060101010101" pitchFamily="49" charset="-122"/>
                <a:ea typeface="仿宋" panose="02010609060101010101" pitchFamily="49" charset="-122"/>
              </a:rPr>
              <a:t>模拟。这种抽象或模拟不是简单 的“复制”，而是强调原型的本质，扬弃</a:t>
            </a:r>
            <a:r>
              <a:rPr lang="zh-CN" altLang="en-US" dirty="0">
                <a:latin typeface="仿宋" panose="02010609060101010101" pitchFamily="49" charset="-122"/>
                <a:ea typeface="仿宋" panose="02010609060101010101" pitchFamily="49" charset="-122"/>
              </a:rPr>
              <a:t>原型</a:t>
            </a:r>
            <a:r>
              <a:rPr lang="zh-CN" altLang="en-US" dirty="0" smtClean="0">
                <a:latin typeface="仿宋" panose="02010609060101010101" pitchFamily="49" charset="-122"/>
                <a:ea typeface="仿宋" panose="02010609060101010101" pitchFamily="49" charset="-122"/>
              </a:rPr>
              <a:t>中的次要因素。因此，模型既反映原型，又不 等于原型，或者说它是原型的一种近似。</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例如，地球仪就是对地球这一原型的本质和特征的 </a:t>
            </a:r>
            <a:r>
              <a:rPr lang="zh-CN" altLang="en-US" dirty="0">
                <a:latin typeface="仿宋" panose="02010609060101010101" pitchFamily="49" charset="-122"/>
                <a:ea typeface="仿宋" panose="02010609060101010101" pitchFamily="49" charset="-122"/>
              </a:rPr>
              <a:t>一</a:t>
            </a:r>
            <a:r>
              <a:rPr lang="zh-CN" altLang="en-US" dirty="0" smtClean="0">
                <a:latin typeface="仿宋" panose="02010609060101010101" pitchFamily="49" charset="-122"/>
                <a:ea typeface="仿宋" panose="02010609060101010101" pitchFamily="49" charset="-122"/>
              </a:rPr>
              <a:t>种近似和集中反映的模型。</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自然科学</a:t>
            </a:r>
            <a:r>
              <a:rPr lang="zh-CN" altLang="en-US" dirty="0">
                <a:latin typeface="仿宋" panose="02010609060101010101" pitchFamily="49" charset="-122"/>
                <a:ea typeface="仿宋" panose="02010609060101010101" pitchFamily="49" charset="-122"/>
              </a:rPr>
              <a:t>和</a:t>
            </a:r>
            <a:r>
              <a:rPr lang="zh-CN" altLang="en-US" dirty="0" smtClean="0">
                <a:latin typeface="仿宋" panose="02010609060101010101" pitchFamily="49" charset="-122"/>
                <a:ea typeface="仿宋" panose="02010609060101010101" pitchFamily="49" charset="-122"/>
              </a:rPr>
              <a:t>工程技术</a:t>
            </a:r>
            <a:r>
              <a:rPr lang="zh-CN" altLang="en-US" dirty="0">
                <a:latin typeface="仿宋" panose="02010609060101010101" pitchFamily="49" charset="-122"/>
                <a:ea typeface="仿宋" panose="02010609060101010101" pitchFamily="49" charset="-122"/>
              </a:rPr>
              <a:t>中的</a:t>
            </a:r>
            <a:r>
              <a:rPr lang="zh-CN" altLang="en-US" dirty="0" smtClean="0">
                <a:latin typeface="仿宋" panose="02010609060101010101" pitchFamily="49" charset="-122"/>
                <a:ea typeface="仿宋" panose="02010609060101010101" pitchFamily="49" charset="-122"/>
              </a:rPr>
              <a:t>一切概念、公式、定律和理论都是某种现原型的模型。</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社会科学中</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学说、原理、政策乃至于小说、美术、表格和语言等，也都是某种现实原型的一种模型。</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例如，牛顿第二定律是物体在力</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作用下，其运动规律这个原型的一种模型；计算机是人</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某些功能或智能这个原型</a:t>
            </a:r>
            <a:r>
              <a:rPr lang="zh-CN" altLang="en-US" dirty="0">
                <a:latin typeface="仿宋" panose="02010609060101010101" pitchFamily="49" charset="-122"/>
                <a:ea typeface="仿宋" panose="02010609060101010101" pitchFamily="49" charset="-122"/>
              </a:rPr>
              <a:t>的一</a:t>
            </a:r>
            <a:r>
              <a:rPr lang="zh-CN" altLang="en-US" dirty="0" smtClean="0">
                <a:latin typeface="仿宋" panose="02010609060101010101" pitchFamily="49" charset="-122"/>
                <a:ea typeface="仿宋" panose="02010609060101010101" pitchFamily="49" charset="-122"/>
              </a:rPr>
              <a:t>种模型。</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55559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90" name="Rectangle 25"/>
          <p:cNvSpPr>
            <a:spLocks noChangeArrowheads="1"/>
          </p:cNvSpPr>
          <p:nvPr/>
        </p:nvSpPr>
        <p:spPr bwMode="auto">
          <a:xfrm>
            <a:off x="4299248" y="6445250"/>
            <a:ext cx="3124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dirty="0" smtClean="0">
                <a:latin typeface="仿宋" panose="02010609060101010101" pitchFamily="49" charset="-122"/>
                <a:ea typeface="仿宋" panose="02010609060101010101" pitchFamily="49" charset="-122"/>
              </a:rPr>
              <a:t>图</a:t>
            </a:r>
            <a:r>
              <a:rPr lang="en-US" altLang="zh-CN" sz="1600" dirty="0" smtClean="0">
                <a:latin typeface="仿宋" panose="02010609060101010101" pitchFamily="49" charset="-122"/>
                <a:ea typeface="仿宋" panose="02010609060101010101" pitchFamily="49" charset="-122"/>
                <a:cs typeface="Times New Roman" pitchFamily="18" charset="0"/>
              </a:rPr>
              <a:t>  </a:t>
            </a:r>
            <a:r>
              <a:rPr lang="zh-CN" altLang="en-US" sz="1600" dirty="0">
                <a:latin typeface="仿宋" panose="02010609060101010101" pitchFamily="49" charset="-122"/>
                <a:ea typeface="仿宋" panose="02010609060101010101" pitchFamily="49" charset="-122"/>
              </a:rPr>
              <a:t>信息系统规划模型 </a:t>
            </a:r>
          </a:p>
        </p:txBody>
      </p:sp>
      <p:sp>
        <p:nvSpPr>
          <p:cNvPr id="712727" name="Text Box 23"/>
          <p:cNvSpPr txBox="1">
            <a:spLocks noChangeArrowheads="1"/>
          </p:cNvSpPr>
          <p:nvPr/>
        </p:nvSpPr>
        <p:spPr bwMode="auto">
          <a:xfrm>
            <a:off x="1703512" y="4473390"/>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spcBef>
                <a:spcPct val="50000"/>
              </a:spcBef>
            </a:pPr>
            <a:r>
              <a:rPr lang="zh-CN" altLang="en-US" sz="1800" b="1" dirty="0">
                <a:latin typeface="仿宋" panose="02010609060101010101" pitchFamily="49" charset="-122"/>
                <a:ea typeface="仿宋" panose="02010609060101010101" pitchFamily="49" charset="-122"/>
              </a:rPr>
              <a:t>主要任务</a:t>
            </a:r>
          </a:p>
        </p:txBody>
      </p:sp>
      <p:sp>
        <p:nvSpPr>
          <p:cNvPr id="712728" name="Text Box 24"/>
          <p:cNvSpPr txBox="1">
            <a:spLocks noChangeArrowheads="1"/>
          </p:cNvSpPr>
          <p:nvPr/>
        </p:nvSpPr>
        <p:spPr bwMode="auto">
          <a:xfrm>
            <a:off x="1703512" y="5562600"/>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spcBef>
                <a:spcPct val="50000"/>
              </a:spcBef>
            </a:pPr>
            <a:r>
              <a:rPr lang="zh-CN" altLang="en-US" sz="1800" b="1" dirty="0">
                <a:latin typeface="仿宋" panose="02010609060101010101" pitchFamily="49" charset="-122"/>
                <a:ea typeface="仿宋" panose="02010609060101010101" pitchFamily="49" charset="-122"/>
              </a:rPr>
              <a:t>方法选择</a:t>
            </a:r>
          </a:p>
        </p:txBody>
      </p:sp>
      <p:sp>
        <p:nvSpPr>
          <p:cNvPr id="712726" name="Text Box 22"/>
          <p:cNvSpPr txBox="1">
            <a:spLocks noChangeArrowheads="1"/>
          </p:cNvSpPr>
          <p:nvPr/>
        </p:nvSpPr>
        <p:spPr bwMode="auto">
          <a:xfrm>
            <a:off x="1703512" y="3545833"/>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a:spcBef>
                <a:spcPct val="50000"/>
              </a:spcBef>
            </a:pPr>
            <a:r>
              <a:rPr lang="zh-CN" altLang="en-US" sz="1800" b="1" dirty="0">
                <a:latin typeface="仿宋" panose="02010609060101010101" pitchFamily="49" charset="-122"/>
                <a:ea typeface="仿宋" panose="02010609060101010101" pitchFamily="49" charset="-122"/>
              </a:rPr>
              <a:t>一般活动</a:t>
            </a:r>
          </a:p>
        </p:txBody>
      </p:sp>
      <p:sp>
        <p:nvSpPr>
          <p:cNvPr id="712708" name="Rectangle 4"/>
          <p:cNvSpPr>
            <a:spLocks noChangeArrowheads="1"/>
          </p:cNvSpPr>
          <p:nvPr/>
        </p:nvSpPr>
        <p:spPr bwMode="auto">
          <a:xfrm>
            <a:off x="2207568" y="1052737"/>
            <a:ext cx="8190656"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266700" algn="just">
              <a:tabLst>
                <a:tab pos="876300" algn="l"/>
              </a:tabLst>
            </a:pPr>
            <a:r>
              <a:rPr lang="en-US" altLang="zh-CN" sz="2200" dirty="0">
                <a:latin typeface="仿宋" panose="02010609060101010101" pitchFamily="49" charset="-122"/>
                <a:ea typeface="仿宋" panose="02010609060101010101" pitchFamily="49" charset="-122"/>
              </a:rPr>
              <a:t>IS</a:t>
            </a:r>
            <a:r>
              <a:rPr lang="zh-CN" altLang="en-US" sz="2200" b="1" dirty="0">
                <a:latin typeface="仿宋" panose="02010609060101010101" pitchFamily="49" charset="-122"/>
                <a:ea typeface="仿宋" panose="02010609060101010101" pitchFamily="49" charset="-122"/>
              </a:rPr>
              <a:t>总体规划</a:t>
            </a:r>
            <a:r>
              <a:rPr lang="zh-CN" altLang="en-US" sz="2200" dirty="0">
                <a:latin typeface="仿宋" panose="02010609060101010101" pitchFamily="49" charset="-122"/>
                <a:ea typeface="仿宋" panose="02010609060101010101" pitchFamily="49" charset="-122"/>
              </a:rPr>
              <a:t>，是</a:t>
            </a:r>
            <a:r>
              <a:rPr lang="en-US" altLang="zh-CN" sz="2200" dirty="0">
                <a:latin typeface="仿宋" panose="02010609060101010101" pitchFamily="49" charset="-122"/>
                <a:ea typeface="仿宋" panose="02010609060101010101" pitchFamily="49" charset="-122"/>
              </a:rPr>
              <a:t>IS</a:t>
            </a:r>
            <a:r>
              <a:rPr lang="zh-CN" altLang="en-US" sz="2200" b="1" dirty="0">
                <a:latin typeface="仿宋" panose="02010609060101010101" pitchFamily="49" charset="-122"/>
                <a:ea typeface="仿宋" panose="02010609060101010101" pitchFamily="49" charset="-122"/>
              </a:rPr>
              <a:t>研制</a:t>
            </a:r>
            <a:r>
              <a:rPr lang="zh-CN" altLang="en-US" sz="2200" dirty="0">
                <a:latin typeface="仿宋" panose="02010609060101010101" pitchFamily="49" charset="-122"/>
                <a:ea typeface="仿宋" panose="02010609060101010101" pitchFamily="49" charset="-122"/>
              </a:rPr>
              <a:t>最</a:t>
            </a:r>
            <a:r>
              <a:rPr lang="zh-CN" altLang="en-US" sz="2200" b="1" dirty="0">
                <a:latin typeface="仿宋" panose="02010609060101010101" pitchFamily="49" charset="-122"/>
                <a:ea typeface="仿宋" panose="02010609060101010101" pitchFamily="49" charset="-122"/>
              </a:rPr>
              <a:t>关键工作</a:t>
            </a:r>
            <a:r>
              <a:rPr lang="zh-CN" altLang="en-US" sz="2200" dirty="0">
                <a:latin typeface="仿宋" panose="02010609060101010101" pitchFamily="49" charset="-122"/>
                <a:ea typeface="仿宋" panose="02010609060101010101" pitchFamily="49" charset="-122"/>
              </a:rPr>
              <a:t>。</a:t>
            </a:r>
            <a:endParaRPr lang="en-US" altLang="zh-CN" sz="2200" dirty="0">
              <a:latin typeface="仿宋" panose="02010609060101010101" pitchFamily="49" charset="-122"/>
              <a:ea typeface="仿宋" panose="02010609060101010101" pitchFamily="49" charset="-122"/>
            </a:endParaRPr>
          </a:p>
          <a:p>
            <a:pPr indent="-266700" algn="just">
              <a:spcBef>
                <a:spcPts val="1200"/>
              </a:spcBef>
              <a:tabLst>
                <a:tab pos="876300" algn="l"/>
              </a:tabLst>
            </a:pPr>
            <a:r>
              <a:rPr lang="en-US" altLang="zh-CN" sz="2200" dirty="0">
                <a:latin typeface="仿宋" panose="02010609060101010101" pitchFamily="49" charset="-122"/>
                <a:ea typeface="仿宋" panose="02010609060101010101" pitchFamily="49" charset="-122"/>
                <a:cs typeface="Times New Roman" pitchFamily="18" charset="0"/>
              </a:rPr>
              <a:t>B. Bowman</a:t>
            </a:r>
            <a:r>
              <a:rPr lang="zh-CN" altLang="en-US" sz="2200" dirty="0">
                <a:latin typeface="仿宋" panose="02010609060101010101" pitchFamily="49" charset="-122"/>
                <a:ea typeface="仿宋" panose="02010609060101010101" pitchFamily="49" charset="-122"/>
              </a:rPr>
              <a:t>等人</a:t>
            </a:r>
            <a:endParaRPr lang="en-US" altLang="zh-CN" sz="2200" dirty="0">
              <a:latin typeface="仿宋" panose="02010609060101010101" pitchFamily="49" charset="-122"/>
              <a:ea typeface="仿宋" panose="02010609060101010101" pitchFamily="49" charset="-122"/>
            </a:endParaRPr>
          </a:p>
          <a:p>
            <a:pPr marL="933450" lvl="2" indent="-285750" algn="just">
              <a:buClr>
                <a:schemeClr val="tx1"/>
              </a:buClr>
              <a:buFont typeface="华文中宋" pitchFamily="2" charset="-122"/>
              <a:buChar char="─"/>
              <a:tabLst>
                <a:tab pos="876300" algn="l"/>
              </a:tabLst>
            </a:pPr>
            <a:r>
              <a:rPr lang="zh-CN" altLang="en-US" sz="2000" b="1" dirty="0">
                <a:latin typeface="仿宋" panose="02010609060101010101" pitchFamily="49" charset="-122"/>
                <a:ea typeface="仿宋" panose="02010609060101010101" pitchFamily="49" charset="-122"/>
              </a:rPr>
              <a:t> 针对</a:t>
            </a:r>
            <a:r>
              <a:rPr lang="en-US" altLang="zh-CN" sz="2000" dirty="0">
                <a:latin typeface="仿宋" panose="02010609060101010101" pitchFamily="49" charset="-122"/>
                <a:ea typeface="仿宋" panose="02010609060101010101" pitchFamily="49" charset="-122"/>
              </a:rPr>
              <a:t>IS</a:t>
            </a:r>
            <a:r>
              <a:rPr lang="zh-CN" altLang="en-US" sz="2000" dirty="0">
                <a:latin typeface="仿宋" panose="02010609060101010101" pitchFamily="49" charset="-122"/>
                <a:ea typeface="仿宋" panose="02010609060101010101" pitchFamily="49" charset="-122"/>
              </a:rPr>
              <a:t>规划的</a:t>
            </a:r>
            <a:r>
              <a:rPr lang="zh-CN" altLang="en-US" sz="2000" b="1" dirty="0">
                <a:latin typeface="仿宋" panose="02010609060101010101" pitchFamily="49" charset="-122"/>
                <a:ea typeface="仿宋" panose="02010609060101010101" pitchFamily="49" charset="-122"/>
              </a:rPr>
              <a:t>基本问题</a:t>
            </a:r>
            <a:r>
              <a:rPr lang="zh-CN" altLang="en-US" sz="2000" dirty="0">
                <a:latin typeface="仿宋" panose="02010609060101010101" pitchFamily="49" charset="-122"/>
                <a:ea typeface="仿宋" panose="02010609060101010101" pitchFamily="49" charset="-122"/>
              </a:rPr>
              <a:t>，提出</a:t>
            </a:r>
            <a:r>
              <a:rPr lang="zh-CN" altLang="en-US" sz="2000" b="1" dirty="0">
                <a:latin typeface="仿宋" panose="02010609060101010101" pitchFamily="49" charset="-122"/>
                <a:ea typeface="仿宋" panose="02010609060101010101" pitchFamily="49" charset="-122"/>
              </a:rPr>
              <a:t>有普遍意义</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IS</a:t>
            </a:r>
            <a:r>
              <a:rPr lang="zh-CN" altLang="en-US" sz="2000" b="1" dirty="0">
                <a:latin typeface="仿宋" panose="02010609060101010101" pitchFamily="49" charset="-122"/>
                <a:ea typeface="仿宋" panose="02010609060101010101" pitchFamily="49" charset="-122"/>
              </a:rPr>
              <a:t>规划模型</a:t>
            </a:r>
            <a:endParaRPr lang="en-US" altLang="zh-CN" sz="2000" dirty="0">
              <a:latin typeface="仿宋" panose="02010609060101010101" pitchFamily="49" charset="-122"/>
              <a:ea typeface="仿宋" panose="02010609060101010101" pitchFamily="49" charset="-122"/>
            </a:endParaRPr>
          </a:p>
          <a:p>
            <a:pPr marL="933450" lvl="2" indent="-285750" algn="just">
              <a:buClr>
                <a:schemeClr val="tx1"/>
              </a:buClr>
              <a:buFont typeface="华文中宋" pitchFamily="2" charset="-122"/>
              <a:buChar char="─"/>
              <a:tabLst>
                <a:tab pos="876300" algn="l"/>
              </a:tabLst>
            </a:pP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基于此规划模型，对</a:t>
            </a:r>
            <a:r>
              <a:rPr lang="zh-CN" altLang="en-US" sz="2000" b="1" dirty="0">
                <a:latin typeface="仿宋" panose="02010609060101010101" pitchFamily="49" charset="-122"/>
                <a:ea typeface="仿宋" panose="02010609060101010101" pitchFamily="49" charset="-122"/>
              </a:rPr>
              <a:t>规划过程</a:t>
            </a:r>
            <a:r>
              <a:rPr lang="zh-CN" altLang="en-US" sz="2000" dirty="0">
                <a:latin typeface="仿宋" panose="02010609060101010101" pitchFamily="49" charset="-122"/>
                <a:ea typeface="仿宋" panose="02010609060101010101" pitchFamily="49" charset="-122"/>
              </a:rPr>
              <a:t>和</a:t>
            </a:r>
            <a:r>
              <a:rPr lang="zh-CN" altLang="en-US" sz="2000" b="1" dirty="0">
                <a:latin typeface="仿宋" panose="02010609060101010101" pitchFamily="49" charset="-122"/>
                <a:ea typeface="仿宋" panose="02010609060101010101" pitchFamily="49" charset="-122"/>
              </a:rPr>
              <a:t>方法论</a:t>
            </a:r>
            <a:r>
              <a:rPr lang="zh-CN" altLang="en-US" sz="2000" dirty="0">
                <a:latin typeface="仿宋" panose="02010609060101010101" pitchFamily="49" charset="-122"/>
                <a:ea typeface="仿宋" panose="02010609060101010101" pitchFamily="49" charset="-122"/>
              </a:rPr>
              <a:t>，进行</a:t>
            </a:r>
            <a:r>
              <a:rPr lang="zh-CN" altLang="en-US" sz="2000" b="1" dirty="0">
                <a:latin typeface="仿宋" panose="02010609060101010101" pitchFamily="49" charset="-122"/>
                <a:ea typeface="仿宋" panose="02010609060101010101" pitchFamily="49" charset="-122"/>
              </a:rPr>
              <a:t>分类研究</a:t>
            </a:r>
            <a:endParaRPr lang="en-US" altLang="zh-CN" sz="2000" b="1" dirty="0">
              <a:latin typeface="仿宋" panose="02010609060101010101" pitchFamily="49" charset="-122"/>
              <a:ea typeface="仿宋" panose="02010609060101010101" pitchFamily="49" charset="-122"/>
            </a:endParaRPr>
          </a:p>
          <a:p>
            <a:pPr indent="-266700" algn="just">
              <a:spcBef>
                <a:spcPts val="1200"/>
              </a:spcBef>
              <a:tabLst>
                <a:tab pos="876300" algn="l"/>
              </a:tabLst>
            </a:pPr>
            <a:r>
              <a:rPr lang="en-US" altLang="zh-CN" sz="2200" b="1" dirty="0">
                <a:latin typeface="仿宋" panose="02010609060101010101" pitchFamily="49" charset="-122"/>
                <a:ea typeface="仿宋" panose="02010609060101010101" pitchFamily="49" charset="-122"/>
              </a:rPr>
              <a:t>Bowman</a:t>
            </a:r>
            <a:r>
              <a:rPr lang="zh-CN" altLang="en-US" sz="2200" b="1" dirty="0">
                <a:latin typeface="仿宋" panose="02010609060101010101" pitchFamily="49" charset="-122"/>
                <a:ea typeface="仿宋" panose="02010609060101010101" pitchFamily="49" charset="-122"/>
              </a:rPr>
              <a:t>模型</a:t>
            </a:r>
            <a:r>
              <a:rPr lang="zh-CN" altLang="en-US" sz="2200" dirty="0">
                <a:latin typeface="仿宋" panose="02010609060101010101" pitchFamily="49" charset="-122"/>
                <a:ea typeface="仿宋" panose="02010609060101010101" pitchFamily="49" charset="-122"/>
              </a:rPr>
              <a:t>的</a:t>
            </a:r>
            <a:r>
              <a:rPr lang="zh-CN" altLang="en-US" sz="2200" b="1" dirty="0">
                <a:latin typeface="仿宋" panose="02010609060101010101" pitchFamily="49" charset="-122"/>
                <a:ea typeface="仿宋" panose="02010609060101010101" pitchFamily="49" charset="-122"/>
              </a:rPr>
              <a:t>一般活动</a:t>
            </a:r>
            <a:r>
              <a:rPr lang="zh-CN" altLang="en-US" sz="2200" dirty="0">
                <a:latin typeface="仿宋" panose="02010609060101010101" pitchFamily="49" charset="-122"/>
                <a:ea typeface="仿宋" panose="02010609060101010101" pitchFamily="49" charset="-122"/>
              </a:rPr>
              <a:t>组成、</a:t>
            </a:r>
            <a:r>
              <a:rPr lang="zh-CN" altLang="en-US" sz="2200" b="1" dirty="0">
                <a:latin typeface="仿宋" panose="02010609060101010101" pitchFamily="49" charset="-122"/>
                <a:ea typeface="仿宋" panose="02010609060101010101" pitchFamily="49" charset="-122"/>
              </a:rPr>
              <a:t>任务</a:t>
            </a:r>
            <a:r>
              <a:rPr lang="zh-CN" altLang="en-US" sz="2200" dirty="0">
                <a:latin typeface="仿宋" panose="02010609060101010101" pitchFamily="49" charset="-122"/>
                <a:ea typeface="仿宋" panose="02010609060101010101" pitchFamily="49" charset="-122"/>
              </a:rPr>
              <a:t>及</a:t>
            </a:r>
            <a:r>
              <a:rPr lang="zh-CN" altLang="en-US" sz="2200" b="1" dirty="0">
                <a:latin typeface="仿宋" panose="02010609060101010101" pitchFamily="49" charset="-122"/>
                <a:ea typeface="仿宋" panose="02010609060101010101" pitchFamily="49" charset="-122"/>
              </a:rPr>
              <a:t>方法</a:t>
            </a:r>
            <a:r>
              <a:rPr lang="zh-CN" altLang="en-US" sz="2200" dirty="0">
                <a:latin typeface="仿宋" panose="02010609060101010101" pitchFamily="49" charset="-122"/>
                <a:ea typeface="仿宋" panose="02010609060101010101" pitchFamily="49" charset="-122"/>
              </a:rPr>
              <a:t>的</a:t>
            </a:r>
            <a:r>
              <a:rPr lang="zh-CN" altLang="en-US" sz="2200" b="1" dirty="0">
                <a:latin typeface="仿宋" panose="02010609060101010101" pitchFamily="49" charset="-122"/>
                <a:ea typeface="仿宋" panose="02010609060101010101" pitchFamily="49" charset="-122"/>
              </a:rPr>
              <a:t>分类</a:t>
            </a:r>
            <a:r>
              <a:rPr lang="zh-CN" altLang="en-US" sz="2200" b="1" dirty="0" smtClean="0">
                <a:latin typeface="仿宋" panose="02010609060101010101" pitchFamily="49" charset="-122"/>
                <a:ea typeface="仿宋" panose="02010609060101010101" pitchFamily="49" charset="-122"/>
              </a:rPr>
              <a:t>描述</a:t>
            </a:r>
            <a:endParaRPr lang="zh-CN" altLang="en-US" sz="2200" dirty="0">
              <a:latin typeface="仿宋" panose="02010609060101010101" pitchFamily="49" charset="-122"/>
              <a:ea typeface="仿宋" panose="02010609060101010101" pitchFamily="49" charset="-122"/>
            </a:endParaRPr>
          </a:p>
        </p:txBody>
      </p:sp>
      <p:sp>
        <p:nvSpPr>
          <p:cNvPr id="712719" name="Text Box 15"/>
          <p:cNvSpPr txBox="1">
            <a:spLocks noChangeArrowheads="1"/>
          </p:cNvSpPr>
          <p:nvPr/>
        </p:nvSpPr>
        <p:spPr bwMode="auto">
          <a:xfrm>
            <a:off x="7518698" y="5365750"/>
            <a:ext cx="1504950" cy="1035050"/>
          </a:xfrm>
          <a:prstGeom prst="rect">
            <a:avLst/>
          </a:prstGeom>
          <a:solidFill>
            <a:schemeClr val="tx1">
              <a:lumMod val="95000"/>
            </a:schemeClr>
          </a:solidFill>
          <a:ln w="9525">
            <a:noFill/>
            <a:miter lim="800000"/>
            <a:headEnd/>
            <a:tailEnd/>
          </a:ln>
          <a:effec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just" eaLnBrk="0" hangingPunct="0">
              <a:defRPr/>
            </a:pPr>
            <a:endParaRPr kumimoji="0" lang="en-US" altLang="zh-CN" sz="1200" dirty="0">
              <a:solidFill>
                <a:schemeClr val="bg1"/>
              </a:solidFill>
              <a:latin typeface="仿宋" panose="02010609060101010101" pitchFamily="49" charset="-122"/>
              <a:ea typeface="仿宋" panose="02010609060101010101" pitchFamily="49" charset="-122"/>
            </a:endParaRPr>
          </a:p>
          <a:p>
            <a:pPr algn="just" eaLnBrk="0" hangingPunct="0">
              <a:defRPr/>
            </a:pPr>
            <a:r>
              <a:rPr kumimoji="0" lang="zh-CN" altLang="en-US" sz="1200" dirty="0">
                <a:solidFill>
                  <a:schemeClr val="bg1"/>
                </a:solidFill>
                <a:latin typeface="仿宋" panose="02010609060101010101" pitchFamily="49" charset="-122"/>
                <a:ea typeface="仿宋" panose="02010609060101010101" pitchFamily="49" charset="-122"/>
              </a:rPr>
              <a:t>。投资回收法</a:t>
            </a:r>
          </a:p>
          <a:p>
            <a:pPr algn="just" eaLnBrk="0" hangingPunct="0">
              <a:defRPr/>
            </a:pPr>
            <a:r>
              <a:rPr kumimoji="0" lang="zh-CN" altLang="en-US" sz="1200" dirty="0">
                <a:solidFill>
                  <a:schemeClr val="bg1"/>
                </a:solidFill>
                <a:latin typeface="仿宋" panose="02010609060101010101" pitchFamily="49" charset="-122"/>
                <a:ea typeface="仿宋" panose="02010609060101010101" pitchFamily="49" charset="-122"/>
              </a:rPr>
              <a:t>。零点预测法</a:t>
            </a:r>
          </a:p>
          <a:p>
            <a:pPr algn="just" eaLnBrk="0" hangingPunct="0">
              <a:defRPr/>
            </a:pPr>
            <a:r>
              <a:rPr kumimoji="0" lang="zh-CN" altLang="en-US" sz="1200" dirty="0">
                <a:solidFill>
                  <a:schemeClr val="bg1"/>
                </a:solidFill>
                <a:latin typeface="仿宋" panose="02010609060101010101" pitchFamily="49" charset="-122"/>
                <a:ea typeface="仿宋" panose="02010609060101010101" pitchFamily="49" charset="-122"/>
              </a:rPr>
              <a:t>。收费法</a:t>
            </a:r>
          </a:p>
          <a:p>
            <a:pPr algn="just" eaLnBrk="0" hangingPunct="0">
              <a:defRPr/>
            </a:pPr>
            <a:endParaRPr kumimoji="0" lang="en-US" altLang="zh-CN" sz="1200" dirty="0">
              <a:solidFill>
                <a:schemeClr val="bg1"/>
              </a:solidFill>
              <a:latin typeface="仿宋" panose="02010609060101010101" pitchFamily="49" charset="-122"/>
              <a:ea typeface="仿宋" panose="02010609060101010101" pitchFamily="49" charset="-122"/>
            </a:endParaRPr>
          </a:p>
        </p:txBody>
      </p:sp>
      <p:sp>
        <p:nvSpPr>
          <p:cNvPr id="712718" name="Text Box 14"/>
          <p:cNvSpPr txBox="1">
            <a:spLocks noChangeArrowheads="1"/>
          </p:cNvSpPr>
          <p:nvPr/>
        </p:nvSpPr>
        <p:spPr bwMode="auto">
          <a:xfrm>
            <a:off x="4667549" y="5365750"/>
            <a:ext cx="2378075" cy="1035050"/>
          </a:xfrm>
          <a:prstGeom prst="rect">
            <a:avLst/>
          </a:prstGeom>
          <a:solidFill>
            <a:schemeClr val="tx1">
              <a:lumMod val="95000"/>
            </a:schemeClr>
          </a:solidFill>
          <a:ln w="9525">
            <a:noFill/>
            <a:miter lim="800000"/>
            <a:headEnd/>
            <a:tailEnd/>
          </a:ln>
          <a:effec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just" eaLnBrk="0" hangingPunct="0">
              <a:defRPr/>
            </a:pPr>
            <a:endParaRPr kumimoji="0" lang="en-US" altLang="zh-CN" sz="1200">
              <a:solidFill>
                <a:schemeClr val="bg1"/>
              </a:solidFill>
              <a:latin typeface="仿宋" panose="02010609060101010101" pitchFamily="49" charset="-122"/>
              <a:ea typeface="仿宋" panose="02010609060101010101" pitchFamily="49" charset="-122"/>
            </a:endParaRP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。企业系统规划</a:t>
            </a:r>
            <a:r>
              <a:rPr kumimoji="0" lang="en-US" altLang="zh-CN" sz="1200">
                <a:solidFill>
                  <a:schemeClr val="bg1"/>
                </a:solidFill>
                <a:latin typeface="仿宋" panose="02010609060101010101" pitchFamily="49" charset="-122"/>
                <a:ea typeface="仿宋" panose="02010609060101010101" pitchFamily="49" charset="-122"/>
              </a:rPr>
              <a:t>(BPS)</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。关键成功因素</a:t>
            </a:r>
            <a:r>
              <a:rPr kumimoji="0" lang="en-US" altLang="zh-CN" sz="1200">
                <a:solidFill>
                  <a:schemeClr val="bg1"/>
                </a:solidFill>
                <a:latin typeface="仿宋" panose="02010609060101010101" pitchFamily="49" charset="-122"/>
                <a:ea typeface="仿宋" panose="02010609060101010101" pitchFamily="49" charset="-122"/>
              </a:rPr>
              <a:t>(CFS)</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。目的</a:t>
            </a:r>
            <a:r>
              <a:rPr kumimoji="0" lang="en-US" altLang="zh-CN" sz="1200">
                <a:solidFill>
                  <a:schemeClr val="bg1"/>
                </a:solidFill>
                <a:latin typeface="仿宋" panose="02010609060101010101" pitchFamily="49" charset="-122"/>
                <a:ea typeface="仿宋" panose="02010609060101010101" pitchFamily="49" charset="-122"/>
              </a:rPr>
              <a:t>/</a:t>
            </a:r>
            <a:r>
              <a:rPr kumimoji="0" lang="zh-CN" altLang="en-US" sz="1200">
                <a:solidFill>
                  <a:schemeClr val="bg1"/>
                </a:solidFill>
                <a:latin typeface="仿宋" panose="02010609060101010101" pitchFamily="49" charset="-122"/>
                <a:ea typeface="仿宋" panose="02010609060101010101" pitchFamily="49" charset="-122"/>
              </a:rPr>
              <a:t>手段（</a:t>
            </a:r>
            <a:r>
              <a:rPr kumimoji="0" lang="en-US" altLang="zh-CN" sz="1200">
                <a:solidFill>
                  <a:schemeClr val="bg1"/>
                </a:solidFill>
                <a:latin typeface="仿宋" panose="02010609060101010101" pitchFamily="49" charset="-122"/>
                <a:ea typeface="仿宋" panose="02010609060101010101" pitchFamily="49" charset="-122"/>
              </a:rPr>
              <a:t>E/M</a:t>
            </a:r>
            <a:r>
              <a:rPr kumimoji="0" lang="zh-CN" altLang="en-US" sz="1200">
                <a:solidFill>
                  <a:schemeClr val="bg1"/>
                </a:solidFill>
                <a:latin typeface="仿宋" panose="02010609060101010101" pitchFamily="49" charset="-122"/>
                <a:ea typeface="仿宋" panose="02010609060101010101" pitchFamily="49" charset="-122"/>
              </a:rPr>
              <a:t>）</a:t>
            </a:r>
          </a:p>
          <a:p>
            <a:pPr algn="just" eaLnBrk="0" hangingPunct="0">
              <a:defRPr/>
            </a:pPr>
            <a:endParaRPr kumimoji="0" lang="en-US" altLang="zh-CN" sz="1200">
              <a:solidFill>
                <a:schemeClr val="bg1"/>
              </a:solidFill>
              <a:latin typeface="仿宋" panose="02010609060101010101" pitchFamily="49" charset="-122"/>
              <a:ea typeface="仿宋" panose="02010609060101010101" pitchFamily="49" charset="-122"/>
            </a:endParaRPr>
          </a:p>
        </p:txBody>
      </p:sp>
      <p:sp>
        <p:nvSpPr>
          <p:cNvPr id="712717" name="Text Box 13"/>
          <p:cNvSpPr txBox="1">
            <a:spLocks noChangeArrowheads="1"/>
          </p:cNvSpPr>
          <p:nvPr/>
        </p:nvSpPr>
        <p:spPr bwMode="auto">
          <a:xfrm>
            <a:off x="2927648" y="5365750"/>
            <a:ext cx="1347788" cy="1035050"/>
          </a:xfrm>
          <a:prstGeom prst="rect">
            <a:avLst/>
          </a:prstGeom>
          <a:solidFill>
            <a:schemeClr val="tx1">
              <a:lumMod val="95000"/>
            </a:schemeClr>
          </a:solidFill>
          <a:ln w="9525">
            <a:miter lim="800000"/>
            <a:headEnd/>
            <a:tailEnd/>
          </a:ln>
          <a:effectLst/>
        </p:spPr>
        <p:txBody>
          <a:bodyPr>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。战略集合变换</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。根据组织传统</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    制定战略</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。根据组织集合</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    制定战略</a:t>
            </a:r>
          </a:p>
        </p:txBody>
      </p:sp>
      <p:sp>
        <p:nvSpPr>
          <p:cNvPr id="712716" name="Text Box 12"/>
          <p:cNvSpPr txBox="1">
            <a:spLocks noChangeArrowheads="1"/>
          </p:cNvSpPr>
          <p:nvPr/>
        </p:nvSpPr>
        <p:spPr bwMode="auto">
          <a:xfrm>
            <a:off x="7518698" y="4295590"/>
            <a:ext cx="1504950" cy="863600"/>
          </a:xfrm>
          <a:prstGeom prst="rect">
            <a:avLst/>
          </a:prstGeom>
          <a:solidFill>
            <a:schemeClr val="tx1">
              <a:lumMod val="95000"/>
            </a:schemeClr>
          </a:solidFill>
          <a:ln w="9525">
            <a:noFill/>
            <a:miter lim="800000"/>
            <a:headEnd/>
            <a:tailEnd/>
          </a:ln>
          <a:effectLst/>
          <a:ex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just" eaLnBrk="0" hangingPunct="0">
              <a:defRPr/>
            </a:pPr>
            <a:r>
              <a:rPr kumimoji="0" lang="zh-CN" altLang="en-US" sz="1200" dirty="0">
                <a:solidFill>
                  <a:schemeClr val="bg1"/>
                </a:solidFill>
                <a:latin typeface="仿宋" panose="02010609060101010101" pitchFamily="49" charset="-122"/>
                <a:ea typeface="仿宋" panose="02010609060101010101" pitchFamily="49" charset="-122"/>
              </a:rPr>
              <a:t>对信息系统的应用，系统开发资源和运营资源进行分配</a:t>
            </a:r>
          </a:p>
        </p:txBody>
      </p:sp>
      <p:sp>
        <p:nvSpPr>
          <p:cNvPr id="712715" name="Text Box 11"/>
          <p:cNvSpPr txBox="1">
            <a:spLocks noChangeArrowheads="1"/>
          </p:cNvSpPr>
          <p:nvPr/>
        </p:nvSpPr>
        <p:spPr bwMode="auto">
          <a:xfrm>
            <a:off x="4667549" y="4295590"/>
            <a:ext cx="2378075" cy="863600"/>
          </a:xfrm>
          <a:prstGeom prst="rect">
            <a:avLst/>
          </a:prstGeom>
          <a:solidFill>
            <a:schemeClr val="tx1">
              <a:lumMod val="95000"/>
            </a:schemeClr>
          </a:solidFill>
          <a:ln w="9525">
            <a:noFill/>
            <a:miter lim="800000"/>
            <a:headEnd/>
            <a:tailEnd/>
          </a:ln>
          <a:effectLst/>
          <a:ex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识别组织的广泛的信息需求，</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建立战略性的信息系统总体</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结构，</a:t>
            </a:r>
          </a:p>
          <a:p>
            <a:pPr algn="just" eaLnBrk="0" hangingPunct="0">
              <a:defRPr/>
            </a:pPr>
            <a:r>
              <a:rPr kumimoji="0" lang="zh-CN" altLang="en-US" sz="1200">
                <a:solidFill>
                  <a:schemeClr val="bg1"/>
                </a:solidFill>
                <a:latin typeface="仿宋" panose="02010609060101010101" pitchFamily="49" charset="-122"/>
                <a:ea typeface="仿宋" panose="02010609060101010101" pitchFamily="49" charset="-122"/>
              </a:rPr>
              <a:t>指导具体应用系统开发</a:t>
            </a:r>
          </a:p>
        </p:txBody>
      </p:sp>
      <p:sp>
        <p:nvSpPr>
          <p:cNvPr id="712714" name="Text Box 10"/>
          <p:cNvSpPr txBox="1">
            <a:spLocks noChangeArrowheads="1"/>
          </p:cNvSpPr>
          <p:nvPr/>
        </p:nvSpPr>
        <p:spPr bwMode="auto">
          <a:xfrm>
            <a:off x="2927649" y="4295590"/>
            <a:ext cx="1268413" cy="863600"/>
          </a:xfrm>
          <a:prstGeom prst="rect">
            <a:avLst/>
          </a:prstGeom>
          <a:solidFill>
            <a:schemeClr val="tx1">
              <a:lumMod val="95000"/>
            </a:schemeClr>
          </a:solidFill>
          <a:ln w="9525">
            <a:noFill/>
            <a:miter lim="800000"/>
            <a:headEnd/>
            <a:tailEnd/>
          </a:ln>
          <a:effectLst/>
          <a:ex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just" eaLnBrk="0" hangingPunct="0">
              <a:defRPr/>
            </a:pPr>
            <a:r>
              <a:rPr kumimoji="0" lang="zh-CN" altLang="en-US" sz="1200" dirty="0">
                <a:solidFill>
                  <a:schemeClr val="bg1"/>
                </a:solidFill>
                <a:latin typeface="仿宋" panose="02010609060101010101" pitchFamily="49" charset="-122"/>
                <a:ea typeface="仿宋" panose="02010609060101010101" pitchFamily="49" charset="-122"/>
              </a:rPr>
              <a:t>在总的组织计划与信息系统计划之间建立关系</a:t>
            </a:r>
          </a:p>
        </p:txBody>
      </p:sp>
      <p:sp>
        <p:nvSpPr>
          <p:cNvPr id="712711" name="Text Box 7">
            <a:hlinkClick r:id="" action="ppaction://noaction" highlightClick="1">
              <a:snd r:embed="rId3" name="click.wav"/>
            </a:hlinkClick>
            <a:hlinkHover r:id="" action="ppaction://noaction" highlightClick="1"/>
          </p:cNvPr>
          <p:cNvSpPr txBox="1">
            <a:spLocks noChangeArrowheads="1"/>
          </p:cNvSpPr>
          <p:nvPr/>
        </p:nvSpPr>
        <p:spPr bwMode="auto">
          <a:xfrm>
            <a:off x="2927649" y="3429000"/>
            <a:ext cx="1268413" cy="648072"/>
          </a:xfrm>
          <a:prstGeom prst="rect">
            <a:avLst/>
          </a:prstGeom>
          <a:solidFill>
            <a:srgbClr val="66FFFF"/>
          </a:solidFill>
          <a:ln w="9525">
            <a:noFill/>
            <a:miter lim="800000"/>
            <a:headEnd/>
            <a:tailEnd/>
          </a:ln>
          <a:effectLst/>
          <a:scene3d>
            <a:camera prst="orthographicFront"/>
            <a:lightRig rig="threePt" dir="t"/>
          </a:scene3d>
          <a:sp3d>
            <a:bevelT/>
          </a:sp3d>
          <a:ex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defRPr/>
            </a:pPr>
            <a:r>
              <a:rPr kumimoji="0" lang="zh-CN" altLang="en-US" sz="1800" b="1" dirty="0">
                <a:latin typeface="仿宋" panose="02010609060101010101" pitchFamily="49" charset="-122"/>
                <a:ea typeface="仿宋" panose="02010609060101010101" pitchFamily="49" charset="-122"/>
              </a:rPr>
              <a:t>战略计划</a:t>
            </a:r>
            <a:endParaRPr kumimoji="0" lang="en-US" altLang="zh-CN" sz="1800" b="1" dirty="0">
              <a:latin typeface="仿宋" panose="02010609060101010101" pitchFamily="49" charset="-122"/>
              <a:ea typeface="仿宋" panose="02010609060101010101" pitchFamily="49" charset="-122"/>
            </a:endParaRPr>
          </a:p>
        </p:txBody>
      </p:sp>
      <p:grpSp>
        <p:nvGrpSpPr>
          <p:cNvPr id="712724" name="Group 20"/>
          <p:cNvGrpSpPr>
            <a:grpSpLocks/>
          </p:cNvGrpSpPr>
          <p:nvPr/>
        </p:nvGrpSpPr>
        <p:grpSpPr bwMode="auto">
          <a:xfrm>
            <a:off x="4196061" y="3429000"/>
            <a:ext cx="2849562" cy="647700"/>
            <a:chOff x="1903" y="2160"/>
            <a:chExt cx="1795" cy="408"/>
          </a:xfrm>
        </p:grpSpPr>
        <p:sp>
          <p:nvSpPr>
            <p:cNvPr id="629802" name="Line 16"/>
            <p:cNvSpPr>
              <a:spLocks noChangeShapeType="1"/>
            </p:cNvSpPr>
            <p:nvPr/>
          </p:nvSpPr>
          <p:spPr bwMode="auto">
            <a:xfrm>
              <a:off x="1903" y="2364"/>
              <a:ext cx="297" cy="0"/>
            </a:xfrm>
            <a:prstGeom prst="line">
              <a:avLst/>
            </a:prstGeom>
            <a:noFill/>
            <a:ln w="57150">
              <a:solidFill>
                <a:schemeClr val="accent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204819" name="Text Box 8">
              <a:hlinkClick r:id="" action="ppaction://noaction" highlightClick="1">
                <a:snd r:embed="rId3" name="click.wav"/>
              </a:hlinkClick>
              <a:hlinkHover r:id="" action="ppaction://noaction" highlightClick="1"/>
            </p:cNvPr>
            <p:cNvSpPr txBox="1">
              <a:spLocks noChangeArrowheads="1"/>
            </p:cNvSpPr>
            <p:nvPr/>
          </p:nvSpPr>
          <p:spPr bwMode="auto">
            <a:xfrm>
              <a:off x="2200" y="2160"/>
              <a:ext cx="1498" cy="408"/>
            </a:xfrm>
            <a:prstGeom prst="rect">
              <a:avLst/>
            </a:prstGeom>
            <a:solidFill>
              <a:srgbClr val="66FFFF"/>
            </a:solidFill>
            <a:ln w="9525">
              <a:no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defRPr/>
              </a:pPr>
              <a:r>
                <a:rPr kumimoji="0" lang="zh-CN" altLang="en-US" sz="1800" b="1" dirty="0">
                  <a:latin typeface="仿宋" panose="02010609060101010101" pitchFamily="49" charset="-122"/>
                  <a:ea typeface="仿宋" panose="02010609060101010101" pitchFamily="49" charset="-122"/>
                </a:rPr>
                <a:t>组织的信息需求分析</a:t>
              </a:r>
            </a:p>
          </p:txBody>
        </p:sp>
      </p:grpSp>
      <p:grpSp>
        <p:nvGrpSpPr>
          <p:cNvPr id="712725" name="Group 21"/>
          <p:cNvGrpSpPr>
            <a:grpSpLocks/>
          </p:cNvGrpSpPr>
          <p:nvPr/>
        </p:nvGrpSpPr>
        <p:grpSpPr bwMode="auto">
          <a:xfrm>
            <a:off x="7045624" y="3429000"/>
            <a:ext cx="1978025" cy="647700"/>
            <a:chOff x="3698" y="2160"/>
            <a:chExt cx="1246" cy="408"/>
          </a:xfrm>
        </p:grpSpPr>
        <p:sp>
          <p:nvSpPr>
            <p:cNvPr id="629798" name="Line 17"/>
            <p:cNvSpPr>
              <a:spLocks noChangeShapeType="1"/>
            </p:cNvSpPr>
            <p:nvPr/>
          </p:nvSpPr>
          <p:spPr bwMode="auto">
            <a:xfrm>
              <a:off x="3698" y="2364"/>
              <a:ext cx="286" cy="0"/>
            </a:xfrm>
            <a:prstGeom prst="line">
              <a:avLst/>
            </a:prstGeom>
            <a:noFill/>
            <a:ln w="57150">
              <a:solidFill>
                <a:schemeClr val="accent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仿宋" panose="02010609060101010101" pitchFamily="49" charset="-122"/>
                <a:ea typeface="仿宋" panose="02010609060101010101" pitchFamily="49" charset="-122"/>
              </a:endParaRPr>
            </a:p>
          </p:txBody>
        </p:sp>
        <p:sp>
          <p:nvSpPr>
            <p:cNvPr id="204817" name="Text Box 9">
              <a:hlinkClick r:id="" action="ppaction://noaction" highlightClick="1">
                <a:snd r:embed="rId3" name="click.wav"/>
              </a:hlinkClick>
              <a:hlinkHover r:id="" action="ppaction://noaction" highlightClick="1"/>
            </p:cNvPr>
            <p:cNvSpPr txBox="1">
              <a:spLocks noChangeArrowheads="1"/>
            </p:cNvSpPr>
            <p:nvPr/>
          </p:nvSpPr>
          <p:spPr bwMode="auto">
            <a:xfrm>
              <a:off x="3996" y="2160"/>
              <a:ext cx="948" cy="408"/>
            </a:xfrm>
            <a:prstGeom prst="rect">
              <a:avLst/>
            </a:prstGeom>
            <a:solidFill>
              <a:srgbClr val="66FFFF"/>
            </a:solidFill>
            <a:ln w="9525">
              <a:no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nchorCtr="1">
              <a:flatTx/>
            </a:bodyPr>
            <a:lstStyle>
              <a:lvl1pPr>
                <a:defRPr kumimoji="1" sz="2800">
                  <a:solidFill>
                    <a:schemeClr val="tx1"/>
                  </a:solidFill>
                  <a:latin typeface="Arial" pitchFamily="34" charset="0"/>
                </a:defRPr>
              </a:lvl1pPr>
              <a:lvl2pPr marL="742950" indent="-285750">
                <a:defRPr kumimoji="1" sz="26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hangingPunct="0">
                <a:defRPr kumimoji="1" sz="2000">
                  <a:solidFill>
                    <a:schemeClr val="tx1"/>
                  </a:solidFill>
                  <a:latin typeface="Arial" pitchFamily="34" charset="0"/>
                  <a:ea typeface="宋体" pitchFamily="2" charset="-122"/>
                </a:defRPr>
              </a:lvl6pPr>
              <a:lvl7pPr marL="2971800" indent="-228600" eaLnBrk="0" hangingPunct="0">
                <a:defRPr kumimoji="1" sz="2000">
                  <a:solidFill>
                    <a:schemeClr val="tx1"/>
                  </a:solidFill>
                  <a:latin typeface="Arial" pitchFamily="34" charset="0"/>
                  <a:ea typeface="宋体" pitchFamily="2" charset="-122"/>
                </a:defRPr>
              </a:lvl7pPr>
              <a:lvl8pPr marL="3429000" indent="-228600" eaLnBrk="0" hangingPunct="0">
                <a:defRPr kumimoji="1" sz="2000">
                  <a:solidFill>
                    <a:schemeClr val="tx1"/>
                  </a:solidFill>
                  <a:latin typeface="Arial" pitchFamily="34" charset="0"/>
                  <a:ea typeface="宋体" pitchFamily="2" charset="-122"/>
                </a:defRPr>
              </a:lvl8pPr>
              <a:lvl9pPr marL="3886200" indent="-228600" eaLnBrk="0" hangingPunct="0">
                <a:defRPr kumimoji="1" sz="2000">
                  <a:solidFill>
                    <a:schemeClr val="tx1"/>
                  </a:solidFill>
                  <a:latin typeface="Arial" pitchFamily="34" charset="0"/>
                  <a:ea typeface="宋体" pitchFamily="2" charset="-122"/>
                </a:defRPr>
              </a:lvl9pPr>
            </a:lstStyle>
            <a:p>
              <a:pPr algn="ctr" eaLnBrk="0" hangingPunct="0">
                <a:defRPr/>
              </a:pPr>
              <a:r>
                <a:rPr kumimoji="0" lang="zh-CN" altLang="en-US" sz="1800" b="1" dirty="0">
                  <a:latin typeface="仿宋" panose="02010609060101010101" pitchFamily="49" charset="-122"/>
                  <a:ea typeface="仿宋" panose="02010609060101010101" pitchFamily="49" charset="-122"/>
                </a:rPr>
                <a:t>资源分配</a:t>
              </a:r>
            </a:p>
          </p:txBody>
        </p:sp>
      </p:grpSp>
      <p:sp>
        <p:nvSpPr>
          <p:cNvPr id="3" name="标题 2"/>
          <p:cNvSpPr>
            <a:spLocks noGrp="1"/>
          </p:cNvSpPr>
          <p:nvPr>
            <p:ph type="title"/>
          </p:nvPr>
        </p:nvSpPr>
        <p:spPr>
          <a:xfrm>
            <a:off x="673443" y="118586"/>
            <a:ext cx="10515600" cy="1325563"/>
          </a:xfrm>
        </p:spPr>
        <p:txBody>
          <a:bodyPr/>
          <a:lstStyle/>
          <a:p>
            <a:r>
              <a:rPr lang="en-US" altLang="zh-CN" dirty="0" smtClean="0">
                <a:latin typeface="仿宋" panose="02010609060101010101" pitchFamily="49" charset="-122"/>
                <a:ea typeface="仿宋" panose="02010609060101010101" pitchFamily="49" charset="-122"/>
              </a:rPr>
              <a:t>1.3.1 </a:t>
            </a:r>
            <a:r>
              <a:rPr lang="zh-CN" altLang="en-US" dirty="0" smtClean="0">
                <a:latin typeface="仿宋" panose="02010609060101010101" pitchFamily="49" charset="-122"/>
                <a:ea typeface="仿宋" panose="02010609060101010101" pitchFamily="49" charset="-122"/>
              </a:rPr>
              <a:t>信息系统规划模型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8398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p:txBody>
          <a:bodyPr/>
          <a:lstStyle/>
          <a:p>
            <a:r>
              <a:rPr lang="en-US" altLang="zh-CN" dirty="0" smtClean="0"/>
              <a:t>2.1  </a:t>
            </a:r>
            <a:r>
              <a:rPr lang="zh-CN" altLang="en-US" dirty="0"/>
              <a:t>名称</a:t>
            </a:r>
          </a:p>
        </p:txBody>
      </p:sp>
      <p:sp>
        <p:nvSpPr>
          <p:cNvPr id="36867" name="Rectangle 3"/>
          <p:cNvSpPr>
            <a:spLocks noGrp="1" noRot="1" noChangeArrowheads="1"/>
          </p:cNvSpPr>
          <p:nvPr>
            <p:ph type="body" idx="1"/>
          </p:nvPr>
        </p:nvSpPr>
        <p:spPr/>
        <p:txBody>
          <a:bodyPr/>
          <a:lstStyle/>
          <a:p>
            <a:r>
              <a:rPr lang="zh-CN" altLang="en-US"/>
              <a:t>每个组件都必须有一个不同于其他组件的名称。组件的名称是一个字符串，位于组件图标的内部。</a:t>
            </a:r>
          </a:p>
          <a:p>
            <a:r>
              <a:rPr lang="zh-CN" altLang="en-US"/>
              <a:t>组件名称通常是从现实的词汇表中抽取出来的短名词或名词短语，并依据目标操作系统添加相应的扩展名，例如</a:t>
            </a:r>
            <a:r>
              <a:rPr lang="en-US" altLang="zh-CN"/>
              <a:t>java</a:t>
            </a:r>
            <a:r>
              <a:rPr lang="zh-CN" altLang="en-US"/>
              <a:t>和</a:t>
            </a:r>
            <a:r>
              <a:rPr lang="en-US" altLang="zh-CN"/>
              <a:t>dll</a:t>
            </a:r>
            <a:r>
              <a:rPr lang="zh-CN" altLang="en-US"/>
              <a:t>。</a:t>
            </a:r>
          </a:p>
          <a:p>
            <a:r>
              <a:rPr lang="zh-CN" altLang="en-US"/>
              <a:t>组件的名称有两种：简单名和路径名。</a:t>
            </a:r>
          </a:p>
        </p:txBody>
      </p:sp>
    </p:spTree>
    <p:extLst>
      <p:ext uri="{BB962C8B-B14F-4D97-AF65-F5344CB8AC3E}">
        <p14:creationId xmlns:p14="http://schemas.microsoft.com/office/powerpoint/2010/main" val="40178871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ltLang="zh-CN" dirty="0" smtClean="0"/>
              <a:t>2.2  </a:t>
            </a:r>
            <a:r>
              <a:rPr lang="zh-CN" altLang="en-US" dirty="0"/>
              <a:t>组件的种类</a:t>
            </a:r>
          </a:p>
        </p:txBody>
      </p:sp>
      <p:sp>
        <p:nvSpPr>
          <p:cNvPr id="37891" name="Rectangle 3"/>
          <p:cNvSpPr>
            <a:spLocks noGrp="1" noRot="1" noChangeArrowheads="1"/>
          </p:cNvSpPr>
          <p:nvPr>
            <p:ph type="body" idx="1"/>
          </p:nvPr>
        </p:nvSpPr>
        <p:spPr/>
        <p:txBody>
          <a:bodyPr/>
          <a:lstStyle/>
          <a:p>
            <a:pPr marL="609600" indent="-609600"/>
            <a:r>
              <a:rPr lang="zh-CN" altLang="en-US"/>
              <a:t>在对软件系统建模的过程中，存在</a:t>
            </a:r>
            <a:r>
              <a:rPr lang="en-US" altLang="zh-CN"/>
              <a:t>3</a:t>
            </a:r>
            <a:r>
              <a:rPr lang="zh-CN" altLang="en-US"/>
              <a:t>种类型的组件：</a:t>
            </a:r>
          </a:p>
          <a:p>
            <a:pPr marL="609600" indent="-609600">
              <a:buFont typeface="Wingdings" panose="05000000000000000000" pitchFamily="2" charset="2"/>
              <a:buAutoNum type="circleNumDbPlain"/>
            </a:pPr>
            <a:r>
              <a:rPr lang="zh-CN" altLang="en-US"/>
              <a:t>配置组件（</a:t>
            </a:r>
            <a:r>
              <a:rPr lang="en-US" altLang="zh-CN"/>
              <a:t>Deployment Component</a:t>
            </a:r>
            <a:r>
              <a:rPr lang="zh-CN" altLang="en-US"/>
              <a:t>）</a:t>
            </a:r>
          </a:p>
          <a:p>
            <a:pPr marL="609600" indent="-609600">
              <a:buFont typeface="Wingdings" panose="05000000000000000000" pitchFamily="2" charset="2"/>
              <a:buAutoNum type="circleNumDbPlain"/>
            </a:pPr>
            <a:r>
              <a:rPr lang="zh-CN" altLang="en-US"/>
              <a:t>工作产品组件（</a:t>
            </a:r>
            <a:r>
              <a:rPr lang="en-US" altLang="zh-CN"/>
              <a:t>Work Product Component</a:t>
            </a:r>
            <a:r>
              <a:rPr lang="zh-CN" altLang="en-US"/>
              <a:t>）</a:t>
            </a:r>
          </a:p>
          <a:p>
            <a:pPr marL="609600" indent="-609600">
              <a:buFont typeface="Wingdings" panose="05000000000000000000" pitchFamily="2" charset="2"/>
              <a:buAutoNum type="circleNumDbPlain"/>
            </a:pPr>
            <a:r>
              <a:rPr lang="zh-CN" altLang="en-US"/>
              <a:t>执行组件（</a:t>
            </a:r>
            <a:r>
              <a:rPr lang="en-US" altLang="zh-CN"/>
              <a:t>Execution Component</a:t>
            </a:r>
            <a:r>
              <a:rPr lang="zh-CN" altLang="en-US"/>
              <a:t>）</a:t>
            </a:r>
          </a:p>
        </p:txBody>
      </p:sp>
    </p:spTree>
    <p:extLst>
      <p:ext uri="{BB962C8B-B14F-4D97-AF65-F5344CB8AC3E}">
        <p14:creationId xmlns:p14="http://schemas.microsoft.com/office/powerpoint/2010/main" val="14063913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1046205" y="228600"/>
            <a:ext cx="9393195" cy="1143000"/>
          </a:xfrm>
        </p:spPr>
        <p:txBody>
          <a:bodyPr>
            <a:normAutofit fontScale="90000"/>
          </a:bodyPr>
          <a:lstStyle/>
          <a:p>
            <a:r>
              <a:rPr lang="en-US" altLang="zh-CN" sz="4000" dirty="0" smtClean="0"/>
              <a:t>2.3  </a:t>
            </a:r>
            <a:r>
              <a:rPr lang="en-US" altLang="zh-CN" sz="4000" dirty="0"/>
              <a:t>Rational Rose</a:t>
            </a:r>
            <a:r>
              <a:rPr lang="zh-CN" altLang="en-US" sz="4000" dirty="0"/>
              <a:t>中不同类型组件的图标表示</a:t>
            </a:r>
          </a:p>
        </p:txBody>
      </p:sp>
      <p:sp>
        <p:nvSpPr>
          <p:cNvPr id="38915" name="Rectangle 3"/>
          <p:cNvSpPr>
            <a:spLocks noGrp="1" noRot="1" noChangeArrowheads="1"/>
          </p:cNvSpPr>
          <p:nvPr>
            <p:ph type="body" idx="1"/>
          </p:nvPr>
        </p:nvSpPr>
        <p:spPr/>
        <p:txBody>
          <a:bodyPr>
            <a:normAutofit fontScale="92500" lnSpcReduction="10000"/>
          </a:bodyPr>
          <a:lstStyle/>
          <a:p>
            <a:pPr>
              <a:lnSpc>
                <a:spcPct val="90000"/>
              </a:lnSpc>
            </a:pPr>
            <a:r>
              <a:rPr lang="en-US" altLang="zh-CN" sz="2400"/>
              <a:t> 1.  </a:t>
            </a:r>
            <a:r>
              <a:rPr lang="zh-CN" altLang="en-US" sz="2400"/>
              <a:t>组件</a:t>
            </a:r>
          </a:p>
          <a:p>
            <a:pPr>
              <a:lnSpc>
                <a:spcPct val="90000"/>
              </a:lnSpc>
            </a:pPr>
            <a:r>
              <a:rPr lang="zh-CN" altLang="en-US" sz="2400"/>
              <a:t> </a:t>
            </a:r>
            <a:r>
              <a:rPr lang="en-US" altLang="zh-CN" sz="2400"/>
              <a:t>2.  </a:t>
            </a:r>
            <a:r>
              <a:rPr lang="zh-CN" altLang="en-US" sz="2400"/>
              <a:t>子程序规范</a:t>
            </a:r>
          </a:p>
          <a:p>
            <a:pPr>
              <a:lnSpc>
                <a:spcPct val="90000"/>
              </a:lnSpc>
            </a:pPr>
            <a:r>
              <a:rPr lang="zh-CN" altLang="en-US" sz="2400"/>
              <a:t> </a:t>
            </a:r>
            <a:r>
              <a:rPr lang="en-US" altLang="zh-CN" sz="2400"/>
              <a:t>3.  </a:t>
            </a:r>
            <a:r>
              <a:rPr lang="zh-CN" altLang="en-US" sz="2400"/>
              <a:t>子程序体</a:t>
            </a:r>
          </a:p>
          <a:p>
            <a:pPr>
              <a:lnSpc>
                <a:spcPct val="90000"/>
              </a:lnSpc>
            </a:pPr>
            <a:r>
              <a:rPr lang="zh-CN" altLang="en-US" sz="2400"/>
              <a:t> </a:t>
            </a:r>
            <a:r>
              <a:rPr lang="en-US" altLang="zh-CN" sz="2400"/>
              <a:t>4.  </a:t>
            </a:r>
            <a:r>
              <a:rPr lang="zh-CN" altLang="en-US" sz="2400"/>
              <a:t>主程序</a:t>
            </a:r>
          </a:p>
          <a:p>
            <a:pPr>
              <a:lnSpc>
                <a:spcPct val="90000"/>
              </a:lnSpc>
            </a:pPr>
            <a:r>
              <a:rPr lang="zh-CN" altLang="en-US" sz="2400"/>
              <a:t> </a:t>
            </a:r>
            <a:r>
              <a:rPr lang="en-US" altLang="zh-CN" sz="2400"/>
              <a:t>5.  </a:t>
            </a:r>
            <a:r>
              <a:rPr lang="zh-CN" altLang="en-US" sz="2400"/>
              <a:t>包规范</a:t>
            </a:r>
          </a:p>
          <a:p>
            <a:pPr>
              <a:lnSpc>
                <a:spcPct val="90000"/>
              </a:lnSpc>
            </a:pPr>
            <a:r>
              <a:rPr lang="zh-CN" altLang="en-US" sz="2400"/>
              <a:t> </a:t>
            </a:r>
            <a:r>
              <a:rPr lang="en-US" altLang="zh-CN" sz="2400"/>
              <a:t>6.  </a:t>
            </a:r>
            <a:r>
              <a:rPr lang="zh-CN" altLang="en-US" sz="2400"/>
              <a:t>包体</a:t>
            </a:r>
          </a:p>
          <a:p>
            <a:pPr>
              <a:lnSpc>
                <a:spcPct val="90000"/>
              </a:lnSpc>
            </a:pPr>
            <a:r>
              <a:rPr lang="zh-CN" altLang="en-US" sz="2400"/>
              <a:t> </a:t>
            </a:r>
            <a:r>
              <a:rPr lang="en-US" altLang="zh-CN" sz="2400"/>
              <a:t>7.  </a:t>
            </a:r>
            <a:r>
              <a:rPr lang="zh-CN" altLang="en-US" sz="2400"/>
              <a:t>任务规范</a:t>
            </a:r>
          </a:p>
          <a:p>
            <a:pPr>
              <a:lnSpc>
                <a:spcPct val="90000"/>
              </a:lnSpc>
            </a:pPr>
            <a:r>
              <a:rPr lang="zh-CN" altLang="en-US" sz="2400"/>
              <a:t> </a:t>
            </a:r>
            <a:r>
              <a:rPr lang="en-US" altLang="zh-CN" sz="2400"/>
              <a:t>8.  </a:t>
            </a:r>
            <a:r>
              <a:rPr lang="zh-CN" altLang="en-US" sz="2400"/>
              <a:t>任务体</a:t>
            </a:r>
          </a:p>
          <a:p>
            <a:pPr>
              <a:lnSpc>
                <a:spcPct val="90000"/>
              </a:lnSpc>
            </a:pPr>
            <a:r>
              <a:rPr lang="zh-CN" altLang="en-US" sz="2400"/>
              <a:t> </a:t>
            </a:r>
            <a:r>
              <a:rPr lang="en-US" altLang="zh-CN" sz="2400"/>
              <a:t>9.  </a:t>
            </a:r>
            <a:r>
              <a:rPr lang="zh-CN" altLang="en-US" sz="2400"/>
              <a:t>数据库</a:t>
            </a:r>
          </a:p>
          <a:p>
            <a:pPr>
              <a:lnSpc>
                <a:spcPct val="90000"/>
              </a:lnSpc>
            </a:pPr>
            <a:r>
              <a:rPr lang="en-US" altLang="zh-CN" sz="2400"/>
              <a:t>10.  </a:t>
            </a:r>
            <a:r>
              <a:rPr lang="zh-CN" altLang="en-US" sz="2400"/>
              <a:t>虚包</a:t>
            </a:r>
          </a:p>
          <a:p>
            <a:pPr>
              <a:lnSpc>
                <a:spcPct val="90000"/>
              </a:lnSpc>
            </a:pPr>
            <a:r>
              <a:rPr lang="en-US" altLang="zh-CN" sz="2400"/>
              <a:t>11.  </a:t>
            </a:r>
            <a:r>
              <a:rPr lang="zh-CN" altLang="en-US" sz="2400"/>
              <a:t>虚子程序</a:t>
            </a:r>
          </a:p>
        </p:txBody>
      </p:sp>
    </p:spTree>
    <p:extLst>
      <p:ext uri="{BB962C8B-B14F-4D97-AF65-F5344CB8AC3E}">
        <p14:creationId xmlns:p14="http://schemas.microsoft.com/office/powerpoint/2010/main" val="16117718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dirty="0" smtClean="0"/>
              <a:t>3  </a:t>
            </a:r>
            <a:r>
              <a:rPr lang="zh-CN" altLang="en-US" dirty="0"/>
              <a:t>接口</a:t>
            </a:r>
          </a:p>
        </p:txBody>
      </p:sp>
      <p:sp>
        <p:nvSpPr>
          <p:cNvPr id="27651" name="Rectangle 3"/>
          <p:cNvSpPr>
            <a:spLocks noGrp="1" noRot="1" noChangeArrowheads="1"/>
          </p:cNvSpPr>
          <p:nvPr>
            <p:ph type="body" idx="1"/>
          </p:nvPr>
        </p:nvSpPr>
        <p:spPr/>
        <p:txBody>
          <a:bodyPr/>
          <a:lstStyle/>
          <a:p>
            <a:pPr marL="609600" indent="-609600"/>
            <a:r>
              <a:rPr lang="zh-CN" altLang="en-US"/>
              <a:t>接口和组件之间的关系分为两种：</a:t>
            </a:r>
          </a:p>
          <a:p>
            <a:pPr marL="609600" indent="-609600">
              <a:buFont typeface="Wingdings" panose="05000000000000000000" pitchFamily="2" charset="2"/>
              <a:buAutoNum type="circleNumDbPlain"/>
            </a:pPr>
            <a:r>
              <a:rPr lang="zh-CN" altLang="en-US"/>
              <a:t>实现关系（</a:t>
            </a:r>
            <a:r>
              <a:rPr lang="en-US" altLang="zh-CN"/>
              <a:t>Realization</a:t>
            </a:r>
            <a:r>
              <a:rPr lang="zh-CN" altLang="en-US"/>
              <a:t>）</a:t>
            </a:r>
          </a:p>
          <a:p>
            <a:pPr marL="609600" indent="-609600">
              <a:buFont typeface="Wingdings" panose="05000000000000000000" pitchFamily="2" charset="2"/>
              <a:buAutoNum type="circleNumDbPlain"/>
            </a:pPr>
            <a:r>
              <a:rPr lang="zh-CN" altLang="en-US"/>
              <a:t>依赖关系（</a:t>
            </a:r>
            <a:r>
              <a:rPr lang="en-US" altLang="zh-CN"/>
              <a:t>Dependency</a:t>
            </a:r>
            <a:r>
              <a:rPr lang="zh-CN" altLang="en-US"/>
              <a:t>）</a:t>
            </a:r>
          </a:p>
          <a:p>
            <a:pPr marL="609600" indent="-609600"/>
            <a:r>
              <a:rPr lang="zh-CN" altLang="en-US"/>
              <a:t>在图中，接口和组件之间用实线连接表示实现关系；而接口和组件之间用虚线箭头连接则表示依赖关系。</a:t>
            </a:r>
          </a:p>
        </p:txBody>
      </p:sp>
    </p:spTree>
    <p:extLst>
      <p:ext uri="{BB962C8B-B14F-4D97-AF65-F5344CB8AC3E}">
        <p14:creationId xmlns:p14="http://schemas.microsoft.com/office/powerpoint/2010/main" val="201260384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r>
              <a:rPr lang="en-US" altLang="zh-CN" dirty="0" smtClean="0"/>
              <a:t>3  </a:t>
            </a:r>
            <a:r>
              <a:rPr lang="zh-CN" altLang="en-US" dirty="0"/>
              <a:t>接口 </a:t>
            </a:r>
          </a:p>
        </p:txBody>
      </p:sp>
      <p:sp>
        <p:nvSpPr>
          <p:cNvPr id="39939" name="Rectangle 3"/>
          <p:cNvSpPr>
            <a:spLocks noGrp="1" noRot="1" noChangeArrowheads="1"/>
          </p:cNvSpPr>
          <p:nvPr>
            <p:ph type="body" idx="1"/>
          </p:nvPr>
        </p:nvSpPr>
        <p:spPr/>
        <p:txBody>
          <a:bodyPr/>
          <a:lstStyle/>
          <a:p>
            <a:pPr marL="609600" indent="-609600"/>
            <a:r>
              <a:rPr lang="zh-CN" altLang="en-US"/>
              <a:t>组件的接口分为两种：</a:t>
            </a:r>
          </a:p>
          <a:p>
            <a:pPr marL="609600" indent="-609600">
              <a:buFont typeface="Wingdings" panose="05000000000000000000" pitchFamily="2" charset="2"/>
              <a:buAutoNum type="circleNumDbPlain"/>
            </a:pPr>
            <a:r>
              <a:rPr lang="zh-CN" altLang="en-US"/>
              <a:t>导入接口（</a:t>
            </a:r>
            <a:r>
              <a:rPr lang="en-US" altLang="zh-CN"/>
              <a:t>import interface</a:t>
            </a:r>
            <a:r>
              <a:rPr lang="zh-CN" altLang="en-US"/>
              <a:t>）		   供访问操作的组件使用</a:t>
            </a:r>
          </a:p>
          <a:p>
            <a:pPr marL="609600" indent="-609600">
              <a:buFont typeface="Wingdings" panose="05000000000000000000" pitchFamily="2" charset="2"/>
              <a:buAutoNum type="circleNumDbPlain"/>
            </a:pPr>
            <a:r>
              <a:rPr lang="zh-CN" altLang="en-US"/>
              <a:t>导出接口（</a:t>
            </a:r>
            <a:r>
              <a:rPr lang="en-US" altLang="zh-CN"/>
              <a:t>export interface</a:t>
            </a:r>
            <a:r>
              <a:rPr lang="zh-CN" altLang="en-US"/>
              <a:t>）		   由提供操作的组件提供</a:t>
            </a:r>
          </a:p>
          <a:p>
            <a:pPr marL="609600" indent="-609600"/>
            <a:endParaRPr lang="en-US" altLang="zh-CN"/>
          </a:p>
        </p:txBody>
      </p:sp>
    </p:spTree>
    <p:extLst>
      <p:ext uri="{BB962C8B-B14F-4D97-AF65-F5344CB8AC3E}">
        <p14:creationId xmlns:p14="http://schemas.microsoft.com/office/powerpoint/2010/main" val="11520368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en-US" altLang="zh-CN" dirty="0" smtClean="0"/>
              <a:t>4  </a:t>
            </a:r>
            <a:r>
              <a:rPr lang="zh-CN" altLang="en-US" dirty="0"/>
              <a:t>依赖关系</a:t>
            </a:r>
          </a:p>
        </p:txBody>
      </p:sp>
      <p:sp>
        <p:nvSpPr>
          <p:cNvPr id="28675" name="Rectangle 3"/>
          <p:cNvSpPr>
            <a:spLocks noGrp="1" noRot="1" noChangeArrowheads="1"/>
          </p:cNvSpPr>
          <p:nvPr>
            <p:ph type="body" idx="1"/>
          </p:nvPr>
        </p:nvSpPr>
        <p:spPr/>
        <p:txBody>
          <a:bodyPr/>
          <a:lstStyle/>
          <a:p>
            <a:r>
              <a:rPr lang="zh-CN" altLang="en-US"/>
              <a:t>组件图用依赖关系表示各组件之间存在的关系类型。</a:t>
            </a:r>
          </a:p>
          <a:p>
            <a:r>
              <a:rPr lang="zh-CN" altLang="en-US"/>
              <a:t>在</a:t>
            </a:r>
            <a:r>
              <a:rPr lang="en-US" altLang="zh-CN"/>
              <a:t>UML</a:t>
            </a:r>
            <a:r>
              <a:rPr lang="zh-CN" altLang="en-US"/>
              <a:t>中，组件图中依赖关系的表示方法与类图中依赖关系相同，都是一个由客户指向提供者的虚线箭头。</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495801"/>
            <a:ext cx="56578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9343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r>
              <a:rPr lang="en-US" altLang="zh-CN" dirty="0" smtClean="0"/>
              <a:t>5  </a:t>
            </a:r>
            <a:r>
              <a:rPr lang="zh-CN" altLang="en-US" dirty="0"/>
              <a:t>组件图建模技术</a:t>
            </a:r>
          </a:p>
        </p:txBody>
      </p:sp>
      <p:sp>
        <p:nvSpPr>
          <p:cNvPr id="29699"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对系统中的组件建模。</a:t>
            </a:r>
          </a:p>
          <a:p>
            <a:pPr marL="609600" indent="-609600">
              <a:buFont typeface="Wingdings" panose="05000000000000000000" pitchFamily="2" charset="2"/>
              <a:buAutoNum type="circleNumDbPlain"/>
            </a:pPr>
            <a:r>
              <a:rPr lang="zh-CN" altLang="en-US"/>
              <a:t>对相应组件提供的接口建模。</a:t>
            </a:r>
          </a:p>
          <a:p>
            <a:pPr marL="609600" indent="-609600">
              <a:buFont typeface="Wingdings" panose="05000000000000000000" pitchFamily="2" charset="2"/>
              <a:buAutoNum type="circleNumDbPlain"/>
            </a:pPr>
            <a:r>
              <a:rPr lang="zh-CN" altLang="en-US"/>
              <a:t>对组件之间的依赖关系建模。</a:t>
            </a:r>
          </a:p>
          <a:p>
            <a:pPr marL="609600" indent="-609600">
              <a:buFont typeface="Wingdings" panose="05000000000000000000" pitchFamily="2" charset="2"/>
              <a:buAutoNum type="circleNumDbPlain"/>
            </a:pPr>
            <a:r>
              <a:rPr lang="zh-CN" altLang="en-US"/>
              <a:t>将逻辑设计映射成物理实现。</a:t>
            </a:r>
          </a:p>
          <a:p>
            <a:pPr marL="609600" indent="-609600">
              <a:buFont typeface="Wingdings" panose="05000000000000000000" pitchFamily="2" charset="2"/>
              <a:buAutoNum type="circleNumDbPlain"/>
            </a:pPr>
            <a:r>
              <a:rPr lang="zh-CN" altLang="en-US"/>
              <a:t>对建模的结果进行精化和细化。</a:t>
            </a:r>
          </a:p>
        </p:txBody>
      </p:sp>
    </p:spTree>
    <p:extLst>
      <p:ext uri="{BB962C8B-B14F-4D97-AF65-F5344CB8AC3E}">
        <p14:creationId xmlns:p14="http://schemas.microsoft.com/office/powerpoint/2010/main" val="40962956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a:xfrm>
            <a:off x="1524000" y="228600"/>
            <a:ext cx="9144000" cy="1143000"/>
          </a:xfrm>
        </p:spPr>
        <p:txBody>
          <a:bodyPr/>
          <a:lstStyle/>
          <a:p>
            <a:r>
              <a:rPr lang="en-US" altLang="zh-CN" sz="4000" dirty="0" smtClean="0"/>
              <a:t>6 </a:t>
            </a:r>
            <a:r>
              <a:rPr lang="zh-CN" altLang="en-US" sz="4000" dirty="0"/>
              <a:t>实例</a:t>
            </a:r>
            <a:r>
              <a:rPr lang="en-US" altLang="zh-CN" sz="4000" dirty="0"/>
              <a:t>——</a:t>
            </a:r>
            <a:r>
              <a:rPr lang="zh-CN" altLang="en-US" sz="4000" dirty="0"/>
              <a:t>图书馆管理系统的组件图</a:t>
            </a:r>
          </a:p>
        </p:txBody>
      </p:sp>
      <p:sp>
        <p:nvSpPr>
          <p:cNvPr id="30723" name="Rectangle 3"/>
          <p:cNvSpPr>
            <a:spLocks noGrp="1" noRot="1" noChangeArrowheads="1"/>
          </p:cNvSpPr>
          <p:nvPr>
            <p:ph type="body" idx="1"/>
          </p:nvPr>
        </p:nvSpPr>
        <p:spPr>
          <a:xfrm>
            <a:off x="1905000" y="1600201"/>
            <a:ext cx="8534400" cy="4498975"/>
          </a:xfrm>
        </p:spPr>
        <p:txBody>
          <a:bodyPr/>
          <a:lstStyle/>
          <a:p>
            <a:r>
              <a:rPr lang="en-US" altLang="zh-CN"/>
              <a:t>12.6.1  </a:t>
            </a:r>
            <a:r>
              <a:rPr lang="zh-CN" altLang="en-US"/>
              <a:t>使用</a:t>
            </a:r>
            <a:r>
              <a:rPr lang="en-US" altLang="zh-CN"/>
              <a:t>Rational Rose</a:t>
            </a:r>
            <a:r>
              <a:rPr lang="zh-CN" altLang="en-US"/>
              <a:t>绘制组件图的步骤</a:t>
            </a:r>
          </a:p>
          <a:p>
            <a:r>
              <a:rPr lang="en-US" altLang="zh-CN"/>
              <a:t>12.6.2  </a:t>
            </a:r>
            <a:r>
              <a:rPr lang="zh-CN" altLang="en-US"/>
              <a:t>图书馆管理系统的组件图</a:t>
            </a:r>
          </a:p>
        </p:txBody>
      </p:sp>
    </p:spTree>
    <p:extLst>
      <p:ext uri="{BB962C8B-B14F-4D97-AF65-F5344CB8AC3E}">
        <p14:creationId xmlns:p14="http://schemas.microsoft.com/office/powerpoint/2010/main" val="5781042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1752600" y="228600"/>
            <a:ext cx="8693150" cy="1143000"/>
          </a:xfrm>
        </p:spPr>
        <p:txBody>
          <a:bodyPr>
            <a:normAutofit fontScale="90000"/>
          </a:bodyPr>
          <a:lstStyle/>
          <a:p>
            <a:r>
              <a:rPr lang="en-US" altLang="zh-CN" sz="4000" dirty="0" smtClean="0"/>
              <a:t>6.1  </a:t>
            </a:r>
            <a:r>
              <a:rPr lang="zh-CN" altLang="en-US" sz="4000" dirty="0"/>
              <a:t>使用</a:t>
            </a:r>
            <a:r>
              <a:rPr lang="en-US" altLang="zh-CN" sz="4000" dirty="0"/>
              <a:t>Rational Rose</a:t>
            </a:r>
            <a:r>
              <a:rPr lang="zh-CN" altLang="en-US" sz="4000" dirty="0"/>
              <a:t>绘制组件图的步骤</a:t>
            </a:r>
          </a:p>
        </p:txBody>
      </p:sp>
      <p:sp>
        <p:nvSpPr>
          <p:cNvPr id="41987" name="Rectangle 3"/>
          <p:cNvSpPr>
            <a:spLocks noGrp="1" noRot="1" noChangeArrowheads="1"/>
          </p:cNvSpPr>
          <p:nvPr>
            <p:ph type="body" idx="1"/>
          </p:nvPr>
        </p:nvSpPr>
        <p:spPr/>
        <p:txBody>
          <a:bodyPr/>
          <a:lstStyle/>
          <a:p>
            <a:r>
              <a:rPr lang="en-US" altLang="zh-CN"/>
              <a:t>1.  </a:t>
            </a:r>
            <a:r>
              <a:rPr lang="zh-CN" altLang="en-US"/>
              <a:t>创建组件图</a:t>
            </a:r>
          </a:p>
          <a:p>
            <a:r>
              <a:rPr lang="en-US" altLang="zh-CN"/>
              <a:t>2.  </a:t>
            </a:r>
            <a:r>
              <a:rPr lang="zh-CN" altLang="en-US"/>
              <a:t>组件图工具栏按钮简介</a:t>
            </a:r>
          </a:p>
          <a:p>
            <a:r>
              <a:rPr lang="en-US" altLang="zh-CN"/>
              <a:t>3.  </a:t>
            </a:r>
            <a:r>
              <a:rPr lang="zh-CN" altLang="en-US"/>
              <a:t>添加组件</a:t>
            </a:r>
          </a:p>
          <a:p>
            <a:r>
              <a:rPr lang="en-US" altLang="zh-CN"/>
              <a:t>4.  </a:t>
            </a:r>
            <a:r>
              <a:rPr lang="zh-CN" altLang="en-US"/>
              <a:t>增加组件的细节</a:t>
            </a:r>
          </a:p>
          <a:p>
            <a:r>
              <a:rPr lang="en-US" altLang="zh-CN"/>
              <a:t>5.  </a:t>
            </a:r>
            <a:r>
              <a:rPr lang="zh-CN" altLang="en-US"/>
              <a:t>增加组件之间的依赖</a:t>
            </a:r>
          </a:p>
        </p:txBody>
      </p:sp>
    </p:spTree>
    <p:extLst>
      <p:ext uri="{BB962C8B-B14F-4D97-AF65-F5344CB8AC3E}">
        <p14:creationId xmlns:p14="http://schemas.microsoft.com/office/powerpoint/2010/main" val="37076120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r>
              <a:rPr lang="en-US" altLang="zh-CN" dirty="0" smtClean="0"/>
              <a:t>6.2  </a:t>
            </a:r>
            <a:r>
              <a:rPr lang="zh-CN" altLang="en-US" dirty="0"/>
              <a:t>图书馆管理系统的组件图</a:t>
            </a:r>
          </a:p>
        </p:txBody>
      </p:sp>
      <p:sp>
        <p:nvSpPr>
          <p:cNvPr id="43011" name="Rectangle 3"/>
          <p:cNvSpPr>
            <a:spLocks noGrp="1" noRot="1" noChangeArrowheads="1"/>
          </p:cNvSpPr>
          <p:nvPr>
            <p:ph type="body" idx="1"/>
          </p:nvPr>
        </p:nvSpPr>
        <p:spPr/>
        <p:txBody>
          <a:bodyPr/>
          <a:lstStyle/>
          <a:p>
            <a:r>
              <a:rPr lang="en-US" altLang="zh-CN"/>
              <a:t>1.  </a:t>
            </a:r>
            <a:r>
              <a:rPr lang="zh-CN" altLang="en-US"/>
              <a:t>业务对象组件图</a:t>
            </a:r>
          </a:p>
          <a:p>
            <a:r>
              <a:rPr lang="en-US" altLang="zh-CN"/>
              <a:t>2.  </a:t>
            </a:r>
            <a:r>
              <a:rPr lang="zh-CN" altLang="en-US"/>
              <a:t>用户界面组件图</a:t>
            </a:r>
          </a:p>
        </p:txBody>
      </p:sp>
    </p:spTree>
    <p:extLst>
      <p:ext uri="{BB962C8B-B14F-4D97-AF65-F5344CB8AC3E}">
        <p14:creationId xmlns:p14="http://schemas.microsoft.com/office/powerpoint/2010/main" val="1446547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仿宋" panose="02010609060101010101" pitchFamily="49" charset="-122"/>
                <a:ea typeface="仿宋" panose="02010609060101010101" pitchFamily="49" charset="-122"/>
              </a:rPr>
              <a:t>1.3.2 </a:t>
            </a:r>
            <a:r>
              <a:rPr lang="zh-CN" altLang="en-US" dirty="0">
                <a:latin typeface="仿宋" panose="02010609060101010101" pitchFamily="49" charset="-122"/>
                <a:ea typeface="仿宋" panose="02010609060101010101" pitchFamily="49" charset="-122"/>
              </a:rPr>
              <a:t>信息系统的逻辑模型与物理模型</a:t>
            </a:r>
            <a:endParaRPr lang="en-US" altLang="zh-CN"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normAutofit/>
          </a:bodyPr>
          <a:lstStyle/>
          <a:p>
            <a:r>
              <a:rPr lang="zh-CN" altLang="en-US" sz="2600" dirty="0" smtClean="0">
                <a:latin typeface="仿宋" panose="02010609060101010101" pitchFamily="49" charset="-122"/>
                <a:ea typeface="仿宋" panose="02010609060101010101" pitchFamily="49" charset="-122"/>
              </a:rPr>
              <a:t>常用的逻辑模型表示方法有：数据流图（</a:t>
            </a:r>
            <a:r>
              <a:rPr lang="en-US" altLang="zh-CN" sz="2600" dirty="0" smtClean="0">
                <a:latin typeface="仿宋" panose="02010609060101010101" pitchFamily="49" charset="-122"/>
                <a:ea typeface="仿宋" panose="02010609060101010101" pitchFamily="49" charset="-122"/>
              </a:rPr>
              <a:t>DFD</a:t>
            </a:r>
            <a:r>
              <a:rPr lang="zh-CN" altLang="en-US" sz="2600" dirty="0" smtClean="0">
                <a:latin typeface="仿宋" panose="02010609060101010101" pitchFamily="49" charset="-122"/>
                <a:ea typeface="仿宋" panose="02010609060101010101" pitchFamily="49" charset="-122"/>
              </a:rPr>
              <a:t>），实体关系模型（</a:t>
            </a:r>
            <a:r>
              <a:rPr lang="en-US" altLang="zh-CN" sz="2600" dirty="0" smtClean="0">
                <a:latin typeface="仿宋" panose="02010609060101010101" pitchFamily="49" charset="-122"/>
                <a:ea typeface="仿宋" panose="02010609060101010101" pitchFamily="49" charset="-122"/>
              </a:rPr>
              <a:t>ER</a:t>
            </a:r>
            <a:r>
              <a:rPr lang="zh-CN" altLang="en-US" sz="2600" dirty="0" smtClean="0">
                <a:latin typeface="仿宋" panose="02010609060101010101" pitchFamily="49" charset="-122"/>
                <a:ea typeface="仿宋" panose="02010609060101010101" pitchFamily="49" charset="-122"/>
              </a:rPr>
              <a:t>）</a:t>
            </a:r>
            <a:endParaRPr lang="zh-CN" altLang="en-US" sz="2600"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1510019" y="2731114"/>
            <a:ext cx="8817004" cy="2714913"/>
          </a:xfrm>
          <a:prstGeom prst="rect">
            <a:avLst/>
          </a:prstGeom>
        </p:spPr>
      </p:pic>
    </p:spTree>
    <p:extLst>
      <p:ext uri="{BB962C8B-B14F-4D97-AF65-F5344CB8AC3E}">
        <p14:creationId xmlns:p14="http://schemas.microsoft.com/office/powerpoint/2010/main" val="2978088352"/>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en-US" altLang="zh-CN"/>
              <a:t>1.  </a:t>
            </a:r>
            <a:r>
              <a:rPr lang="zh-CN" altLang="en-US"/>
              <a:t>业务对象组件图</a:t>
            </a:r>
          </a:p>
        </p:txBody>
      </p:sp>
      <p:pic>
        <p:nvPicPr>
          <p:cNvPr id="44036"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352801" y="1752600"/>
            <a:ext cx="6042025" cy="3790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049637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en-US" altLang="zh-CN"/>
              <a:t>2.  </a:t>
            </a:r>
            <a:r>
              <a:rPr lang="zh-CN" altLang="en-US"/>
              <a:t>用户界面组件图</a:t>
            </a:r>
          </a:p>
        </p:txBody>
      </p:sp>
      <p:pic>
        <p:nvPicPr>
          <p:cNvPr id="4506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733800" y="1066801"/>
            <a:ext cx="5410200" cy="5999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8484651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2209800" y="1066800"/>
            <a:ext cx="7772400" cy="1143000"/>
          </a:xfrm>
        </p:spPr>
        <p:txBody>
          <a:bodyPr/>
          <a:lstStyle/>
          <a:p>
            <a:r>
              <a:rPr lang="zh-CN" altLang="en-US" dirty="0" smtClean="0"/>
              <a:t>配置图（部署图） </a:t>
            </a:r>
            <a:endParaRPr lang="zh-CN" altLang="en-US" dirty="0"/>
          </a:p>
        </p:txBody>
      </p:sp>
      <p:sp>
        <p:nvSpPr>
          <p:cNvPr id="5123" name="Rectangle 3"/>
          <p:cNvSpPr>
            <a:spLocks noGrp="1" noRot="1" noChangeArrowheads="1"/>
          </p:cNvSpPr>
          <p:nvPr>
            <p:ph type="subTitle" idx="1"/>
          </p:nvPr>
        </p:nvSpPr>
        <p:spPr>
          <a:xfrm>
            <a:off x="2895600" y="2438400"/>
            <a:ext cx="6705600" cy="2819400"/>
          </a:xfrm>
        </p:spPr>
        <p:txBody>
          <a:bodyPr/>
          <a:lstStyle/>
          <a:p>
            <a:pPr algn="l">
              <a:buFont typeface="Wingdings" panose="05000000000000000000" pitchFamily="2" charset="2"/>
              <a:buChar char="§"/>
            </a:pPr>
            <a:r>
              <a:rPr lang="en-US" altLang="zh-CN" sz="2800" dirty="0" smtClean="0"/>
              <a:t>1  </a:t>
            </a:r>
            <a:r>
              <a:rPr lang="zh-CN" altLang="en-US" sz="2800" dirty="0"/>
              <a:t>概述</a:t>
            </a:r>
          </a:p>
          <a:p>
            <a:pPr algn="l">
              <a:buFont typeface="Wingdings" panose="05000000000000000000" pitchFamily="2" charset="2"/>
              <a:buChar char="§"/>
            </a:pPr>
            <a:r>
              <a:rPr lang="en-US" altLang="zh-CN" sz="2800" dirty="0" smtClean="0"/>
              <a:t>2  </a:t>
            </a:r>
            <a:r>
              <a:rPr lang="zh-CN" altLang="en-US" sz="2800" dirty="0"/>
              <a:t>节点</a:t>
            </a:r>
          </a:p>
          <a:p>
            <a:pPr algn="l">
              <a:buFont typeface="Wingdings" panose="05000000000000000000" pitchFamily="2" charset="2"/>
              <a:buChar char="§"/>
            </a:pPr>
            <a:r>
              <a:rPr lang="en-US" altLang="zh-CN" sz="2800" dirty="0" smtClean="0"/>
              <a:t>3  </a:t>
            </a:r>
            <a:r>
              <a:rPr lang="zh-CN" altLang="en-US" sz="2800" dirty="0"/>
              <a:t>关联关系</a:t>
            </a:r>
          </a:p>
          <a:p>
            <a:pPr algn="l">
              <a:buFont typeface="Wingdings" panose="05000000000000000000" pitchFamily="2" charset="2"/>
              <a:buChar char="§"/>
            </a:pPr>
            <a:r>
              <a:rPr lang="en-US" altLang="zh-CN" sz="2800" dirty="0" smtClean="0"/>
              <a:t>4  </a:t>
            </a:r>
            <a:r>
              <a:rPr lang="zh-CN" altLang="en-US" sz="2800" dirty="0"/>
              <a:t>配置图建模技术</a:t>
            </a:r>
          </a:p>
          <a:p>
            <a:pPr algn="l">
              <a:buFont typeface="Wingdings" panose="05000000000000000000" pitchFamily="2" charset="2"/>
              <a:buChar char="§"/>
            </a:pPr>
            <a:r>
              <a:rPr lang="en-US" altLang="zh-CN" sz="2800" dirty="0" smtClean="0"/>
              <a:t>5 </a:t>
            </a:r>
            <a:r>
              <a:rPr lang="zh-CN" altLang="en-US" sz="2800" dirty="0"/>
              <a:t>实例</a:t>
            </a:r>
            <a:r>
              <a:rPr lang="en-US" altLang="zh-CN" sz="2800" dirty="0"/>
              <a:t>——</a:t>
            </a:r>
            <a:r>
              <a:rPr lang="zh-CN" altLang="en-US" sz="2800" dirty="0"/>
              <a:t>图书馆管理系统的配置图</a:t>
            </a:r>
          </a:p>
        </p:txBody>
      </p:sp>
    </p:spTree>
    <p:extLst>
      <p:ext uri="{BB962C8B-B14F-4D97-AF65-F5344CB8AC3E}">
        <p14:creationId xmlns:p14="http://schemas.microsoft.com/office/powerpoint/2010/main" val="236070120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en-US" altLang="zh-CN" dirty="0" smtClean="0"/>
              <a:t>1  </a:t>
            </a:r>
            <a:r>
              <a:rPr lang="zh-CN" altLang="en-US" dirty="0"/>
              <a:t>概述</a:t>
            </a:r>
          </a:p>
        </p:txBody>
      </p:sp>
      <p:sp>
        <p:nvSpPr>
          <p:cNvPr id="25603" name="Rectangle 3"/>
          <p:cNvSpPr>
            <a:spLocks noGrp="1" noRot="1" noChangeArrowheads="1"/>
          </p:cNvSpPr>
          <p:nvPr>
            <p:ph type="body" idx="1"/>
          </p:nvPr>
        </p:nvSpPr>
        <p:spPr/>
        <p:txBody>
          <a:bodyPr/>
          <a:lstStyle/>
          <a:p>
            <a:pPr marL="609600" indent="-609600"/>
            <a:r>
              <a:rPr lang="zh-CN" altLang="en-US"/>
              <a:t>配置图描述了运行软件的系统中硬件和软件的物理结构。</a:t>
            </a:r>
          </a:p>
          <a:p>
            <a:pPr marL="609600" indent="-609600"/>
            <a:r>
              <a:rPr lang="zh-CN" altLang="en-US"/>
              <a:t>配置图中通常包含</a:t>
            </a:r>
            <a:r>
              <a:rPr lang="en-US" altLang="zh-CN"/>
              <a:t>2</a:t>
            </a:r>
            <a:r>
              <a:rPr lang="zh-CN" altLang="en-US"/>
              <a:t>个元素：</a:t>
            </a:r>
          </a:p>
          <a:p>
            <a:pPr marL="609600" indent="-609600">
              <a:buFont typeface="Wingdings" panose="05000000000000000000" pitchFamily="2" charset="2"/>
              <a:buAutoNum type="circleNumDbPlain"/>
            </a:pPr>
            <a:r>
              <a:rPr lang="zh-CN" altLang="en-US"/>
              <a:t>节点（</a:t>
            </a:r>
            <a:r>
              <a:rPr lang="en-US" altLang="zh-CN"/>
              <a:t>Node</a:t>
            </a:r>
            <a:r>
              <a:rPr lang="zh-CN" altLang="en-US"/>
              <a:t>）</a:t>
            </a:r>
          </a:p>
          <a:p>
            <a:pPr marL="609600" indent="-609600">
              <a:buFont typeface="Wingdings" panose="05000000000000000000" pitchFamily="2" charset="2"/>
              <a:buAutoNum type="circleNumDbPlain"/>
            </a:pPr>
            <a:r>
              <a:rPr lang="zh-CN" altLang="en-US"/>
              <a:t>关联关系（</a:t>
            </a:r>
            <a:r>
              <a:rPr lang="en-US" altLang="zh-CN"/>
              <a:t>Association</a:t>
            </a:r>
            <a:r>
              <a:rPr lang="zh-CN" altLang="en-US"/>
              <a:t>）</a:t>
            </a:r>
          </a:p>
          <a:p>
            <a:pPr marL="609600" indent="-609600"/>
            <a:r>
              <a:rPr lang="zh-CN" altLang="en-US"/>
              <a:t>配置图可以显示节点以及它们之间的必要连接，也可以显示这些连接的类型，还可以显示组件和组件之间的依赖关系，但是每个组件必须存在于某些节点上。 </a:t>
            </a:r>
          </a:p>
        </p:txBody>
      </p:sp>
    </p:spTree>
    <p:extLst>
      <p:ext uri="{BB962C8B-B14F-4D97-AF65-F5344CB8AC3E}">
        <p14:creationId xmlns:p14="http://schemas.microsoft.com/office/powerpoint/2010/main" val="624978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r>
              <a:rPr lang="en-US" altLang="zh-CN" dirty="0" smtClean="0"/>
              <a:t>1  </a:t>
            </a:r>
            <a:r>
              <a:rPr lang="zh-CN" altLang="en-US" dirty="0"/>
              <a:t>概述</a:t>
            </a:r>
          </a:p>
        </p:txBody>
      </p:sp>
      <p:sp>
        <p:nvSpPr>
          <p:cNvPr id="30724" name="Rectangle 4"/>
          <p:cNvSpPr>
            <a:spLocks noGrp="1" noRot="1" noChangeArrowheads="1"/>
          </p:cNvSpPr>
          <p:nvPr>
            <p:ph type="body" sz="half" idx="1"/>
          </p:nvPr>
        </p:nvSpPr>
        <p:spPr>
          <a:xfrm>
            <a:off x="2133600" y="1600200"/>
            <a:ext cx="8153400" cy="609600"/>
          </a:xfrm>
        </p:spPr>
        <p:txBody>
          <a:bodyPr/>
          <a:lstStyle/>
          <a:p>
            <a:r>
              <a:rPr lang="zh-CN" altLang="en-US"/>
              <a:t>配置图示例：</a:t>
            </a:r>
          </a:p>
        </p:txBody>
      </p:sp>
      <p:pic>
        <p:nvPicPr>
          <p:cNvPr id="30726" name="Picture 6"/>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914775" y="2439988"/>
            <a:ext cx="4591050" cy="3429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760714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smtClean="0"/>
              <a:t>2  </a:t>
            </a:r>
            <a:r>
              <a:rPr lang="zh-CN" altLang="en-US" dirty="0"/>
              <a:t>节点</a:t>
            </a:r>
          </a:p>
        </p:txBody>
      </p:sp>
      <p:sp>
        <p:nvSpPr>
          <p:cNvPr id="26627" name="Rectangle 3"/>
          <p:cNvSpPr>
            <a:spLocks noGrp="1" noRot="1" noChangeArrowheads="1"/>
          </p:cNvSpPr>
          <p:nvPr>
            <p:ph type="body" idx="1"/>
          </p:nvPr>
        </p:nvSpPr>
        <p:spPr>
          <a:xfrm>
            <a:off x="1752600" y="1600201"/>
            <a:ext cx="8686800" cy="4498975"/>
          </a:xfrm>
        </p:spPr>
        <p:txBody>
          <a:bodyPr/>
          <a:lstStyle/>
          <a:p>
            <a:r>
              <a:rPr lang="zh-CN" altLang="en-US"/>
              <a:t>节点是在运行时代表计算资源的的物理元素。</a:t>
            </a:r>
          </a:p>
          <a:p>
            <a:r>
              <a:rPr lang="zh-CN" altLang="en-US"/>
              <a:t>节点通常拥有一些内存，并具有处理能力。</a:t>
            </a:r>
          </a:p>
          <a:p>
            <a:r>
              <a:rPr lang="zh-CN" altLang="en-US"/>
              <a:t>节点通过查看对实现系统有用的硬件资源来确定，这需要从能力和物理位置两方面来考虑。</a:t>
            </a:r>
          </a:p>
          <a:p>
            <a:r>
              <a:rPr lang="zh-CN" altLang="en-US"/>
              <a:t>在</a:t>
            </a:r>
            <a:r>
              <a:rPr lang="en-US" altLang="zh-CN"/>
              <a:t>UML</a:t>
            </a:r>
            <a:r>
              <a:rPr lang="zh-CN" altLang="en-US"/>
              <a:t>中，节点用一个立方体来表示。 </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1" y="4724400"/>
            <a:ext cx="163671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4682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en-US" altLang="zh-CN" dirty="0" smtClean="0"/>
              <a:t>2  </a:t>
            </a:r>
            <a:r>
              <a:rPr lang="zh-CN" altLang="en-US" dirty="0"/>
              <a:t>节点</a:t>
            </a:r>
          </a:p>
        </p:txBody>
      </p:sp>
      <p:sp>
        <p:nvSpPr>
          <p:cNvPr id="32771" name="Rectangle 3"/>
          <p:cNvSpPr>
            <a:spLocks noGrp="1" noRot="1" noChangeArrowheads="1"/>
          </p:cNvSpPr>
          <p:nvPr>
            <p:ph type="body" sz="half" idx="1"/>
          </p:nvPr>
        </p:nvSpPr>
        <p:spPr/>
        <p:txBody>
          <a:bodyPr/>
          <a:lstStyle/>
          <a:p>
            <a:r>
              <a:rPr lang="zh-CN" altLang="en-US"/>
              <a:t>节点与组件的比较：</a:t>
            </a:r>
          </a:p>
        </p:txBody>
      </p:sp>
      <p:graphicFrame>
        <p:nvGraphicFramePr>
          <p:cNvPr id="32789" name="Group 21"/>
          <p:cNvGraphicFramePr>
            <a:graphicFrameLocks noGrp="1"/>
          </p:cNvGraphicFramePr>
          <p:nvPr>
            <p:ph sz="half" idx="2"/>
          </p:nvPr>
        </p:nvGraphicFramePr>
        <p:xfrm>
          <a:off x="2743200" y="2514600"/>
          <a:ext cx="7239000" cy="3337560"/>
        </p:xfrm>
        <a:graphic>
          <a:graphicData uri="http://schemas.openxmlformats.org/drawingml/2006/table">
            <a:tbl>
              <a:tblPr/>
              <a:tblGrid>
                <a:gridCol w="3619500">
                  <a:extLst>
                    <a:ext uri="{9D8B030D-6E8A-4147-A177-3AD203B41FA5}">
                      <a16:colId xmlns:a16="http://schemas.microsoft.com/office/drawing/2014/main" val="291320738"/>
                    </a:ext>
                  </a:extLst>
                </a:gridCol>
                <a:gridCol w="3619500">
                  <a:extLst>
                    <a:ext uri="{9D8B030D-6E8A-4147-A177-3AD203B41FA5}">
                      <a16:colId xmlns:a16="http://schemas.microsoft.com/office/drawing/2014/main" val="3953734011"/>
                    </a:ext>
                  </a:extLst>
                </a:gridCol>
              </a:tblGrid>
              <a:tr h="685800">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相同点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不同点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8045051"/>
                  </a:ext>
                </a:extLst>
              </a:tr>
              <a:tr h="2157413">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二者都有名称和关系；都可以有实例；都可以被嵌套；都可以参与交互。</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组件是参与系统执行的事物，而节点是执行组件的事物；组件表示逻辑元素的物理包装，而节点表示组件的物理配置。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1727514"/>
                  </a:ext>
                </a:extLst>
              </a:tr>
            </a:tbl>
          </a:graphicData>
        </a:graphic>
      </p:graphicFrame>
    </p:spTree>
    <p:extLst>
      <p:ext uri="{BB962C8B-B14F-4D97-AF65-F5344CB8AC3E}">
        <p14:creationId xmlns:p14="http://schemas.microsoft.com/office/powerpoint/2010/main" val="33776906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en-US" altLang="zh-CN" dirty="0" smtClean="0"/>
              <a:t>2  </a:t>
            </a:r>
            <a:r>
              <a:rPr lang="zh-CN" altLang="en-US" dirty="0"/>
              <a:t>节点</a:t>
            </a:r>
          </a:p>
        </p:txBody>
      </p:sp>
      <p:sp>
        <p:nvSpPr>
          <p:cNvPr id="34819" name="Rectangle 3"/>
          <p:cNvSpPr>
            <a:spLocks noGrp="1" noRot="1" noChangeArrowheads="1"/>
          </p:cNvSpPr>
          <p:nvPr>
            <p:ph type="body" idx="1"/>
          </p:nvPr>
        </p:nvSpPr>
        <p:spPr/>
        <p:txBody>
          <a:bodyPr/>
          <a:lstStyle/>
          <a:p>
            <a:r>
              <a:rPr lang="en-US" altLang="zh-CN"/>
              <a:t>13.2.1  </a:t>
            </a:r>
            <a:r>
              <a:rPr lang="zh-CN" altLang="en-US"/>
              <a:t>名称</a:t>
            </a:r>
          </a:p>
          <a:p>
            <a:r>
              <a:rPr lang="en-US" altLang="zh-CN"/>
              <a:t>13.2.2  </a:t>
            </a:r>
            <a:r>
              <a:rPr lang="zh-CN" altLang="en-US"/>
              <a:t>节点的种类</a:t>
            </a:r>
          </a:p>
          <a:p>
            <a:r>
              <a:rPr lang="en-US" altLang="zh-CN"/>
              <a:t>13.2.3  </a:t>
            </a:r>
            <a:r>
              <a:rPr lang="zh-CN" altLang="en-US"/>
              <a:t>节点中的配置</a:t>
            </a:r>
          </a:p>
        </p:txBody>
      </p:sp>
    </p:spTree>
    <p:extLst>
      <p:ext uri="{BB962C8B-B14F-4D97-AF65-F5344CB8AC3E}">
        <p14:creationId xmlns:p14="http://schemas.microsoft.com/office/powerpoint/2010/main" val="86712077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en-US" altLang="zh-CN" dirty="0" smtClean="0"/>
              <a:t>2.1  </a:t>
            </a:r>
            <a:r>
              <a:rPr lang="zh-CN" altLang="en-US" dirty="0"/>
              <a:t>名称</a:t>
            </a:r>
          </a:p>
        </p:txBody>
      </p:sp>
      <p:sp>
        <p:nvSpPr>
          <p:cNvPr id="35843" name="Rectangle 3"/>
          <p:cNvSpPr>
            <a:spLocks noGrp="1" noRot="1" noChangeArrowheads="1"/>
          </p:cNvSpPr>
          <p:nvPr>
            <p:ph type="body" idx="1"/>
          </p:nvPr>
        </p:nvSpPr>
        <p:spPr/>
        <p:txBody>
          <a:bodyPr/>
          <a:lstStyle/>
          <a:p>
            <a:r>
              <a:rPr lang="zh-CN" altLang="en-US"/>
              <a:t>每一个节点都必须有一个区别于其他节点的名称。节点的名称是一个字符串，位于节点图标的内部。</a:t>
            </a:r>
          </a:p>
          <a:p>
            <a:r>
              <a:rPr lang="zh-CN" altLang="en-US"/>
              <a:t>节点名称通常是从现实的词汇表中抽取出来的短名词或名词短语。</a:t>
            </a:r>
          </a:p>
          <a:p>
            <a:r>
              <a:rPr lang="zh-CN" altLang="en-US"/>
              <a:t>节点的名称有两种：简单名和路径名。</a:t>
            </a:r>
          </a:p>
        </p:txBody>
      </p:sp>
    </p:spTree>
    <p:extLst>
      <p:ext uri="{BB962C8B-B14F-4D97-AF65-F5344CB8AC3E}">
        <p14:creationId xmlns:p14="http://schemas.microsoft.com/office/powerpoint/2010/main" val="17308795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p:txBody>
          <a:bodyPr/>
          <a:lstStyle/>
          <a:p>
            <a:r>
              <a:rPr lang="en-US" altLang="zh-CN" dirty="0" smtClean="0"/>
              <a:t>2.2  </a:t>
            </a:r>
            <a:r>
              <a:rPr lang="zh-CN" altLang="en-US" dirty="0"/>
              <a:t>节点的种类</a:t>
            </a:r>
          </a:p>
        </p:txBody>
      </p:sp>
      <p:sp>
        <p:nvSpPr>
          <p:cNvPr id="36867" name="Rectangle 3"/>
          <p:cNvSpPr>
            <a:spLocks noGrp="1" noRot="1" noChangeArrowheads="1"/>
          </p:cNvSpPr>
          <p:nvPr>
            <p:ph type="body" idx="1"/>
          </p:nvPr>
        </p:nvSpPr>
        <p:spPr/>
        <p:txBody>
          <a:bodyPr/>
          <a:lstStyle/>
          <a:p>
            <a:pPr marL="609600" indent="-609600"/>
            <a:r>
              <a:rPr lang="zh-CN" altLang="en-US"/>
              <a:t>在实际的建模过程中，可以把节点分为两种类型：</a:t>
            </a:r>
          </a:p>
          <a:p>
            <a:pPr marL="609600" indent="-609600">
              <a:buFont typeface="Wingdings" panose="05000000000000000000" pitchFamily="2" charset="2"/>
              <a:buAutoNum type="circleNumDbPlain"/>
            </a:pPr>
            <a:r>
              <a:rPr lang="zh-CN" altLang="en-US"/>
              <a:t>处理器（</a:t>
            </a:r>
            <a:r>
              <a:rPr lang="en-US" altLang="zh-CN"/>
              <a:t>Processor</a:t>
            </a:r>
            <a:r>
              <a:rPr lang="zh-CN" altLang="en-US"/>
              <a:t>）</a:t>
            </a:r>
          </a:p>
          <a:p>
            <a:pPr marL="609600" indent="-609600">
              <a:buFont typeface="Wingdings" panose="05000000000000000000" pitchFamily="2" charset="2"/>
              <a:buAutoNum type="circleNumDbPlain"/>
            </a:pPr>
            <a:r>
              <a:rPr lang="zh-CN" altLang="en-US"/>
              <a:t>设备（</a:t>
            </a:r>
            <a:r>
              <a:rPr lang="en-US" altLang="zh-CN"/>
              <a:t>Device</a:t>
            </a:r>
            <a:r>
              <a:rPr lang="zh-CN" altLang="en-US"/>
              <a:t>） </a:t>
            </a:r>
          </a:p>
        </p:txBody>
      </p:sp>
    </p:spTree>
    <p:extLst>
      <p:ext uri="{BB962C8B-B14F-4D97-AF65-F5344CB8AC3E}">
        <p14:creationId xmlns:p14="http://schemas.microsoft.com/office/powerpoint/2010/main" val="5280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pitchFamily="49" charset="-122"/>
                <a:ea typeface="仿宋" panose="02010609060101010101" pitchFamily="49" charset="-122"/>
              </a:rPr>
              <a:t>建立信息系统的步骤</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pPr marL="0" indent="-457200" algn="just">
              <a:buNone/>
            </a:pPr>
            <a:r>
              <a:rPr lang="en-US" altLang="zh-CN" dirty="0" smtClean="0">
                <a:latin typeface="仿宋" panose="02010609060101010101" pitchFamily="49" charset="-122"/>
                <a:ea typeface="仿宋" panose="02010609060101010101" pitchFamily="49" charset="-122"/>
              </a:rPr>
              <a:t>1. </a:t>
            </a:r>
            <a:r>
              <a:rPr lang="zh-CN" altLang="en-US" dirty="0" smtClean="0">
                <a:latin typeface="仿宋" panose="02010609060101010101" pitchFamily="49" charset="-122"/>
                <a:ea typeface="仿宋" panose="02010609060101010101" pitchFamily="49" charset="-122"/>
              </a:rPr>
              <a:t>了解对象系统，构造物理系统的模型，并把物理模型转换为逻辑模型。</a:t>
            </a:r>
            <a:endParaRPr lang="en-US" altLang="zh-CN" dirty="0" smtClean="0">
              <a:latin typeface="仿宋" panose="02010609060101010101" pitchFamily="49" charset="-122"/>
              <a:ea typeface="仿宋" panose="02010609060101010101" pitchFamily="49" charset="-122"/>
            </a:endParaRPr>
          </a:p>
          <a:p>
            <a:pPr marL="0" indent="-457200" algn="just">
              <a:buNone/>
            </a:pPr>
            <a:r>
              <a:rPr lang="en-US" altLang="zh-CN" dirty="0" smtClean="0">
                <a:latin typeface="仿宋" panose="02010609060101010101" pitchFamily="49" charset="-122"/>
                <a:ea typeface="仿宋" panose="02010609060101010101" pitchFamily="49" charset="-122"/>
              </a:rPr>
              <a:t>2. </a:t>
            </a:r>
            <a:r>
              <a:rPr lang="zh-CN" altLang="en-US" dirty="0" smtClean="0">
                <a:latin typeface="仿宋" panose="02010609060101010101" pitchFamily="49" charset="-122"/>
                <a:ea typeface="仿宋" panose="02010609060101010101" pitchFamily="49" charset="-122"/>
              </a:rPr>
              <a:t>确定需求及其变化</a:t>
            </a:r>
            <a:endParaRPr lang="en-US" altLang="zh-CN" dirty="0" smtClean="0">
              <a:latin typeface="仿宋" panose="02010609060101010101" pitchFamily="49" charset="-122"/>
              <a:ea typeface="仿宋" panose="02010609060101010101" pitchFamily="49" charset="-122"/>
            </a:endParaRPr>
          </a:p>
          <a:p>
            <a:pPr marL="0" indent="-457200" algn="just">
              <a:buNone/>
            </a:pPr>
            <a:r>
              <a:rPr lang="en-US" altLang="zh-CN" dirty="0" smtClean="0">
                <a:latin typeface="仿宋" panose="02010609060101010101" pitchFamily="49" charset="-122"/>
                <a:ea typeface="仿宋" panose="02010609060101010101" pitchFamily="49" charset="-122"/>
              </a:rPr>
              <a:t>3. </a:t>
            </a:r>
            <a:r>
              <a:rPr lang="zh-CN" altLang="en-US" dirty="0" smtClean="0">
                <a:latin typeface="仿宋" panose="02010609060101010101" pitchFamily="49" charset="-122"/>
                <a:ea typeface="仿宋" panose="02010609060101010101" pitchFamily="49" charset="-122"/>
              </a:rPr>
              <a:t>根据对象系统逻辑模型和物理模型的变化，构造新系统的逻辑模型。</a:t>
            </a:r>
            <a:endParaRPr lang="en-US" altLang="zh-CN" dirty="0" smtClean="0">
              <a:latin typeface="仿宋" panose="02010609060101010101" pitchFamily="49" charset="-122"/>
              <a:ea typeface="仿宋" panose="02010609060101010101" pitchFamily="49" charset="-122"/>
            </a:endParaRPr>
          </a:p>
          <a:p>
            <a:pPr marL="0" indent="-457200" algn="just">
              <a:buNone/>
            </a:pPr>
            <a:r>
              <a:rPr lang="en-US" altLang="zh-CN" dirty="0" smtClean="0">
                <a:latin typeface="仿宋" panose="02010609060101010101" pitchFamily="49" charset="-122"/>
                <a:ea typeface="仿宋" panose="02010609060101010101" pitchFamily="49" charset="-122"/>
              </a:rPr>
              <a:t>4. </a:t>
            </a:r>
            <a:r>
              <a:rPr lang="zh-CN" altLang="en-US" dirty="0" smtClean="0">
                <a:latin typeface="仿宋" panose="02010609060101010101" pitchFamily="49" charset="-122"/>
                <a:ea typeface="仿宋" panose="02010609060101010101" pitchFamily="49" charset="-122"/>
              </a:rPr>
              <a:t>根据新系统的逻辑模型，构造新系统的物理模型。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650579535"/>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en-US" altLang="zh-CN"/>
              <a:t>1.  </a:t>
            </a:r>
            <a:r>
              <a:rPr lang="zh-CN" altLang="en-US"/>
              <a:t>处理器</a:t>
            </a:r>
          </a:p>
        </p:txBody>
      </p:sp>
      <p:sp>
        <p:nvSpPr>
          <p:cNvPr id="38915" name="Rectangle 3"/>
          <p:cNvSpPr>
            <a:spLocks noGrp="1" noRot="1" noChangeArrowheads="1"/>
          </p:cNvSpPr>
          <p:nvPr>
            <p:ph type="body" idx="1"/>
          </p:nvPr>
        </p:nvSpPr>
        <p:spPr/>
        <p:txBody>
          <a:bodyPr/>
          <a:lstStyle/>
          <a:p>
            <a:r>
              <a:rPr lang="zh-CN" altLang="en-US"/>
              <a:t>处理器是能够执行软件、具有计算能力的节点。 </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2971801"/>
            <a:ext cx="3084513"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47145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r>
              <a:rPr lang="en-US" altLang="zh-CN"/>
              <a:t>2.  </a:t>
            </a:r>
            <a:r>
              <a:rPr lang="zh-CN" altLang="en-US"/>
              <a:t>设备</a:t>
            </a:r>
          </a:p>
        </p:txBody>
      </p:sp>
      <p:sp>
        <p:nvSpPr>
          <p:cNvPr id="39939" name="Rectangle 3"/>
          <p:cNvSpPr>
            <a:spLocks noGrp="1" noRot="1" noChangeArrowheads="1"/>
          </p:cNvSpPr>
          <p:nvPr>
            <p:ph type="body" idx="1"/>
          </p:nvPr>
        </p:nvSpPr>
        <p:spPr/>
        <p:txBody>
          <a:bodyPr/>
          <a:lstStyle/>
          <a:p>
            <a:r>
              <a:rPr lang="zh-CN" altLang="en-US"/>
              <a:t>设备是没有计算能力的节点，通常情况下都是通过其接口为外部提供某种服务。</a:t>
            </a:r>
          </a:p>
          <a:p>
            <a:pPr>
              <a:buFont typeface="Wingdings" panose="05000000000000000000" pitchFamily="2" charset="2"/>
              <a:buNone/>
            </a:pPr>
            <a:endParaRPr lang="en-US" altLang="zh-CN"/>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1" y="3200401"/>
            <a:ext cx="31019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035060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ltLang="zh-CN" dirty="0" smtClean="0"/>
              <a:t>2.3  </a:t>
            </a:r>
            <a:r>
              <a:rPr lang="zh-CN" altLang="en-US" dirty="0"/>
              <a:t>节点中的配置</a:t>
            </a:r>
          </a:p>
        </p:txBody>
      </p:sp>
      <p:sp>
        <p:nvSpPr>
          <p:cNvPr id="37891" name="Rectangle 3"/>
          <p:cNvSpPr>
            <a:spLocks noGrp="1" noRot="1" noChangeArrowheads="1"/>
          </p:cNvSpPr>
          <p:nvPr>
            <p:ph type="body" idx="1"/>
          </p:nvPr>
        </p:nvSpPr>
        <p:spPr/>
        <p:txBody>
          <a:bodyPr/>
          <a:lstStyle/>
          <a:p>
            <a:r>
              <a:rPr lang="zh-CN" altLang="en-US"/>
              <a:t>配置图可以将节点和组件结合起来，以建模处理资源和软件实现之间的关系。</a:t>
            </a:r>
          </a:p>
          <a:p>
            <a:r>
              <a:rPr lang="zh-CN" altLang="en-US"/>
              <a:t>当组件驻留在某个节点时，可以将它建模在图上该节点的内部。</a:t>
            </a:r>
          </a:p>
          <a:p>
            <a:r>
              <a:rPr lang="zh-CN" altLang="en-US"/>
              <a:t>为显示组件之间的逻辑通信，需要添加一条表示依赖关系的虚线箭头。 </a:t>
            </a:r>
          </a:p>
        </p:txBody>
      </p:sp>
    </p:spTree>
    <p:extLst>
      <p:ext uri="{BB962C8B-B14F-4D97-AF65-F5344CB8AC3E}">
        <p14:creationId xmlns:p14="http://schemas.microsoft.com/office/powerpoint/2010/main" val="389485377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Rectangle 6"/>
          <p:cNvSpPr>
            <a:spLocks noGrp="1" noRot="1" noChangeArrowheads="1"/>
          </p:cNvSpPr>
          <p:nvPr>
            <p:ph type="title"/>
          </p:nvPr>
        </p:nvSpPr>
        <p:spPr/>
        <p:txBody>
          <a:bodyPr/>
          <a:lstStyle/>
          <a:p>
            <a:r>
              <a:rPr lang="en-US" altLang="zh-CN" dirty="0" smtClean="0"/>
              <a:t>2.3  </a:t>
            </a:r>
            <a:r>
              <a:rPr lang="zh-CN" altLang="en-US" dirty="0"/>
              <a:t>节点中的配</a:t>
            </a:r>
            <a:r>
              <a:rPr lang="zh-CN" altLang="zh-CN" dirty="0"/>
              <a:t>置</a:t>
            </a:r>
            <a:endParaRPr lang="zh-CN" altLang="en-US" dirty="0"/>
          </a:p>
        </p:txBody>
      </p:sp>
      <p:sp>
        <p:nvSpPr>
          <p:cNvPr id="40965" name="Rectangle 5"/>
          <p:cNvSpPr>
            <a:spLocks noGrp="1" noRot="1" noChangeArrowheads="1"/>
          </p:cNvSpPr>
          <p:nvPr>
            <p:ph type="body" sz="half" idx="1"/>
          </p:nvPr>
        </p:nvSpPr>
        <p:spPr>
          <a:xfrm>
            <a:off x="2133600" y="1600200"/>
            <a:ext cx="8153400" cy="685800"/>
          </a:xfrm>
        </p:spPr>
        <p:txBody>
          <a:bodyPr/>
          <a:lstStyle/>
          <a:p>
            <a:r>
              <a:rPr lang="zh-CN" altLang="en-US"/>
              <a:t>驻留在节点上的组件 </a:t>
            </a:r>
          </a:p>
        </p:txBody>
      </p:sp>
      <p:pic>
        <p:nvPicPr>
          <p:cNvPr id="40968" name="Picture 8"/>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962400" y="2209801"/>
            <a:ext cx="4686300" cy="3857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726533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r>
              <a:rPr lang="en-US" altLang="zh-CN" dirty="0" smtClean="0"/>
              <a:t>2.3  </a:t>
            </a:r>
            <a:r>
              <a:rPr lang="zh-CN" altLang="en-US" dirty="0"/>
              <a:t>节点中的配</a:t>
            </a:r>
            <a:r>
              <a:rPr lang="zh-CN" altLang="zh-CN" dirty="0"/>
              <a:t>置</a:t>
            </a:r>
            <a:endParaRPr lang="zh-CN" altLang="en-US" dirty="0"/>
          </a:p>
        </p:txBody>
      </p:sp>
      <p:sp>
        <p:nvSpPr>
          <p:cNvPr id="43011" name="Rectangle 3"/>
          <p:cNvSpPr>
            <a:spLocks noGrp="1" noRot="1" noChangeArrowheads="1"/>
          </p:cNvSpPr>
          <p:nvPr>
            <p:ph type="body" sz="half" idx="1"/>
          </p:nvPr>
        </p:nvSpPr>
        <p:spPr/>
        <p:txBody>
          <a:bodyPr/>
          <a:lstStyle/>
          <a:p>
            <a:r>
              <a:rPr lang="zh-CN" altLang="en-US"/>
              <a:t>可以在节点和组件之间添加一条表示依赖关系的虚线箭头，并使用构造型来表示节点对组件的包容。 </a:t>
            </a:r>
          </a:p>
        </p:txBody>
      </p:sp>
      <p:pic>
        <p:nvPicPr>
          <p:cNvPr id="43013"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162801" y="2209801"/>
            <a:ext cx="2530475" cy="3459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76467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dirty="0" smtClean="0"/>
              <a:t>3  </a:t>
            </a:r>
            <a:r>
              <a:rPr lang="zh-CN" altLang="en-US" dirty="0"/>
              <a:t>关联关系</a:t>
            </a:r>
          </a:p>
        </p:txBody>
      </p:sp>
      <p:sp>
        <p:nvSpPr>
          <p:cNvPr id="27651" name="Rectangle 3"/>
          <p:cNvSpPr>
            <a:spLocks noGrp="1" noRot="1" noChangeArrowheads="1"/>
          </p:cNvSpPr>
          <p:nvPr>
            <p:ph type="body" idx="1"/>
          </p:nvPr>
        </p:nvSpPr>
        <p:spPr/>
        <p:txBody>
          <a:bodyPr/>
          <a:lstStyle/>
          <a:p>
            <a:r>
              <a:rPr lang="zh-CN" altLang="en-US"/>
              <a:t>配置图用关联关系表示各节点之间通信路径，表示为一条实线。</a:t>
            </a:r>
          </a:p>
          <a:p>
            <a:r>
              <a:rPr lang="zh-CN" altLang="en-US"/>
              <a:t>在连接硬件时通常关心节点之间是如何连接的，因此关联关系一般不使用名称，而是使用构造型。</a:t>
            </a:r>
          </a:p>
        </p:txBody>
      </p:sp>
    </p:spTree>
    <p:extLst>
      <p:ext uri="{BB962C8B-B14F-4D97-AF65-F5344CB8AC3E}">
        <p14:creationId xmlns:p14="http://schemas.microsoft.com/office/powerpoint/2010/main" val="24686769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Rot="1" noChangeArrowheads="1"/>
          </p:cNvSpPr>
          <p:nvPr>
            <p:ph type="title"/>
          </p:nvPr>
        </p:nvSpPr>
        <p:spPr/>
        <p:txBody>
          <a:bodyPr/>
          <a:lstStyle/>
          <a:p>
            <a:r>
              <a:rPr lang="en-US" altLang="zh-CN" dirty="0" smtClean="0"/>
              <a:t>3  </a:t>
            </a:r>
            <a:r>
              <a:rPr lang="zh-CN" altLang="en-US" dirty="0"/>
              <a:t>关联关系</a:t>
            </a:r>
          </a:p>
        </p:txBody>
      </p:sp>
      <p:sp>
        <p:nvSpPr>
          <p:cNvPr id="45063" name="Rectangle 7"/>
          <p:cNvSpPr>
            <a:spLocks noGrp="1" noRot="1" noChangeArrowheads="1"/>
          </p:cNvSpPr>
          <p:nvPr>
            <p:ph type="body" sz="half" idx="1"/>
          </p:nvPr>
        </p:nvSpPr>
        <p:spPr>
          <a:xfrm>
            <a:off x="2133600" y="1600200"/>
            <a:ext cx="8153400" cy="533400"/>
          </a:xfrm>
        </p:spPr>
        <p:txBody>
          <a:bodyPr/>
          <a:lstStyle/>
          <a:p>
            <a:r>
              <a:rPr lang="zh-CN" altLang="en-US"/>
              <a:t>关联关系示例：</a:t>
            </a:r>
          </a:p>
        </p:txBody>
      </p:sp>
      <p:pic>
        <p:nvPicPr>
          <p:cNvPr id="45065" name="Picture 9"/>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29001" y="2209800"/>
            <a:ext cx="5692775" cy="427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197269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en-US" altLang="zh-CN" dirty="0" smtClean="0"/>
              <a:t>4  </a:t>
            </a:r>
            <a:r>
              <a:rPr lang="zh-CN" altLang="en-US" dirty="0"/>
              <a:t>配置图建模技术</a:t>
            </a:r>
          </a:p>
        </p:txBody>
      </p:sp>
      <p:sp>
        <p:nvSpPr>
          <p:cNvPr id="28675"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对系统中的节点建模。</a:t>
            </a:r>
          </a:p>
          <a:p>
            <a:pPr marL="609600" indent="-609600">
              <a:buFont typeface="Wingdings" panose="05000000000000000000" pitchFamily="2" charset="2"/>
              <a:buAutoNum type="circleNumDbPlain"/>
            </a:pPr>
            <a:r>
              <a:rPr lang="zh-CN" altLang="en-US"/>
              <a:t>对节点之间的关联关系建模。</a:t>
            </a:r>
          </a:p>
          <a:p>
            <a:pPr marL="609600" indent="-609600">
              <a:buFont typeface="Wingdings" panose="05000000000000000000" pitchFamily="2" charset="2"/>
              <a:buAutoNum type="circleNumDbPlain"/>
            </a:pPr>
            <a:r>
              <a:rPr lang="zh-CN" altLang="en-US"/>
              <a:t>对驻留在节点上的组件建模。</a:t>
            </a:r>
          </a:p>
          <a:p>
            <a:pPr marL="609600" indent="-609600">
              <a:buFont typeface="Wingdings" panose="05000000000000000000" pitchFamily="2" charset="2"/>
              <a:buAutoNum type="circleNumDbPlain"/>
            </a:pPr>
            <a:r>
              <a:rPr lang="zh-CN" altLang="en-US"/>
              <a:t>对驻留在节点上的组件之间的依赖关系建模。</a:t>
            </a:r>
          </a:p>
          <a:p>
            <a:pPr marL="609600" indent="-609600">
              <a:buFont typeface="Wingdings" panose="05000000000000000000" pitchFamily="2" charset="2"/>
              <a:buAutoNum type="circleNumDbPlain"/>
            </a:pPr>
            <a:r>
              <a:rPr lang="zh-CN" altLang="en-US"/>
              <a:t>对建模的结果进行精化和细化。</a:t>
            </a:r>
          </a:p>
        </p:txBody>
      </p:sp>
    </p:spTree>
    <p:extLst>
      <p:ext uri="{BB962C8B-B14F-4D97-AF65-F5344CB8AC3E}">
        <p14:creationId xmlns:p14="http://schemas.microsoft.com/office/powerpoint/2010/main" val="30134710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1524000" y="228600"/>
            <a:ext cx="9144000" cy="1143000"/>
          </a:xfrm>
        </p:spPr>
        <p:txBody>
          <a:bodyPr/>
          <a:lstStyle/>
          <a:p>
            <a:r>
              <a:rPr lang="en-US" altLang="zh-CN" sz="4000" dirty="0" smtClean="0"/>
              <a:t>5 </a:t>
            </a:r>
            <a:r>
              <a:rPr lang="zh-CN" altLang="en-US" sz="4000" dirty="0"/>
              <a:t>实例</a:t>
            </a:r>
            <a:r>
              <a:rPr lang="en-US" altLang="zh-CN" sz="4000" dirty="0"/>
              <a:t>——</a:t>
            </a:r>
            <a:r>
              <a:rPr lang="zh-CN" altLang="en-US" sz="4000" dirty="0"/>
              <a:t>图书馆管理系统的配置图</a:t>
            </a:r>
          </a:p>
        </p:txBody>
      </p:sp>
      <p:sp>
        <p:nvSpPr>
          <p:cNvPr id="29699" name="Rectangle 3"/>
          <p:cNvSpPr>
            <a:spLocks noGrp="1" noRot="1" noChangeArrowheads="1"/>
          </p:cNvSpPr>
          <p:nvPr>
            <p:ph type="body" idx="1"/>
          </p:nvPr>
        </p:nvSpPr>
        <p:spPr/>
        <p:txBody>
          <a:bodyPr/>
          <a:lstStyle/>
          <a:p>
            <a:r>
              <a:rPr lang="en-US" altLang="zh-CN"/>
              <a:t>13.5.1  </a:t>
            </a:r>
            <a:r>
              <a:rPr lang="zh-CN" altLang="en-US"/>
              <a:t>使用</a:t>
            </a:r>
            <a:r>
              <a:rPr lang="en-US" altLang="zh-CN"/>
              <a:t>Rational Rose</a:t>
            </a:r>
            <a:r>
              <a:rPr lang="zh-CN" altLang="en-US"/>
              <a:t>绘制配置图的步		骤</a:t>
            </a:r>
          </a:p>
          <a:p>
            <a:r>
              <a:rPr lang="en-US" altLang="zh-CN"/>
              <a:t>13.5.2  </a:t>
            </a:r>
            <a:r>
              <a:rPr lang="zh-CN" altLang="en-US"/>
              <a:t>图书馆管理系统的配置图</a:t>
            </a:r>
          </a:p>
          <a:p>
            <a:endParaRPr lang="en-US" altLang="zh-CN"/>
          </a:p>
        </p:txBody>
      </p:sp>
    </p:spTree>
    <p:extLst>
      <p:ext uri="{BB962C8B-B14F-4D97-AF65-F5344CB8AC3E}">
        <p14:creationId xmlns:p14="http://schemas.microsoft.com/office/powerpoint/2010/main" val="108275709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1752600" y="228600"/>
            <a:ext cx="8693150" cy="1143000"/>
          </a:xfrm>
        </p:spPr>
        <p:txBody>
          <a:bodyPr>
            <a:normAutofit fontScale="90000"/>
          </a:bodyPr>
          <a:lstStyle/>
          <a:p>
            <a:r>
              <a:rPr lang="en-US" altLang="zh-CN" sz="4000" dirty="0" smtClean="0"/>
              <a:t>5.1  </a:t>
            </a:r>
            <a:r>
              <a:rPr lang="zh-CN" altLang="en-US" sz="4000" dirty="0"/>
              <a:t>使用</a:t>
            </a:r>
            <a:r>
              <a:rPr lang="en-US" altLang="zh-CN" sz="4000" dirty="0"/>
              <a:t>Rational Rose</a:t>
            </a:r>
            <a:r>
              <a:rPr lang="zh-CN" altLang="en-US" sz="4000" dirty="0"/>
              <a:t>绘制配置图的步骤</a:t>
            </a:r>
          </a:p>
        </p:txBody>
      </p:sp>
      <p:sp>
        <p:nvSpPr>
          <p:cNvPr id="47107" name="Rectangle 3"/>
          <p:cNvSpPr>
            <a:spLocks noGrp="1" noRot="1" noChangeArrowheads="1"/>
          </p:cNvSpPr>
          <p:nvPr>
            <p:ph type="body" idx="1"/>
          </p:nvPr>
        </p:nvSpPr>
        <p:spPr/>
        <p:txBody>
          <a:bodyPr/>
          <a:lstStyle/>
          <a:p>
            <a:pPr>
              <a:lnSpc>
                <a:spcPct val="90000"/>
              </a:lnSpc>
            </a:pPr>
            <a:r>
              <a:rPr lang="en-US" altLang="zh-CN"/>
              <a:t>1.  </a:t>
            </a:r>
            <a:r>
              <a:rPr lang="zh-CN" altLang="en-US"/>
              <a:t>打开配置图</a:t>
            </a:r>
          </a:p>
          <a:p>
            <a:pPr>
              <a:lnSpc>
                <a:spcPct val="90000"/>
              </a:lnSpc>
            </a:pPr>
            <a:r>
              <a:rPr lang="en-US" altLang="zh-CN"/>
              <a:t>2.  </a:t>
            </a:r>
            <a:r>
              <a:rPr lang="zh-CN" altLang="en-US"/>
              <a:t>配置图工具栏按钮简介</a:t>
            </a:r>
          </a:p>
          <a:p>
            <a:pPr>
              <a:lnSpc>
                <a:spcPct val="90000"/>
              </a:lnSpc>
            </a:pPr>
            <a:r>
              <a:rPr lang="en-US" altLang="zh-CN"/>
              <a:t>3.  </a:t>
            </a:r>
            <a:r>
              <a:rPr lang="zh-CN" altLang="en-US"/>
              <a:t>添加处理器</a:t>
            </a:r>
          </a:p>
          <a:p>
            <a:pPr>
              <a:lnSpc>
                <a:spcPct val="90000"/>
              </a:lnSpc>
            </a:pPr>
            <a:r>
              <a:rPr lang="en-US" altLang="zh-CN"/>
              <a:t>4.  </a:t>
            </a:r>
            <a:r>
              <a:rPr lang="zh-CN" altLang="en-US"/>
              <a:t>增加处理器细节</a:t>
            </a:r>
          </a:p>
          <a:p>
            <a:pPr>
              <a:lnSpc>
                <a:spcPct val="90000"/>
              </a:lnSpc>
            </a:pPr>
            <a:r>
              <a:rPr lang="en-US" altLang="zh-CN"/>
              <a:t>5.  </a:t>
            </a:r>
            <a:r>
              <a:rPr lang="zh-CN" altLang="en-US"/>
              <a:t>添加设备</a:t>
            </a:r>
          </a:p>
          <a:p>
            <a:pPr>
              <a:lnSpc>
                <a:spcPct val="90000"/>
              </a:lnSpc>
            </a:pPr>
            <a:r>
              <a:rPr lang="en-US" altLang="zh-CN"/>
              <a:t>6.  </a:t>
            </a:r>
            <a:r>
              <a:rPr lang="zh-CN" altLang="en-US"/>
              <a:t>增加设备细节</a:t>
            </a:r>
          </a:p>
          <a:p>
            <a:pPr>
              <a:lnSpc>
                <a:spcPct val="90000"/>
              </a:lnSpc>
            </a:pPr>
            <a:r>
              <a:rPr lang="en-US" altLang="zh-CN"/>
              <a:t>7.  </a:t>
            </a:r>
            <a:r>
              <a:rPr lang="zh-CN" altLang="en-US"/>
              <a:t>添加关联关系</a:t>
            </a:r>
          </a:p>
          <a:p>
            <a:pPr>
              <a:lnSpc>
                <a:spcPct val="90000"/>
              </a:lnSpc>
            </a:pPr>
            <a:r>
              <a:rPr lang="en-US" altLang="zh-CN"/>
              <a:t>8.  </a:t>
            </a:r>
            <a:r>
              <a:rPr lang="zh-CN" altLang="en-US"/>
              <a:t>增加关联关系细节</a:t>
            </a:r>
          </a:p>
        </p:txBody>
      </p:sp>
    </p:spTree>
    <p:extLst>
      <p:ext uri="{BB962C8B-B14F-4D97-AF65-F5344CB8AC3E}">
        <p14:creationId xmlns:p14="http://schemas.microsoft.com/office/powerpoint/2010/main" val="2217719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仿宋" panose="02010609060101010101" pitchFamily="49" charset="-122"/>
                <a:ea typeface="仿宋" panose="02010609060101010101" pitchFamily="49" charset="-122"/>
              </a:rPr>
              <a:t>1.3.3 </a:t>
            </a:r>
            <a:r>
              <a:rPr lang="zh-CN" altLang="en-US" dirty="0">
                <a:latin typeface="仿宋" panose="02010609060101010101" pitchFamily="49" charset="-122"/>
                <a:ea typeface="仿宋" panose="02010609060101010101" pitchFamily="49" charset="-122"/>
              </a:rPr>
              <a:t>信息系统的数据模型与</a:t>
            </a:r>
            <a:r>
              <a:rPr lang="zh-CN" altLang="en-US" dirty="0" smtClean="0">
                <a:latin typeface="仿宋" panose="02010609060101010101" pitchFamily="49" charset="-122"/>
                <a:ea typeface="仿宋" panose="02010609060101010101" pitchFamily="49" charset="-122"/>
              </a:rPr>
              <a:t>知识表达</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1097280" y="1845734"/>
            <a:ext cx="3590050" cy="4023360"/>
          </a:xfrm>
        </p:spPr>
        <p:txBody>
          <a:bodyPr/>
          <a:lstStyle/>
          <a:p>
            <a:r>
              <a:rPr lang="zh-CN" altLang="en-US" dirty="0" smtClean="0">
                <a:latin typeface="仿宋" panose="02010609060101010101" pitchFamily="49" charset="-122"/>
                <a:ea typeface="仿宋" panose="02010609060101010101" pitchFamily="49" charset="-122"/>
              </a:rPr>
              <a:t>数据模型：</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a:latin typeface="仿宋" panose="02010609060101010101" pitchFamily="49" charset="-122"/>
                <a:ea typeface="仿宋" panose="02010609060101010101" pitchFamily="49" charset="-122"/>
              </a:rPr>
              <a:t>实体</a:t>
            </a:r>
            <a:r>
              <a:rPr lang="zh-CN" altLang="en-US" dirty="0" smtClean="0">
                <a:latin typeface="仿宋" panose="02010609060101010101" pitchFamily="49" charset="-122"/>
                <a:ea typeface="仿宋" panose="02010609060101010101" pitchFamily="49" charset="-122"/>
              </a:rPr>
              <a:t>关系模型</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数据抽象模型</a:t>
            </a:r>
            <a:endParaRPr lang="en-US" altLang="zh-CN"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dirty="0" smtClean="0">
                <a:latin typeface="仿宋" panose="02010609060101010101" pitchFamily="49" charset="-122"/>
                <a:ea typeface="仿宋" panose="02010609060101010101" pitchFamily="49" charset="-122"/>
              </a:rPr>
              <a:t>对象模型</a:t>
            </a:r>
            <a:endParaRPr lang="zh-CN" altLang="en-US" dirty="0">
              <a:latin typeface="仿宋" panose="02010609060101010101" pitchFamily="49" charset="-122"/>
              <a:ea typeface="仿宋" panose="02010609060101010101" pitchFamily="49" charset="-122"/>
            </a:endParaRPr>
          </a:p>
        </p:txBody>
      </p:sp>
      <p:sp>
        <p:nvSpPr>
          <p:cNvPr id="4" name="内容占位符 2"/>
          <p:cNvSpPr txBox="1">
            <a:spLocks/>
          </p:cNvSpPr>
          <p:nvPr/>
        </p:nvSpPr>
        <p:spPr>
          <a:xfrm>
            <a:off x="5409788" y="1845734"/>
            <a:ext cx="403901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smtClean="0">
                <a:latin typeface="仿宋" panose="02010609060101010101" pitchFamily="49" charset="-122"/>
                <a:ea typeface="仿宋" panose="02010609060101010101" pitchFamily="49" charset="-122"/>
              </a:rPr>
              <a:t>数据模型设计方法：</a:t>
            </a:r>
            <a:endParaRPr lang="en-US" altLang="zh-CN" sz="2800"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sz="2800" dirty="0" smtClean="0">
                <a:latin typeface="仿宋" panose="02010609060101010101" pitchFamily="49" charset="-122"/>
                <a:ea typeface="仿宋" panose="02010609060101010101" pitchFamily="49" charset="-122"/>
              </a:rPr>
              <a:t>关系方法</a:t>
            </a:r>
            <a:endParaRPr lang="en-US" altLang="zh-CN" sz="2800"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sz="2800" dirty="0" smtClean="0">
                <a:latin typeface="仿宋" panose="02010609060101010101" pitchFamily="49" charset="-122"/>
                <a:ea typeface="仿宋" panose="02010609060101010101" pitchFamily="49" charset="-122"/>
              </a:rPr>
              <a:t>层次方法</a:t>
            </a:r>
            <a:endParaRPr lang="en-US" altLang="zh-CN" sz="2800" dirty="0" smtClean="0">
              <a:latin typeface="仿宋" panose="02010609060101010101" pitchFamily="49" charset="-122"/>
              <a:ea typeface="仿宋" panose="02010609060101010101" pitchFamily="49" charset="-122"/>
            </a:endParaRPr>
          </a:p>
          <a:p>
            <a:pPr>
              <a:buFont typeface="Wingdings" panose="05000000000000000000" pitchFamily="2" charset="2"/>
              <a:buChar char="ü"/>
            </a:pPr>
            <a:r>
              <a:rPr lang="zh-CN" altLang="en-US" sz="2800" dirty="0">
                <a:latin typeface="仿宋" panose="02010609060101010101" pitchFamily="49" charset="-122"/>
                <a:ea typeface="仿宋" panose="02010609060101010101" pitchFamily="49" charset="-122"/>
              </a:rPr>
              <a:t>网络方法</a:t>
            </a:r>
          </a:p>
        </p:txBody>
      </p:sp>
      <p:sp>
        <p:nvSpPr>
          <p:cNvPr id="5" name="内容占位符 2"/>
          <p:cNvSpPr txBox="1">
            <a:spLocks/>
          </p:cNvSpPr>
          <p:nvPr/>
        </p:nvSpPr>
        <p:spPr>
          <a:xfrm>
            <a:off x="1249680" y="4547286"/>
            <a:ext cx="9632504" cy="14742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smtClean="0">
                <a:latin typeface="仿宋" panose="02010609060101010101" pitchFamily="49" charset="-122"/>
                <a:ea typeface="仿宋" panose="02010609060101010101" pitchFamily="49" charset="-122"/>
              </a:rPr>
              <a:t>思考：请分别举例关系方法、层次方法和网络方法</a:t>
            </a:r>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86621889"/>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r>
              <a:rPr lang="en-US" altLang="zh-CN" dirty="0" smtClean="0"/>
              <a:t>5.2  </a:t>
            </a:r>
            <a:r>
              <a:rPr lang="zh-CN" altLang="en-US" dirty="0"/>
              <a:t>图书馆管理系统的配置图</a:t>
            </a:r>
          </a:p>
        </p:txBody>
      </p:sp>
      <p:pic>
        <p:nvPicPr>
          <p:cNvPr id="48132"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627439" y="1600201"/>
            <a:ext cx="5165725" cy="4498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5003446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3870" y="1138838"/>
            <a:ext cx="9984259" cy="2387600"/>
          </a:xfrm>
        </p:spPr>
        <p:txBody>
          <a:bodyPr>
            <a:normAutofit/>
          </a:bodyPr>
          <a:lstStyle/>
          <a:p>
            <a:r>
              <a:rPr lang="zh-CN" altLang="en-US" dirty="0" smtClean="0">
                <a:latin typeface="仿宋" panose="02010609060101010101" pitchFamily="49" charset="-122"/>
                <a:ea typeface="仿宋" panose="02010609060101010101" pitchFamily="49" charset="-122"/>
              </a:rPr>
              <a:t>第十章</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统一建模语言</a:t>
            </a:r>
            <a:r>
              <a:rPr lang="en-US" altLang="zh-CN" dirty="0" smtClean="0">
                <a:latin typeface="仿宋" panose="02010609060101010101" pitchFamily="49" charset="-122"/>
                <a:ea typeface="仿宋" panose="02010609060101010101" pitchFamily="49" charset="-122"/>
              </a:rPr>
              <a:t>UML</a:t>
            </a:r>
            <a:endParaRPr lang="zh-CN" altLang="en-US"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6140738"/>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2286000" y="609600"/>
            <a:ext cx="7772400" cy="1143000"/>
          </a:xfrm>
        </p:spPr>
        <p:txBody>
          <a:bodyPr>
            <a:normAutofit fontScale="90000"/>
          </a:bodyPr>
          <a:lstStyle/>
          <a:p>
            <a:r>
              <a:rPr lang="zh-CN" altLang="en-US" dirty="0" smtClean="0">
                <a:latin typeface="仿宋" panose="02010609060101010101" pitchFamily="49" charset="-122"/>
                <a:ea typeface="仿宋" panose="02010609060101010101" pitchFamily="49" charset="-122"/>
              </a:rPr>
              <a:t>第十章</a:t>
            </a:r>
            <a:r>
              <a:rPr lang="en-US" altLang="zh-CN" dirty="0" smtClean="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统一建模语言</a:t>
            </a:r>
            <a:r>
              <a:rPr lang="en-US" altLang="zh-CN" dirty="0">
                <a:latin typeface="仿宋" panose="02010609060101010101" pitchFamily="49" charset="-122"/>
                <a:ea typeface="仿宋" panose="02010609060101010101" pitchFamily="49" charset="-122"/>
              </a:rPr>
              <a:t>UML</a:t>
            </a:r>
            <a:endParaRPr lang="zh-CN" altLang="en-US" dirty="0"/>
          </a:p>
        </p:txBody>
      </p:sp>
      <p:sp>
        <p:nvSpPr>
          <p:cNvPr id="5123" name="Rectangle 3"/>
          <p:cNvSpPr>
            <a:spLocks noGrp="1" noRot="1" noChangeArrowheads="1"/>
          </p:cNvSpPr>
          <p:nvPr>
            <p:ph type="subTitle" idx="1"/>
          </p:nvPr>
        </p:nvSpPr>
        <p:spPr>
          <a:xfrm>
            <a:off x="2846173" y="2047103"/>
            <a:ext cx="6400800" cy="4038600"/>
          </a:xfrm>
        </p:spPr>
        <p:txBody>
          <a:bodyPr>
            <a:normAutofit lnSpcReduction="10000"/>
          </a:bodyPr>
          <a:lstStyle/>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1  </a:t>
            </a:r>
            <a:r>
              <a:rPr lang="en-US" altLang="zh-CN" sz="2800" dirty="0">
                <a:latin typeface="仿宋" panose="02010609060101010101" pitchFamily="49" charset="-122"/>
                <a:ea typeface="仿宋" panose="02010609060101010101" pitchFamily="49" charset="-122"/>
              </a:rPr>
              <a:t>UML</a:t>
            </a:r>
            <a:r>
              <a:rPr lang="zh-CN" altLang="en-US" sz="2800" dirty="0">
                <a:latin typeface="仿宋" panose="02010609060101010101" pitchFamily="49" charset="-122"/>
                <a:ea typeface="仿宋" panose="02010609060101010101" pitchFamily="49" charset="-122"/>
              </a:rPr>
              <a:t>的构成 </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2  </a:t>
            </a:r>
            <a:r>
              <a:rPr lang="zh-CN" altLang="en-US" sz="2800" dirty="0">
                <a:latin typeface="仿宋" panose="02010609060101010101" pitchFamily="49" charset="-122"/>
                <a:ea typeface="仿宋" panose="02010609060101010101" pitchFamily="49" charset="-122"/>
              </a:rPr>
              <a:t>视图 </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3  </a:t>
            </a:r>
            <a:r>
              <a:rPr lang="zh-CN" altLang="en-US" sz="2800" dirty="0">
                <a:latin typeface="仿宋" panose="02010609060101010101" pitchFamily="49" charset="-122"/>
                <a:ea typeface="仿宋" panose="02010609060101010101" pitchFamily="49" charset="-122"/>
              </a:rPr>
              <a:t>图</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4  </a:t>
            </a:r>
            <a:r>
              <a:rPr lang="en-US" altLang="zh-CN" sz="2800" dirty="0">
                <a:latin typeface="仿宋" panose="02010609060101010101" pitchFamily="49" charset="-122"/>
                <a:ea typeface="仿宋" panose="02010609060101010101" pitchFamily="49" charset="-122"/>
              </a:rPr>
              <a:t>UML1.4</a:t>
            </a:r>
            <a:r>
              <a:rPr lang="zh-CN" altLang="en-US" sz="2800" dirty="0">
                <a:latin typeface="仿宋" panose="02010609060101010101" pitchFamily="49" charset="-122"/>
                <a:ea typeface="仿宋" panose="02010609060101010101" pitchFamily="49" charset="-122"/>
              </a:rPr>
              <a:t>与</a:t>
            </a:r>
            <a:r>
              <a:rPr lang="en-US" altLang="zh-CN" sz="2800" dirty="0">
                <a:latin typeface="仿宋" panose="02010609060101010101" pitchFamily="49" charset="-122"/>
                <a:ea typeface="仿宋" panose="02010609060101010101" pitchFamily="49" charset="-122"/>
              </a:rPr>
              <a:t>UML2.0</a:t>
            </a:r>
            <a:r>
              <a:rPr lang="zh-CN" altLang="en-US" sz="2800" dirty="0">
                <a:latin typeface="仿宋" panose="02010609060101010101" pitchFamily="49" charset="-122"/>
                <a:ea typeface="仿宋" panose="02010609060101010101" pitchFamily="49" charset="-122"/>
              </a:rPr>
              <a:t>的比较</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5  </a:t>
            </a:r>
            <a:r>
              <a:rPr lang="zh-CN" altLang="en-US" sz="2800" dirty="0">
                <a:latin typeface="仿宋" panose="02010609060101010101" pitchFamily="49" charset="-122"/>
                <a:ea typeface="仿宋" panose="02010609060101010101" pitchFamily="49" charset="-122"/>
              </a:rPr>
              <a:t>模型元素</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6  </a:t>
            </a:r>
            <a:r>
              <a:rPr lang="zh-CN" altLang="en-US" sz="2800" dirty="0">
                <a:latin typeface="仿宋" panose="02010609060101010101" pitchFamily="49" charset="-122"/>
                <a:ea typeface="仿宋" panose="02010609060101010101" pitchFamily="49" charset="-122"/>
              </a:rPr>
              <a:t>通用机制</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7  </a:t>
            </a:r>
            <a:r>
              <a:rPr lang="en-US" altLang="zh-CN" sz="2800" dirty="0">
                <a:latin typeface="仿宋" panose="02010609060101010101" pitchFamily="49" charset="-122"/>
                <a:ea typeface="仿宋" panose="02010609060101010101" pitchFamily="49" charset="-122"/>
              </a:rPr>
              <a:t>UML</a:t>
            </a:r>
            <a:r>
              <a:rPr lang="zh-CN" altLang="en-US" sz="2800" dirty="0">
                <a:latin typeface="仿宋" panose="02010609060101010101" pitchFamily="49" charset="-122"/>
                <a:ea typeface="仿宋" panose="02010609060101010101" pitchFamily="49" charset="-122"/>
              </a:rPr>
              <a:t>的扩展组件</a:t>
            </a:r>
          </a:p>
          <a:p>
            <a:pPr algn="l">
              <a:lnSpc>
                <a:spcPct val="90000"/>
              </a:lnSpc>
              <a:buFont typeface="Wingdings" panose="05000000000000000000" pitchFamily="2" charset="2"/>
              <a:buChar char="§"/>
            </a:pPr>
            <a:r>
              <a:rPr lang="en-US" altLang="zh-CN" sz="2800" dirty="0" smtClean="0">
                <a:latin typeface="仿宋" panose="02010609060101010101" pitchFamily="49" charset="-122"/>
                <a:ea typeface="仿宋" panose="02010609060101010101" pitchFamily="49" charset="-122"/>
              </a:rPr>
              <a:t>8  </a:t>
            </a:r>
            <a:r>
              <a:rPr lang="en-US" altLang="zh-CN" sz="2800" dirty="0">
                <a:latin typeface="仿宋" panose="02010609060101010101" pitchFamily="49" charset="-122"/>
                <a:ea typeface="仿宋" panose="02010609060101010101" pitchFamily="49" charset="-122"/>
              </a:rPr>
              <a:t>UML</a:t>
            </a:r>
            <a:r>
              <a:rPr lang="zh-CN" altLang="en-US" sz="2800" dirty="0">
                <a:latin typeface="仿宋" panose="02010609060101010101" pitchFamily="49" charset="-122"/>
                <a:ea typeface="仿宋" panose="02010609060101010101" pitchFamily="49" charset="-122"/>
              </a:rPr>
              <a:t>建模的简单流程</a:t>
            </a:r>
          </a:p>
        </p:txBody>
      </p:sp>
    </p:spTree>
    <p:extLst>
      <p:ext uri="{BB962C8B-B14F-4D97-AF65-F5344CB8AC3E}">
        <p14:creationId xmlns:p14="http://schemas.microsoft.com/office/powerpoint/2010/main" val="104615195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en-US" altLang="zh-CN" dirty="0" smtClean="0"/>
              <a:t>1  </a:t>
            </a:r>
            <a:r>
              <a:rPr lang="en-US" altLang="zh-CN" dirty="0"/>
              <a:t>UML</a:t>
            </a:r>
            <a:r>
              <a:rPr lang="zh-CN" altLang="en-US" dirty="0"/>
              <a:t>的构成 </a:t>
            </a:r>
          </a:p>
        </p:txBody>
      </p:sp>
      <p:sp>
        <p:nvSpPr>
          <p:cNvPr id="25603" name="Rectangle 3"/>
          <p:cNvSpPr>
            <a:spLocks noGrp="1" noRot="1" noChangeArrowheads="1"/>
          </p:cNvSpPr>
          <p:nvPr>
            <p:ph type="body" idx="1"/>
          </p:nvPr>
        </p:nvSpPr>
        <p:spPr/>
        <p:txBody>
          <a:bodyPr/>
          <a:lstStyle/>
          <a:p>
            <a:pPr marL="609600" indent="-609600"/>
            <a:endParaRPr lang="en-US" altLang="zh-CN"/>
          </a:p>
          <a:p>
            <a:pPr marL="609600" indent="-609600">
              <a:buFont typeface="Wingdings" panose="05000000000000000000" pitchFamily="2" charset="2"/>
              <a:buAutoNum type="circleNumDbPlain"/>
            </a:pPr>
            <a:r>
              <a:rPr lang="zh-CN" altLang="en-US"/>
              <a:t>视图</a:t>
            </a:r>
          </a:p>
          <a:p>
            <a:pPr marL="609600" indent="-609600">
              <a:buFont typeface="Wingdings" panose="05000000000000000000" pitchFamily="2" charset="2"/>
              <a:buAutoNum type="circleNumDbPlain"/>
            </a:pPr>
            <a:r>
              <a:rPr lang="zh-CN" altLang="en-US"/>
              <a:t>图</a:t>
            </a:r>
          </a:p>
          <a:p>
            <a:pPr marL="609600" indent="-609600">
              <a:buFont typeface="Wingdings" panose="05000000000000000000" pitchFamily="2" charset="2"/>
              <a:buAutoNum type="circleNumDbPlain"/>
            </a:pPr>
            <a:r>
              <a:rPr lang="zh-CN" altLang="en-US"/>
              <a:t>模型元素</a:t>
            </a:r>
          </a:p>
          <a:p>
            <a:pPr marL="609600" indent="-609600">
              <a:buFont typeface="Wingdings" panose="05000000000000000000" pitchFamily="2" charset="2"/>
              <a:buAutoNum type="circleNumDbPlain"/>
            </a:pPr>
            <a:r>
              <a:rPr lang="zh-CN" altLang="en-US"/>
              <a:t>通用机制</a:t>
            </a:r>
          </a:p>
        </p:txBody>
      </p:sp>
    </p:spTree>
    <p:extLst>
      <p:ext uri="{BB962C8B-B14F-4D97-AF65-F5344CB8AC3E}">
        <p14:creationId xmlns:p14="http://schemas.microsoft.com/office/powerpoint/2010/main" val="18908791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a:t>UML</a:t>
            </a:r>
            <a:r>
              <a:rPr lang="zh-CN" altLang="en-US" dirty="0"/>
              <a:t>的组成结构图 </a:t>
            </a:r>
          </a:p>
        </p:txBody>
      </p:sp>
      <p:pic>
        <p:nvPicPr>
          <p:cNvPr id="26628" name="Picture 4" descr="绘图2"/>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39514" y="1231814"/>
            <a:ext cx="4992688" cy="4908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650146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en-US" altLang="zh-CN" dirty="0" smtClean="0"/>
              <a:t>2  </a:t>
            </a:r>
            <a:r>
              <a:rPr lang="zh-CN" altLang="en-US" dirty="0"/>
              <a:t>视图 </a:t>
            </a:r>
          </a:p>
        </p:txBody>
      </p:sp>
      <p:sp>
        <p:nvSpPr>
          <p:cNvPr id="27651" name="Rectangle 3"/>
          <p:cNvSpPr>
            <a:spLocks noGrp="1" noRot="1" noChangeArrowheads="1"/>
          </p:cNvSpPr>
          <p:nvPr>
            <p:ph type="body" idx="1"/>
          </p:nvPr>
        </p:nvSpPr>
        <p:spPr/>
        <p:txBody>
          <a:bodyPr/>
          <a:lstStyle/>
          <a:p>
            <a:pPr marL="609600" indent="-609600"/>
            <a:r>
              <a:rPr lang="zh-CN" altLang="en-US"/>
              <a:t>系统通常是从多个不同的方面来描述的：</a:t>
            </a:r>
          </a:p>
          <a:p>
            <a:pPr marL="609600" indent="-609600">
              <a:buFont typeface="Wingdings" panose="05000000000000000000" pitchFamily="2" charset="2"/>
              <a:buAutoNum type="circleNumDbPlain"/>
            </a:pPr>
            <a:r>
              <a:rPr lang="zh-CN" altLang="en-US"/>
              <a:t>系统的使用实例</a:t>
            </a:r>
          </a:p>
          <a:p>
            <a:pPr marL="609600" indent="-609600">
              <a:buFont typeface="Wingdings" panose="05000000000000000000" pitchFamily="2" charset="2"/>
              <a:buAutoNum type="circleNumDbPlain"/>
            </a:pPr>
            <a:r>
              <a:rPr lang="zh-CN" altLang="en-US"/>
              <a:t>系统的逻辑结构</a:t>
            </a:r>
          </a:p>
          <a:p>
            <a:pPr marL="609600" indent="-609600">
              <a:buFont typeface="Wingdings" panose="05000000000000000000" pitchFamily="2" charset="2"/>
              <a:buAutoNum type="circleNumDbPlain"/>
            </a:pPr>
            <a:r>
              <a:rPr lang="zh-CN" altLang="en-US"/>
              <a:t>系统的构成</a:t>
            </a:r>
          </a:p>
          <a:p>
            <a:pPr marL="609600" indent="-609600">
              <a:buFont typeface="Wingdings" panose="05000000000000000000" pitchFamily="2" charset="2"/>
              <a:buAutoNum type="circleNumDbPlain"/>
            </a:pPr>
            <a:r>
              <a:rPr lang="zh-CN" altLang="en-US"/>
              <a:t>系统的并发特性</a:t>
            </a:r>
          </a:p>
          <a:p>
            <a:pPr marL="609600" indent="-609600">
              <a:buFont typeface="Wingdings" panose="05000000000000000000" pitchFamily="2" charset="2"/>
              <a:buAutoNum type="circleNumDbPlain"/>
            </a:pPr>
            <a:r>
              <a:rPr lang="zh-CN" altLang="en-US"/>
              <a:t>系统的配置</a:t>
            </a:r>
          </a:p>
        </p:txBody>
      </p:sp>
    </p:spTree>
    <p:extLst>
      <p:ext uri="{BB962C8B-B14F-4D97-AF65-F5344CB8AC3E}">
        <p14:creationId xmlns:p14="http://schemas.microsoft.com/office/powerpoint/2010/main" val="415124528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en-US" altLang="zh-CN" dirty="0" smtClean="0"/>
              <a:t>2  </a:t>
            </a:r>
            <a:r>
              <a:rPr lang="zh-CN" altLang="en-US" dirty="0"/>
              <a:t>视图</a:t>
            </a:r>
          </a:p>
        </p:txBody>
      </p:sp>
      <p:sp>
        <p:nvSpPr>
          <p:cNvPr id="28676" name="Rectangle 4"/>
          <p:cNvSpPr>
            <a:spLocks noGrp="1" noRot="1" noChangeArrowheads="1"/>
          </p:cNvSpPr>
          <p:nvPr>
            <p:ph type="body" idx="1"/>
          </p:nvPr>
        </p:nvSpPr>
        <p:spPr/>
        <p:txBody>
          <a:bodyPr/>
          <a:lstStyle/>
          <a:p>
            <a:pPr marL="609600" indent="-609600"/>
            <a:r>
              <a:rPr lang="zh-CN" altLang="en-US"/>
              <a:t>视图的分类：</a:t>
            </a:r>
          </a:p>
          <a:p>
            <a:pPr marL="609600" indent="-609600">
              <a:buFont typeface="Wingdings" panose="05000000000000000000" pitchFamily="2" charset="2"/>
              <a:buAutoNum type="circleNumDbPlain"/>
            </a:pPr>
            <a:r>
              <a:rPr lang="zh-CN" altLang="en-US"/>
              <a:t>用例视图</a:t>
            </a:r>
          </a:p>
          <a:p>
            <a:pPr marL="609600" indent="-609600">
              <a:buFont typeface="Wingdings" panose="05000000000000000000" pitchFamily="2" charset="2"/>
              <a:buAutoNum type="circleNumDbPlain"/>
            </a:pPr>
            <a:r>
              <a:rPr lang="zh-CN" altLang="en-US"/>
              <a:t>逻辑视图</a:t>
            </a:r>
          </a:p>
          <a:p>
            <a:pPr marL="609600" indent="-609600">
              <a:buFont typeface="Wingdings" panose="05000000000000000000" pitchFamily="2" charset="2"/>
              <a:buAutoNum type="circleNumDbPlain"/>
            </a:pPr>
            <a:r>
              <a:rPr lang="zh-CN" altLang="en-US"/>
              <a:t>组件视图</a:t>
            </a:r>
          </a:p>
          <a:p>
            <a:pPr marL="609600" indent="-609600">
              <a:buFont typeface="Wingdings" panose="05000000000000000000" pitchFamily="2" charset="2"/>
              <a:buAutoNum type="circleNumDbPlain"/>
            </a:pPr>
            <a:r>
              <a:rPr lang="zh-CN" altLang="en-US"/>
              <a:t>并发视图</a:t>
            </a:r>
          </a:p>
          <a:p>
            <a:pPr marL="609600" indent="-609600">
              <a:buFont typeface="Wingdings" panose="05000000000000000000" pitchFamily="2" charset="2"/>
              <a:buAutoNum type="circleNumDbPlain"/>
            </a:pPr>
            <a:r>
              <a:rPr lang="zh-CN" altLang="en-US"/>
              <a:t>配置视图</a:t>
            </a:r>
          </a:p>
        </p:txBody>
      </p:sp>
    </p:spTree>
    <p:extLst>
      <p:ext uri="{BB962C8B-B14F-4D97-AF65-F5344CB8AC3E}">
        <p14:creationId xmlns:p14="http://schemas.microsoft.com/office/powerpoint/2010/main" val="410277390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r>
              <a:rPr lang="en-US" altLang="zh-CN"/>
              <a:t> </a:t>
            </a:r>
            <a:r>
              <a:rPr lang="zh-CN" altLang="en-US"/>
              <a:t>构成系统模型的几种视图 </a:t>
            </a:r>
          </a:p>
        </p:txBody>
      </p:sp>
      <p:pic>
        <p:nvPicPr>
          <p:cNvPr id="31748" name="Picture 4" descr="绘图1"/>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905399" y="2487828"/>
            <a:ext cx="5761321" cy="2299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908297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en-US" altLang="zh-CN" dirty="0" smtClean="0"/>
              <a:t>2.1  </a:t>
            </a:r>
            <a:r>
              <a:rPr lang="zh-CN" altLang="en-US" dirty="0"/>
              <a:t>用例视图 </a:t>
            </a:r>
          </a:p>
        </p:txBody>
      </p:sp>
      <p:sp>
        <p:nvSpPr>
          <p:cNvPr id="34819" name="Rectangle 3"/>
          <p:cNvSpPr>
            <a:spLocks noGrp="1" noRot="1" noChangeArrowheads="1"/>
          </p:cNvSpPr>
          <p:nvPr>
            <p:ph type="body" idx="1"/>
          </p:nvPr>
        </p:nvSpPr>
        <p:spPr/>
        <p:txBody>
          <a:bodyPr/>
          <a:lstStyle/>
          <a:p>
            <a:r>
              <a:rPr lang="zh-CN" altLang="en-US"/>
              <a:t>用途：描述系统应该具备的功能，即被称为参与者的外部用户所能观察到的功能。 </a:t>
            </a:r>
          </a:p>
          <a:p>
            <a:r>
              <a:rPr lang="zh-CN" altLang="en-US"/>
              <a:t>用例视图是几个视图的核心，它的内容直接驱动其他视图的开发。</a:t>
            </a:r>
          </a:p>
        </p:txBody>
      </p:sp>
    </p:spTree>
    <p:extLst>
      <p:ext uri="{BB962C8B-B14F-4D97-AF65-F5344CB8AC3E}">
        <p14:creationId xmlns:p14="http://schemas.microsoft.com/office/powerpoint/2010/main" val="2417020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en-US" altLang="zh-CN" dirty="0" smtClean="0"/>
              <a:t>2.2  </a:t>
            </a:r>
            <a:r>
              <a:rPr lang="zh-CN" altLang="en-US" dirty="0"/>
              <a:t>逻辑视图 </a:t>
            </a:r>
          </a:p>
        </p:txBody>
      </p:sp>
      <p:sp>
        <p:nvSpPr>
          <p:cNvPr id="35843" name="Rectangle 3"/>
          <p:cNvSpPr>
            <a:spLocks noGrp="1" noRot="1" noChangeArrowheads="1"/>
          </p:cNvSpPr>
          <p:nvPr>
            <p:ph type="body" idx="1"/>
          </p:nvPr>
        </p:nvSpPr>
        <p:spPr/>
        <p:txBody>
          <a:bodyPr/>
          <a:lstStyle/>
          <a:p>
            <a:r>
              <a:rPr lang="zh-CN" altLang="en-US"/>
              <a:t>用途：描述用例视图中提出的系统功能的实现。 </a:t>
            </a:r>
          </a:p>
          <a:p>
            <a:r>
              <a:rPr lang="zh-CN" altLang="en-US"/>
              <a:t>逻辑视图既描述系统的静态结构，也描述系统内部的动态协作关系。</a:t>
            </a:r>
          </a:p>
          <a:p>
            <a:r>
              <a:rPr lang="zh-CN" altLang="en-US"/>
              <a:t>使用者：主要是设计人员和开发人员。 </a:t>
            </a:r>
          </a:p>
          <a:p>
            <a:r>
              <a:rPr lang="zh-CN" altLang="en-US"/>
              <a:t>组成：静态结构在类图和对象图中进行描述；动态模型在状态图、时序图、协作图以及活动图中进行描述。</a:t>
            </a:r>
          </a:p>
          <a:p>
            <a:endParaRPr lang="en-US" altLang="zh-CN"/>
          </a:p>
        </p:txBody>
      </p:sp>
    </p:spTree>
    <p:extLst>
      <p:ext uri="{BB962C8B-B14F-4D97-AF65-F5344CB8AC3E}">
        <p14:creationId xmlns:p14="http://schemas.microsoft.com/office/powerpoint/2010/main" val="1686353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仿宋" panose="02010609060101010101" pitchFamily="49" charset="-122"/>
                <a:ea typeface="仿宋" panose="02010609060101010101" pitchFamily="49" charset="-122"/>
              </a:rPr>
              <a:t>1.3.4 </a:t>
            </a:r>
            <a:r>
              <a:rPr lang="zh-CN" altLang="en-US" dirty="0">
                <a:latin typeface="仿宋" panose="02010609060101010101" pitchFamily="49" charset="-122"/>
                <a:ea typeface="仿宋" panose="02010609060101010101" pitchFamily="49" charset="-122"/>
              </a:rPr>
              <a:t>信息系统中的</a:t>
            </a:r>
            <a:r>
              <a:rPr lang="zh-CN" altLang="en-US" dirty="0" smtClean="0">
                <a:latin typeface="仿宋" panose="02010609060101010101" pitchFamily="49" charset="-122"/>
                <a:ea typeface="仿宋" panose="02010609060101010101" pitchFamily="49" charset="-122"/>
              </a:rPr>
              <a:t>模型</a:t>
            </a:r>
            <a:endParaRPr lang="zh-CN" altLang="en-US"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从数学、规划角度分：</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原理</a:t>
            </a:r>
            <a:r>
              <a:rPr lang="zh-CN" altLang="en-US" dirty="0" smtClean="0">
                <a:latin typeface="仿宋" panose="02010609060101010101" pitchFamily="49" charset="-122"/>
                <a:ea typeface="仿宋" panose="02010609060101010101" pitchFamily="49" charset="-122"/>
              </a:rPr>
              <a:t>性模型、系统学模型、规划和优化模型、预测与评价模型、管理与决策模型、仿真模型、计量经济模型等</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从企业管理角度分：</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成本</a:t>
            </a:r>
            <a:r>
              <a:rPr lang="zh-CN" altLang="en-US" dirty="0" smtClean="0">
                <a:latin typeface="仿宋" panose="02010609060101010101" pitchFamily="49" charset="-122"/>
                <a:ea typeface="仿宋" panose="02010609060101010101" pitchFamily="49" charset="-122"/>
              </a:rPr>
              <a:t>管理模型、库存管理模型、生产计划管理模型、财会管理模型、经营管理决策模型等</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7113726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p:txBody>
          <a:bodyPr/>
          <a:lstStyle/>
          <a:p>
            <a:r>
              <a:rPr lang="en-US" altLang="zh-CN" dirty="0" smtClean="0"/>
              <a:t>2.3  </a:t>
            </a:r>
            <a:r>
              <a:rPr lang="zh-CN" altLang="en-US" dirty="0"/>
              <a:t>并发视图</a:t>
            </a:r>
          </a:p>
        </p:txBody>
      </p:sp>
      <p:sp>
        <p:nvSpPr>
          <p:cNvPr id="36867" name="Rectangle 3"/>
          <p:cNvSpPr>
            <a:spLocks noGrp="1" noRot="1" noChangeArrowheads="1"/>
          </p:cNvSpPr>
          <p:nvPr>
            <p:ph type="body" idx="1"/>
          </p:nvPr>
        </p:nvSpPr>
        <p:spPr/>
        <p:txBody>
          <a:bodyPr/>
          <a:lstStyle/>
          <a:p>
            <a:r>
              <a:rPr lang="zh-CN" altLang="en-US"/>
              <a:t>用途：考虑资源的有效利用、代码的并行执行以及系统环境中异步事件的处理。</a:t>
            </a:r>
          </a:p>
          <a:p>
            <a:r>
              <a:rPr lang="zh-CN" altLang="en-US"/>
              <a:t>使用者：主要是开发人员和系统集成人员。 </a:t>
            </a:r>
          </a:p>
          <a:p>
            <a:r>
              <a:rPr lang="zh-CN" altLang="en-US"/>
              <a:t>组成：状态图、协作图和活动图。</a:t>
            </a:r>
          </a:p>
        </p:txBody>
      </p:sp>
    </p:spTree>
    <p:extLst>
      <p:ext uri="{BB962C8B-B14F-4D97-AF65-F5344CB8AC3E}">
        <p14:creationId xmlns:p14="http://schemas.microsoft.com/office/powerpoint/2010/main" val="338004925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ltLang="zh-CN" dirty="0" smtClean="0"/>
              <a:t>2.4  </a:t>
            </a:r>
            <a:r>
              <a:rPr lang="zh-CN" altLang="en-US" dirty="0"/>
              <a:t>组件视图</a:t>
            </a:r>
          </a:p>
        </p:txBody>
      </p:sp>
      <p:sp>
        <p:nvSpPr>
          <p:cNvPr id="37891" name="Rectangle 3"/>
          <p:cNvSpPr>
            <a:spLocks noGrp="1" noRot="1" noChangeArrowheads="1"/>
          </p:cNvSpPr>
          <p:nvPr>
            <p:ph type="body" idx="1"/>
          </p:nvPr>
        </p:nvSpPr>
        <p:spPr/>
        <p:txBody>
          <a:bodyPr/>
          <a:lstStyle/>
          <a:p>
            <a:r>
              <a:rPr lang="zh-CN" altLang="en-US"/>
              <a:t>用途：描述系统的实现模块以及它们之间的依赖关系。 </a:t>
            </a:r>
          </a:p>
          <a:p>
            <a:r>
              <a:rPr lang="zh-CN" altLang="en-US"/>
              <a:t>组成：组件图。 </a:t>
            </a:r>
          </a:p>
          <a:p>
            <a:r>
              <a:rPr lang="zh-CN" altLang="en-US"/>
              <a:t>使用者：主要是开发人员。 </a:t>
            </a:r>
          </a:p>
        </p:txBody>
      </p:sp>
    </p:spTree>
    <p:extLst>
      <p:ext uri="{BB962C8B-B14F-4D97-AF65-F5344CB8AC3E}">
        <p14:creationId xmlns:p14="http://schemas.microsoft.com/office/powerpoint/2010/main" val="63505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en-US" altLang="zh-CN" dirty="0" smtClean="0"/>
              <a:t>2.5  </a:t>
            </a:r>
            <a:r>
              <a:rPr lang="zh-CN" altLang="en-US" dirty="0"/>
              <a:t>配置视图</a:t>
            </a:r>
          </a:p>
        </p:txBody>
      </p:sp>
      <p:sp>
        <p:nvSpPr>
          <p:cNvPr id="38915" name="Rectangle 3"/>
          <p:cNvSpPr>
            <a:spLocks noGrp="1" noRot="1" noChangeArrowheads="1"/>
          </p:cNvSpPr>
          <p:nvPr>
            <p:ph type="body" idx="1"/>
          </p:nvPr>
        </p:nvSpPr>
        <p:spPr/>
        <p:txBody>
          <a:bodyPr/>
          <a:lstStyle/>
          <a:p>
            <a:r>
              <a:rPr lang="zh-CN" altLang="en-US"/>
              <a:t>用途：显示系统的物理部署，并描述位于节点实例上的运行组件实例的部署情况。 </a:t>
            </a:r>
          </a:p>
          <a:p>
            <a:r>
              <a:rPr lang="zh-CN" altLang="en-US"/>
              <a:t>组成：配置图。</a:t>
            </a:r>
          </a:p>
          <a:p>
            <a:r>
              <a:rPr lang="zh-CN" altLang="en-US"/>
              <a:t>使用者：开发人员、系统集成人员和测试人员。 </a:t>
            </a:r>
          </a:p>
        </p:txBody>
      </p:sp>
    </p:spTree>
    <p:extLst>
      <p:ext uri="{BB962C8B-B14F-4D97-AF65-F5344CB8AC3E}">
        <p14:creationId xmlns:p14="http://schemas.microsoft.com/office/powerpoint/2010/main" val="29666678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en-US" altLang="zh-CN" dirty="0" smtClean="0"/>
              <a:t>3  </a:t>
            </a:r>
            <a:r>
              <a:rPr lang="zh-CN" altLang="en-US" dirty="0"/>
              <a:t>图 </a:t>
            </a:r>
          </a:p>
        </p:txBody>
      </p:sp>
      <p:sp>
        <p:nvSpPr>
          <p:cNvPr id="32771" name="Rectangle 3"/>
          <p:cNvSpPr>
            <a:spLocks noGrp="1" noRot="1" noChangeArrowheads="1"/>
          </p:cNvSpPr>
          <p:nvPr>
            <p:ph type="body" idx="1"/>
          </p:nvPr>
        </p:nvSpPr>
        <p:spPr/>
        <p:txBody>
          <a:bodyPr>
            <a:normAutofit lnSpcReduction="10000"/>
          </a:bodyPr>
          <a:lstStyle/>
          <a:p>
            <a:pPr>
              <a:lnSpc>
                <a:spcPct val="90000"/>
              </a:lnSpc>
            </a:pPr>
            <a:r>
              <a:rPr lang="en-US" altLang="zh-CN"/>
              <a:t>1  </a:t>
            </a:r>
            <a:r>
              <a:rPr lang="zh-CN" altLang="en-US"/>
              <a:t>用例图</a:t>
            </a:r>
          </a:p>
          <a:p>
            <a:pPr>
              <a:lnSpc>
                <a:spcPct val="90000"/>
              </a:lnSpc>
            </a:pPr>
            <a:r>
              <a:rPr lang="en-US" altLang="zh-CN"/>
              <a:t>2  </a:t>
            </a:r>
            <a:r>
              <a:rPr lang="zh-CN" altLang="en-US"/>
              <a:t>类图</a:t>
            </a:r>
          </a:p>
          <a:p>
            <a:pPr>
              <a:lnSpc>
                <a:spcPct val="90000"/>
              </a:lnSpc>
            </a:pPr>
            <a:r>
              <a:rPr lang="en-US" altLang="zh-CN"/>
              <a:t>3  </a:t>
            </a:r>
            <a:r>
              <a:rPr lang="zh-CN" altLang="en-US"/>
              <a:t>对象图</a:t>
            </a:r>
          </a:p>
          <a:p>
            <a:pPr>
              <a:lnSpc>
                <a:spcPct val="90000"/>
              </a:lnSpc>
            </a:pPr>
            <a:r>
              <a:rPr lang="en-US" altLang="zh-CN"/>
              <a:t>4  </a:t>
            </a:r>
            <a:r>
              <a:rPr lang="zh-CN" altLang="en-US"/>
              <a:t>状态图</a:t>
            </a:r>
          </a:p>
          <a:p>
            <a:pPr>
              <a:lnSpc>
                <a:spcPct val="90000"/>
              </a:lnSpc>
            </a:pPr>
            <a:r>
              <a:rPr lang="en-US" altLang="zh-CN"/>
              <a:t>5  </a:t>
            </a:r>
            <a:r>
              <a:rPr lang="zh-CN" altLang="en-US"/>
              <a:t>时序图</a:t>
            </a:r>
          </a:p>
          <a:p>
            <a:pPr>
              <a:lnSpc>
                <a:spcPct val="90000"/>
              </a:lnSpc>
            </a:pPr>
            <a:r>
              <a:rPr lang="en-US" altLang="zh-CN"/>
              <a:t>6  </a:t>
            </a:r>
            <a:r>
              <a:rPr lang="zh-CN" altLang="en-US"/>
              <a:t>协作图</a:t>
            </a:r>
          </a:p>
          <a:p>
            <a:pPr>
              <a:lnSpc>
                <a:spcPct val="90000"/>
              </a:lnSpc>
            </a:pPr>
            <a:r>
              <a:rPr lang="en-US" altLang="zh-CN"/>
              <a:t>7  </a:t>
            </a:r>
            <a:r>
              <a:rPr lang="zh-CN" altLang="en-US"/>
              <a:t>活动图</a:t>
            </a:r>
          </a:p>
          <a:p>
            <a:pPr>
              <a:lnSpc>
                <a:spcPct val="90000"/>
              </a:lnSpc>
            </a:pPr>
            <a:r>
              <a:rPr lang="en-US" altLang="zh-CN"/>
              <a:t>8  </a:t>
            </a:r>
            <a:r>
              <a:rPr lang="zh-CN" altLang="en-US"/>
              <a:t>组件图</a:t>
            </a:r>
          </a:p>
          <a:p>
            <a:pPr>
              <a:lnSpc>
                <a:spcPct val="90000"/>
              </a:lnSpc>
            </a:pPr>
            <a:r>
              <a:rPr lang="en-US" altLang="zh-CN"/>
              <a:t>9  </a:t>
            </a:r>
            <a:r>
              <a:rPr lang="zh-CN" altLang="en-US"/>
              <a:t>配置图</a:t>
            </a:r>
          </a:p>
        </p:txBody>
      </p:sp>
    </p:spTree>
    <p:extLst>
      <p:ext uri="{BB962C8B-B14F-4D97-AF65-F5344CB8AC3E}">
        <p14:creationId xmlns:p14="http://schemas.microsoft.com/office/powerpoint/2010/main" val="316926003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r>
              <a:rPr lang="en-US" altLang="zh-CN" dirty="0" smtClean="0"/>
              <a:t>4  </a:t>
            </a:r>
            <a:r>
              <a:rPr lang="en-US" altLang="zh-CN" dirty="0"/>
              <a:t>UML1.4</a:t>
            </a:r>
            <a:r>
              <a:rPr lang="zh-CN" altLang="en-US" dirty="0"/>
              <a:t>与</a:t>
            </a:r>
            <a:r>
              <a:rPr lang="en-US" altLang="zh-CN" dirty="0"/>
              <a:t>2.0</a:t>
            </a:r>
            <a:r>
              <a:rPr lang="zh-CN" altLang="en-US" dirty="0"/>
              <a:t>的比较</a:t>
            </a:r>
          </a:p>
        </p:txBody>
      </p:sp>
      <p:sp>
        <p:nvSpPr>
          <p:cNvPr id="56323" name="Rectangle 3"/>
          <p:cNvSpPr>
            <a:spLocks noGrp="1" noRot="1" noChangeArrowheads="1"/>
          </p:cNvSpPr>
          <p:nvPr>
            <p:ph type="body" idx="1"/>
          </p:nvPr>
        </p:nvSpPr>
        <p:spPr/>
        <p:txBody>
          <a:bodyPr/>
          <a:lstStyle/>
          <a:p>
            <a:r>
              <a:rPr lang="zh-CN" altLang="en-US"/>
              <a:t>对</a:t>
            </a:r>
            <a:r>
              <a:rPr lang="en-US" altLang="zh-CN"/>
              <a:t>UML1.4</a:t>
            </a:r>
            <a:r>
              <a:rPr lang="zh-CN" altLang="en-US"/>
              <a:t>进行了一些扩充。</a:t>
            </a:r>
          </a:p>
          <a:p>
            <a:r>
              <a:rPr lang="zh-CN" altLang="en-US"/>
              <a:t>用更为受限的通信图代替了协作图。 </a:t>
            </a:r>
          </a:p>
          <a:p>
            <a:r>
              <a:rPr lang="zh-CN" altLang="en-US"/>
              <a:t>增加了交互综述图、定时图、协议状态图、组成结构图等新图。</a:t>
            </a:r>
          </a:p>
        </p:txBody>
      </p:sp>
    </p:spTree>
    <p:extLst>
      <p:ext uri="{BB962C8B-B14F-4D97-AF65-F5344CB8AC3E}">
        <p14:creationId xmlns:p14="http://schemas.microsoft.com/office/powerpoint/2010/main" val="32806557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r>
              <a:rPr lang="en-US" altLang="zh-CN" dirty="0" smtClean="0"/>
              <a:t>5  </a:t>
            </a:r>
            <a:r>
              <a:rPr lang="zh-CN" altLang="en-US" dirty="0"/>
              <a:t>模型元素 </a:t>
            </a:r>
          </a:p>
        </p:txBody>
      </p:sp>
      <p:sp>
        <p:nvSpPr>
          <p:cNvPr id="57347" name="Rectangle 3"/>
          <p:cNvSpPr>
            <a:spLocks noGrp="1" noRot="1" noChangeArrowheads="1"/>
          </p:cNvSpPr>
          <p:nvPr>
            <p:ph type="body" idx="1"/>
          </p:nvPr>
        </p:nvSpPr>
        <p:spPr/>
        <p:txBody>
          <a:bodyPr/>
          <a:lstStyle/>
          <a:p>
            <a:endParaRPr lang="en-US" altLang="zh-CN" dirty="0"/>
          </a:p>
          <a:p>
            <a:r>
              <a:rPr lang="en-US" altLang="zh-CN" dirty="0" smtClean="0"/>
              <a:t>5.1  </a:t>
            </a:r>
            <a:r>
              <a:rPr lang="zh-CN" altLang="en-US" dirty="0"/>
              <a:t>事物</a:t>
            </a:r>
          </a:p>
          <a:p>
            <a:r>
              <a:rPr lang="en-US" altLang="zh-CN" dirty="0" smtClean="0"/>
              <a:t>5.2  </a:t>
            </a:r>
            <a:r>
              <a:rPr lang="en-US" altLang="zh-CN" dirty="0"/>
              <a:t>UML</a:t>
            </a:r>
            <a:r>
              <a:rPr lang="zh-CN" altLang="en-US" dirty="0"/>
              <a:t>中的关系</a:t>
            </a:r>
          </a:p>
          <a:p>
            <a:endParaRPr lang="en-US" altLang="zh-CN" dirty="0"/>
          </a:p>
        </p:txBody>
      </p:sp>
    </p:spTree>
    <p:extLst>
      <p:ext uri="{BB962C8B-B14F-4D97-AF65-F5344CB8AC3E}">
        <p14:creationId xmlns:p14="http://schemas.microsoft.com/office/powerpoint/2010/main" val="4675099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r>
              <a:rPr lang="en-US" altLang="zh-CN" dirty="0" smtClean="0"/>
              <a:t>5.1  </a:t>
            </a:r>
            <a:r>
              <a:rPr lang="zh-CN" altLang="en-US" dirty="0"/>
              <a:t>事物</a:t>
            </a:r>
          </a:p>
        </p:txBody>
      </p:sp>
      <p:sp>
        <p:nvSpPr>
          <p:cNvPr id="58371" name="Rectangle 3"/>
          <p:cNvSpPr>
            <a:spLocks noGrp="1" noRot="1" noChangeArrowheads="1"/>
          </p:cNvSpPr>
          <p:nvPr>
            <p:ph type="body" idx="1"/>
          </p:nvPr>
        </p:nvSpPr>
        <p:spPr/>
        <p:txBody>
          <a:bodyPr/>
          <a:lstStyle/>
          <a:p>
            <a:r>
              <a:rPr lang="en-US" altLang="zh-CN"/>
              <a:t>1.  </a:t>
            </a:r>
            <a:r>
              <a:rPr lang="zh-CN" altLang="en-US"/>
              <a:t>结构事物</a:t>
            </a:r>
          </a:p>
          <a:p>
            <a:r>
              <a:rPr lang="en-US" altLang="zh-CN"/>
              <a:t>2.  </a:t>
            </a:r>
            <a:r>
              <a:rPr lang="zh-CN" altLang="en-US"/>
              <a:t>动作事物</a:t>
            </a:r>
          </a:p>
          <a:p>
            <a:r>
              <a:rPr lang="en-US" altLang="zh-CN"/>
              <a:t>3.  </a:t>
            </a:r>
            <a:r>
              <a:rPr lang="zh-CN" altLang="en-US"/>
              <a:t>分组事物</a:t>
            </a:r>
          </a:p>
          <a:p>
            <a:r>
              <a:rPr lang="en-US" altLang="zh-CN"/>
              <a:t>4.  </a:t>
            </a:r>
            <a:r>
              <a:rPr lang="zh-CN" altLang="en-US"/>
              <a:t>注释事物</a:t>
            </a:r>
          </a:p>
        </p:txBody>
      </p:sp>
    </p:spTree>
    <p:extLst>
      <p:ext uri="{BB962C8B-B14F-4D97-AF65-F5344CB8AC3E}">
        <p14:creationId xmlns:p14="http://schemas.microsoft.com/office/powerpoint/2010/main" val="21245086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r>
              <a:rPr lang="en-US" altLang="zh-CN"/>
              <a:t>1.  </a:t>
            </a:r>
            <a:r>
              <a:rPr lang="zh-CN" altLang="en-US"/>
              <a:t>结构事物 </a:t>
            </a:r>
          </a:p>
        </p:txBody>
      </p:sp>
      <p:sp>
        <p:nvSpPr>
          <p:cNvPr id="59395" name="Rectangle 3"/>
          <p:cNvSpPr>
            <a:spLocks noGrp="1" noRot="1" noChangeArrowheads="1"/>
          </p:cNvSpPr>
          <p:nvPr>
            <p:ph type="body" idx="1"/>
          </p:nvPr>
        </p:nvSpPr>
        <p:spPr/>
        <p:txBody>
          <a:bodyPr/>
          <a:lstStyle/>
          <a:p>
            <a:pPr marL="609600" indent="-609600"/>
            <a:r>
              <a:rPr lang="en-US" altLang="zh-CN"/>
              <a:t>UML</a:t>
            </a:r>
            <a:r>
              <a:rPr lang="zh-CN" altLang="en-US"/>
              <a:t>模型中最基本的结构化事物，包括：</a:t>
            </a:r>
          </a:p>
          <a:p>
            <a:pPr marL="609600" indent="-609600">
              <a:buFont typeface="Wingdings" panose="05000000000000000000" pitchFamily="2" charset="2"/>
              <a:buAutoNum type="circleNumDbPlain"/>
            </a:pPr>
            <a:r>
              <a:rPr lang="zh-CN" altLang="en-US"/>
              <a:t>类</a:t>
            </a:r>
          </a:p>
          <a:p>
            <a:pPr marL="609600" indent="-609600">
              <a:buFont typeface="Wingdings" panose="05000000000000000000" pitchFamily="2" charset="2"/>
              <a:buAutoNum type="circleNumDbPlain"/>
            </a:pPr>
            <a:r>
              <a:rPr lang="zh-CN" altLang="en-US"/>
              <a:t>接口</a:t>
            </a:r>
          </a:p>
          <a:p>
            <a:pPr marL="609600" indent="-609600">
              <a:buFont typeface="Wingdings" panose="05000000000000000000" pitchFamily="2" charset="2"/>
              <a:buAutoNum type="circleNumDbPlain"/>
            </a:pPr>
            <a:r>
              <a:rPr lang="zh-CN" altLang="en-US"/>
              <a:t>协作</a:t>
            </a:r>
          </a:p>
          <a:p>
            <a:pPr marL="609600" indent="-609600">
              <a:buFont typeface="Wingdings" panose="05000000000000000000" pitchFamily="2" charset="2"/>
              <a:buAutoNum type="circleNumDbPlain"/>
            </a:pPr>
            <a:r>
              <a:rPr lang="zh-CN" altLang="en-US"/>
              <a:t>用例</a:t>
            </a:r>
          </a:p>
          <a:p>
            <a:pPr marL="609600" indent="-609600">
              <a:buFont typeface="Wingdings" panose="05000000000000000000" pitchFamily="2" charset="2"/>
              <a:buAutoNum type="circleNumDbPlain"/>
            </a:pPr>
            <a:r>
              <a:rPr lang="zh-CN" altLang="en-US"/>
              <a:t>活动类</a:t>
            </a:r>
          </a:p>
          <a:p>
            <a:pPr marL="609600" indent="-609600">
              <a:buFont typeface="Wingdings" panose="05000000000000000000" pitchFamily="2" charset="2"/>
              <a:buAutoNum type="circleNumDbPlain"/>
            </a:pPr>
            <a:r>
              <a:rPr lang="zh-CN" altLang="en-US"/>
              <a:t>组件</a:t>
            </a:r>
          </a:p>
          <a:p>
            <a:pPr marL="609600" indent="-609600">
              <a:buFont typeface="Wingdings" panose="05000000000000000000" pitchFamily="2" charset="2"/>
              <a:buAutoNum type="circleNumDbPlain"/>
            </a:pPr>
            <a:r>
              <a:rPr lang="zh-CN" altLang="en-US"/>
              <a:t>节点 </a:t>
            </a:r>
          </a:p>
        </p:txBody>
      </p:sp>
    </p:spTree>
    <p:extLst>
      <p:ext uri="{BB962C8B-B14F-4D97-AF65-F5344CB8AC3E}">
        <p14:creationId xmlns:p14="http://schemas.microsoft.com/office/powerpoint/2010/main" val="55321862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r>
              <a:rPr lang="zh-CN" altLang="en-US"/>
              <a:t>（</a:t>
            </a:r>
            <a:r>
              <a:rPr lang="en-US" altLang="zh-CN"/>
              <a:t>1</a:t>
            </a:r>
            <a:r>
              <a:rPr lang="zh-CN" altLang="en-US"/>
              <a:t>）类</a:t>
            </a:r>
          </a:p>
        </p:txBody>
      </p:sp>
      <p:sp>
        <p:nvSpPr>
          <p:cNvPr id="71683" name="Rectangle 3"/>
          <p:cNvSpPr>
            <a:spLocks noGrp="1" noRot="1" noChangeArrowheads="1"/>
          </p:cNvSpPr>
          <p:nvPr>
            <p:ph type="body" sz="half" idx="1"/>
          </p:nvPr>
        </p:nvSpPr>
        <p:spPr>
          <a:xfrm>
            <a:off x="2133600" y="1600201"/>
            <a:ext cx="3276600" cy="4498975"/>
          </a:xfrm>
        </p:spPr>
        <p:txBody>
          <a:bodyPr/>
          <a:lstStyle/>
          <a:p>
            <a:r>
              <a:rPr lang="zh-CN" altLang="en-US"/>
              <a:t>对具有相同属性、方法、关系和语义的对象的抽象。 </a:t>
            </a:r>
          </a:p>
        </p:txBody>
      </p:sp>
      <p:pic>
        <p:nvPicPr>
          <p:cNvPr id="71685"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77000" y="2133600"/>
            <a:ext cx="2895600" cy="3276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432787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r>
              <a:rPr lang="zh-CN" altLang="en-US"/>
              <a:t>（</a:t>
            </a:r>
            <a:r>
              <a:rPr lang="en-US" altLang="zh-CN"/>
              <a:t>2</a:t>
            </a:r>
            <a:r>
              <a:rPr lang="zh-CN" altLang="en-US"/>
              <a:t>）接口</a:t>
            </a:r>
          </a:p>
        </p:txBody>
      </p:sp>
      <p:sp>
        <p:nvSpPr>
          <p:cNvPr id="73731" name="Rectangle 3"/>
          <p:cNvSpPr>
            <a:spLocks noGrp="1" noRot="1" noChangeArrowheads="1"/>
          </p:cNvSpPr>
          <p:nvPr>
            <p:ph type="body" sz="half" idx="1"/>
          </p:nvPr>
        </p:nvSpPr>
        <p:spPr>
          <a:xfrm>
            <a:off x="2209800" y="2133600"/>
            <a:ext cx="8153400" cy="1219200"/>
          </a:xfrm>
        </p:spPr>
        <p:txBody>
          <a:bodyPr/>
          <a:lstStyle/>
          <a:p>
            <a:r>
              <a:rPr lang="zh-CN" altLang="en-US"/>
              <a:t>类或组件提供特定服务的一组操作的集合。 </a:t>
            </a:r>
          </a:p>
          <a:p>
            <a:r>
              <a:rPr lang="zh-CN" altLang="en-US"/>
              <a:t>描述了类或组件的对外可见的动作。 </a:t>
            </a:r>
          </a:p>
        </p:txBody>
      </p:sp>
      <p:pic>
        <p:nvPicPr>
          <p:cNvPr id="73734" name="Picture 6"/>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67400" y="4038601"/>
            <a:ext cx="769938" cy="71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99498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a:xfrm>
            <a:off x="2590800" y="498376"/>
            <a:ext cx="7086600" cy="914400"/>
          </a:xfrm>
        </p:spPr>
        <p:txBody>
          <a:bodyPr/>
          <a:lstStyle/>
          <a:p>
            <a:pPr eaLnBrk="1" hangingPunct="1"/>
            <a:r>
              <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(1) </a:t>
            </a: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成本管理模型</a:t>
            </a:r>
          </a:p>
        </p:txBody>
      </p:sp>
      <p:sp>
        <p:nvSpPr>
          <p:cNvPr id="736262" name="Rectangle 6"/>
          <p:cNvSpPr>
            <a:spLocks noChangeArrowheads="1"/>
          </p:cNvSpPr>
          <p:nvPr/>
        </p:nvSpPr>
        <p:spPr bwMode="auto">
          <a:xfrm>
            <a:off x="1991544" y="1653698"/>
            <a:ext cx="4161656"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成本管理模型包括：</a:t>
            </a:r>
          </a:p>
          <a:p>
            <a:pPr lvl="1" eaLnBrk="0" hangingPunct="0">
              <a:spcBef>
                <a:spcPts val="36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成本核算模型</a:t>
            </a:r>
          </a:p>
          <a:p>
            <a:pPr lvl="1" eaLnBrk="0" hangingPunct="0">
              <a:spcBef>
                <a:spcPts val="36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成本预测模型</a:t>
            </a:r>
          </a:p>
          <a:p>
            <a:pPr lvl="1" eaLnBrk="0" hangingPunct="0">
              <a:spcBef>
                <a:spcPts val="36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成本分析模型</a:t>
            </a:r>
          </a:p>
        </p:txBody>
      </p:sp>
      <p:sp>
        <p:nvSpPr>
          <p:cNvPr id="8" name="Rectangle 6"/>
          <p:cNvSpPr>
            <a:spLocks noChangeArrowheads="1"/>
          </p:cNvSpPr>
          <p:nvPr/>
        </p:nvSpPr>
        <p:spPr bwMode="auto">
          <a:xfrm>
            <a:off x="6110808" y="1628801"/>
            <a:ext cx="416165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spcBef>
                <a:spcPts val="2400"/>
              </a:spcBef>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所用的方法有：</a:t>
            </a:r>
          </a:p>
          <a:p>
            <a:pPr lvl="1" eaLnBrk="0" hangingPunct="0">
              <a:spcBef>
                <a:spcPts val="24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数量经济模型</a:t>
            </a:r>
          </a:p>
          <a:p>
            <a:pPr lvl="1" eaLnBrk="0" hangingPunct="0">
              <a:spcBef>
                <a:spcPts val="24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投入产出模型</a:t>
            </a:r>
          </a:p>
          <a:p>
            <a:pPr lvl="1" eaLnBrk="0" hangingPunct="0">
              <a:spcBef>
                <a:spcPts val="24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回归分析模型</a:t>
            </a:r>
          </a:p>
          <a:p>
            <a:pPr lvl="1" eaLnBrk="0" hangingPunct="0">
              <a:spcBef>
                <a:spcPts val="24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指数平滑模型</a:t>
            </a:r>
          </a:p>
          <a:p>
            <a:pPr lvl="1" eaLnBrk="0" hangingPunct="0">
              <a:spcBef>
                <a:spcPts val="24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本</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利分析模型</a:t>
            </a:r>
          </a:p>
          <a:p>
            <a:pPr lvl="1" eaLnBrk="0" hangingPunct="0">
              <a:spcBef>
                <a:spcPts val="2400"/>
              </a:spcBef>
              <a:buFont typeface="Arial" pitchFamily="34" charset="0"/>
              <a:buChar char="―"/>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以及各类比较模型</a:t>
            </a:r>
          </a:p>
        </p:txBody>
      </p:sp>
    </p:spTree>
    <p:extLst>
      <p:ext uri="{BB962C8B-B14F-4D97-AF65-F5344CB8AC3E}">
        <p14:creationId xmlns:p14="http://schemas.microsoft.com/office/powerpoint/2010/main" val="913074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zh-CN" altLang="en-US"/>
              <a:t>（</a:t>
            </a:r>
            <a:r>
              <a:rPr lang="en-US" altLang="zh-CN"/>
              <a:t>3</a:t>
            </a:r>
            <a:r>
              <a:rPr lang="zh-CN" altLang="en-US"/>
              <a:t>）协作 </a:t>
            </a:r>
          </a:p>
        </p:txBody>
      </p:sp>
      <p:sp>
        <p:nvSpPr>
          <p:cNvPr id="76803" name="Rectangle 3"/>
          <p:cNvSpPr>
            <a:spLocks noGrp="1" noRot="1" noChangeArrowheads="1"/>
          </p:cNvSpPr>
          <p:nvPr>
            <p:ph type="body" idx="1"/>
          </p:nvPr>
        </p:nvSpPr>
        <p:spPr/>
        <p:txBody>
          <a:bodyPr/>
          <a:lstStyle/>
          <a:p>
            <a:r>
              <a:rPr lang="zh-CN" altLang="en-US"/>
              <a:t>定义了交互操作。 </a:t>
            </a:r>
          </a:p>
          <a:p>
            <a:r>
              <a:rPr lang="zh-CN" altLang="en-US"/>
              <a:t>代表构成系统的模式的实现。</a:t>
            </a:r>
          </a:p>
        </p:txBody>
      </p:sp>
      <p:pic>
        <p:nvPicPr>
          <p:cNvPr id="76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52801"/>
            <a:ext cx="20843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52793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r>
              <a:rPr lang="zh-CN" altLang="en-US"/>
              <a:t>（</a:t>
            </a:r>
            <a:r>
              <a:rPr lang="en-US" altLang="zh-CN"/>
              <a:t>4</a:t>
            </a:r>
            <a:r>
              <a:rPr lang="zh-CN" altLang="en-US"/>
              <a:t>）用例 </a:t>
            </a:r>
          </a:p>
        </p:txBody>
      </p:sp>
      <p:sp>
        <p:nvSpPr>
          <p:cNvPr id="77827" name="Rectangle 3"/>
          <p:cNvSpPr>
            <a:spLocks noGrp="1" noRot="1" noChangeArrowheads="1"/>
          </p:cNvSpPr>
          <p:nvPr>
            <p:ph type="body" idx="1"/>
          </p:nvPr>
        </p:nvSpPr>
        <p:spPr/>
        <p:txBody>
          <a:bodyPr/>
          <a:lstStyle/>
          <a:p>
            <a:r>
              <a:rPr lang="zh-CN" altLang="en-US"/>
              <a:t>描述系统对一个特定角色执行的一系列动作。 </a:t>
            </a:r>
          </a:p>
          <a:p>
            <a:r>
              <a:rPr lang="zh-CN" altLang="en-US"/>
              <a:t>组织动作事物。 </a:t>
            </a:r>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962401"/>
            <a:ext cx="20843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32333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r>
              <a:rPr lang="zh-CN" altLang="en-US"/>
              <a:t>（</a:t>
            </a:r>
            <a:r>
              <a:rPr lang="en-US" altLang="zh-CN"/>
              <a:t>5</a:t>
            </a:r>
            <a:r>
              <a:rPr lang="zh-CN" altLang="en-US"/>
              <a:t>）活动类 </a:t>
            </a:r>
          </a:p>
        </p:txBody>
      </p:sp>
      <p:sp>
        <p:nvSpPr>
          <p:cNvPr id="78851" name="Rectangle 3"/>
          <p:cNvSpPr>
            <a:spLocks noGrp="1" noRot="1" noChangeArrowheads="1"/>
          </p:cNvSpPr>
          <p:nvPr>
            <p:ph type="body" idx="1"/>
          </p:nvPr>
        </p:nvSpPr>
        <p:spPr/>
        <p:txBody>
          <a:bodyPr/>
          <a:lstStyle/>
          <a:p>
            <a:r>
              <a:rPr lang="zh-CN" altLang="en-US"/>
              <a:t>类对象有一个或多个进程或线程的类。 </a:t>
            </a:r>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3124200"/>
            <a:ext cx="194627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837181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p:txBody>
          <a:bodyPr/>
          <a:lstStyle/>
          <a:p>
            <a:r>
              <a:rPr lang="zh-CN" altLang="en-US"/>
              <a:t>（</a:t>
            </a:r>
            <a:r>
              <a:rPr lang="en-US" altLang="zh-CN"/>
              <a:t>6</a:t>
            </a:r>
            <a:r>
              <a:rPr lang="zh-CN" altLang="en-US"/>
              <a:t>）组件</a:t>
            </a:r>
          </a:p>
        </p:txBody>
      </p:sp>
      <p:sp>
        <p:nvSpPr>
          <p:cNvPr id="79875" name="Rectangle 3"/>
          <p:cNvSpPr>
            <a:spLocks noGrp="1" noRot="1" noChangeArrowheads="1"/>
          </p:cNvSpPr>
          <p:nvPr>
            <p:ph type="body" idx="1"/>
          </p:nvPr>
        </p:nvSpPr>
        <p:spPr/>
        <p:txBody>
          <a:bodyPr/>
          <a:lstStyle/>
          <a:p>
            <a:r>
              <a:rPr lang="zh-CN" altLang="en-US"/>
              <a:t>实现了一个接口集合的物理上可替换的系统部分。 </a:t>
            </a:r>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3200401"/>
            <a:ext cx="26590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63941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r>
              <a:rPr lang="zh-CN" altLang="en-US"/>
              <a:t>（</a:t>
            </a:r>
            <a:r>
              <a:rPr lang="en-US" altLang="zh-CN"/>
              <a:t>7</a:t>
            </a:r>
            <a:r>
              <a:rPr lang="zh-CN" altLang="en-US"/>
              <a:t>）节点 </a:t>
            </a:r>
          </a:p>
        </p:txBody>
      </p:sp>
      <p:sp>
        <p:nvSpPr>
          <p:cNvPr id="80899" name="Rectangle 3"/>
          <p:cNvSpPr>
            <a:spLocks noGrp="1" noRot="1" noChangeArrowheads="1"/>
          </p:cNvSpPr>
          <p:nvPr>
            <p:ph type="body" idx="1"/>
          </p:nvPr>
        </p:nvSpPr>
        <p:spPr/>
        <p:txBody>
          <a:bodyPr/>
          <a:lstStyle/>
          <a:p>
            <a:r>
              <a:rPr lang="zh-CN" altLang="en-US"/>
              <a:t>在运行时存在的一个物理元素。</a:t>
            </a:r>
          </a:p>
          <a:p>
            <a:r>
              <a:rPr lang="zh-CN" altLang="en-US"/>
              <a:t>代表一个可计算的资源。</a:t>
            </a:r>
          </a:p>
          <a:p>
            <a:r>
              <a:rPr lang="zh-CN" altLang="en-US"/>
              <a:t>通常占用一些内存和具有处理能力。 </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4038600"/>
            <a:ext cx="129222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41076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r>
              <a:rPr lang="en-US" altLang="zh-CN"/>
              <a:t>2.  </a:t>
            </a:r>
            <a:r>
              <a:rPr lang="zh-CN" altLang="en-US"/>
              <a:t>动作事物 </a:t>
            </a:r>
          </a:p>
        </p:txBody>
      </p:sp>
      <p:sp>
        <p:nvSpPr>
          <p:cNvPr id="60419" name="Rectangle 3"/>
          <p:cNvSpPr>
            <a:spLocks noGrp="1" noRot="1" noChangeArrowheads="1"/>
          </p:cNvSpPr>
          <p:nvPr>
            <p:ph type="body" idx="1"/>
          </p:nvPr>
        </p:nvSpPr>
        <p:spPr/>
        <p:txBody>
          <a:bodyPr/>
          <a:lstStyle/>
          <a:p>
            <a:pPr marL="609600" indent="-609600"/>
            <a:r>
              <a:rPr lang="en-US" altLang="zh-CN"/>
              <a:t>UML</a:t>
            </a:r>
            <a:r>
              <a:rPr lang="zh-CN" altLang="en-US"/>
              <a:t>模型中的动态部分，包括： </a:t>
            </a:r>
          </a:p>
          <a:p>
            <a:pPr marL="609600" indent="-609600">
              <a:buFont typeface="Wingdings" panose="05000000000000000000" pitchFamily="2" charset="2"/>
              <a:buAutoNum type="circleNumDbPlain"/>
            </a:pPr>
            <a:r>
              <a:rPr lang="zh-CN" altLang="en-US"/>
              <a:t>交互</a:t>
            </a:r>
          </a:p>
          <a:p>
            <a:pPr marL="609600" indent="-609600">
              <a:buFont typeface="Wingdings" panose="05000000000000000000" pitchFamily="2" charset="2"/>
              <a:buAutoNum type="circleNumDbPlain"/>
            </a:pPr>
            <a:r>
              <a:rPr lang="zh-CN" altLang="en-US"/>
              <a:t>状态机</a:t>
            </a:r>
          </a:p>
        </p:txBody>
      </p:sp>
    </p:spTree>
    <p:extLst>
      <p:ext uri="{BB962C8B-B14F-4D97-AF65-F5344CB8AC3E}">
        <p14:creationId xmlns:p14="http://schemas.microsoft.com/office/powerpoint/2010/main" val="33080062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r>
              <a:rPr lang="zh-CN" altLang="en-US"/>
              <a:t>（</a:t>
            </a:r>
            <a:r>
              <a:rPr lang="en-US" altLang="zh-CN"/>
              <a:t>1</a:t>
            </a:r>
            <a:r>
              <a:rPr lang="zh-CN" altLang="en-US"/>
              <a:t>）交互</a:t>
            </a:r>
          </a:p>
        </p:txBody>
      </p:sp>
      <p:sp>
        <p:nvSpPr>
          <p:cNvPr id="81923" name="Rectangle 3"/>
          <p:cNvSpPr>
            <a:spLocks noGrp="1" noRot="1" noChangeArrowheads="1"/>
          </p:cNvSpPr>
          <p:nvPr>
            <p:ph type="body" idx="1"/>
          </p:nvPr>
        </p:nvSpPr>
        <p:spPr/>
        <p:txBody>
          <a:bodyPr/>
          <a:lstStyle/>
          <a:p>
            <a:r>
              <a:rPr lang="zh-CN" altLang="en-US"/>
              <a:t>一组对象在特定上下文中，为达到某种特定的目的而进行的一系列消息交换组成的动作。 </a:t>
            </a:r>
          </a:p>
        </p:txBody>
      </p:sp>
      <p:sp>
        <p:nvSpPr>
          <p:cNvPr id="81925" name="Rectangle 5"/>
          <p:cNvSpPr>
            <a:spLocks noChangeArrowheads="1"/>
          </p:cNvSpPr>
          <p:nvPr/>
        </p:nvSpPr>
        <p:spPr bwMode="auto">
          <a:xfrm>
            <a:off x="1524001" y="2968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27" name="Rectangle 7"/>
          <p:cNvSpPr>
            <a:spLocks noChangeArrowheads="1"/>
          </p:cNvSpPr>
          <p:nvPr/>
        </p:nvSpPr>
        <p:spPr bwMode="auto">
          <a:xfrm>
            <a:off x="1524001" y="2968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1926" name="Object 6"/>
          <p:cNvGraphicFramePr>
            <a:graphicFrameLocks noChangeAspect="1"/>
          </p:cNvGraphicFramePr>
          <p:nvPr/>
        </p:nvGraphicFramePr>
        <p:xfrm>
          <a:off x="4343400" y="3581400"/>
          <a:ext cx="3429000" cy="1162050"/>
        </p:xfrm>
        <a:graphic>
          <a:graphicData uri="http://schemas.openxmlformats.org/presentationml/2006/ole">
            <mc:AlternateContent xmlns:mc="http://schemas.openxmlformats.org/markup-compatibility/2006">
              <mc:Choice xmlns:v="urn:schemas-microsoft-com:vml" Requires="v">
                <p:oleObj spid="_x0000_s6150" r:id="rId3" imgW="1660024" imgH="418557" progId="Visio.Drawing.11">
                  <p:embed/>
                </p:oleObj>
              </mc:Choice>
              <mc:Fallback>
                <p:oleObj r:id="rId3" imgW="1660024" imgH="418557" progId="Visio.Drawing.11">
                  <p:embed/>
                  <p:pic>
                    <p:nvPicPr>
                      <p:cNvPr id="819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581400"/>
                        <a:ext cx="3429000"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38779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p:txBody>
          <a:bodyPr/>
          <a:lstStyle/>
          <a:p>
            <a:r>
              <a:rPr lang="zh-CN" altLang="en-US"/>
              <a:t>（</a:t>
            </a:r>
            <a:r>
              <a:rPr lang="en-US" altLang="zh-CN"/>
              <a:t>2</a:t>
            </a:r>
            <a:r>
              <a:rPr lang="zh-CN" altLang="en-US"/>
              <a:t>）状态机</a:t>
            </a:r>
          </a:p>
        </p:txBody>
      </p:sp>
      <p:sp>
        <p:nvSpPr>
          <p:cNvPr id="82947" name="Rectangle 3"/>
          <p:cNvSpPr>
            <a:spLocks noGrp="1" noRot="1" noChangeArrowheads="1"/>
          </p:cNvSpPr>
          <p:nvPr>
            <p:ph type="body" idx="1"/>
          </p:nvPr>
        </p:nvSpPr>
        <p:spPr/>
        <p:txBody>
          <a:bodyPr/>
          <a:lstStyle/>
          <a:p>
            <a:r>
              <a:rPr lang="zh-CN" altLang="en-US"/>
              <a:t>由一系列对象的状态组成。 </a:t>
            </a:r>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1" y="3276600"/>
            <a:ext cx="14462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6270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r>
              <a:rPr lang="en-US" altLang="zh-CN"/>
              <a:t>3.  </a:t>
            </a:r>
            <a:r>
              <a:rPr lang="zh-CN" altLang="en-US"/>
              <a:t>分组事物 </a:t>
            </a:r>
          </a:p>
        </p:txBody>
      </p:sp>
      <p:sp>
        <p:nvSpPr>
          <p:cNvPr id="61443" name="Rectangle 3"/>
          <p:cNvSpPr>
            <a:spLocks noGrp="1" noRot="1" noChangeArrowheads="1"/>
          </p:cNvSpPr>
          <p:nvPr>
            <p:ph type="body" idx="1"/>
          </p:nvPr>
        </p:nvSpPr>
        <p:spPr/>
        <p:txBody>
          <a:bodyPr/>
          <a:lstStyle/>
          <a:p>
            <a:r>
              <a:rPr lang="en-US" altLang="zh-CN"/>
              <a:t>UML</a:t>
            </a:r>
            <a:r>
              <a:rPr lang="zh-CN" altLang="en-US"/>
              <a:t>模型中组织的部分。</a:t>
            </a:r>
          </a:p>
          <a:p>
            <a:r>
              <a:rPr lang="zh-CN" altLang="en-US"/>
              <a:t>分组事物只有一种：包。</a:t>
            </a:r>
          </a:p>
          <a:p>
            <a:r>
              <a:rPr lang="zh-CN" altLang="en-US"/>
              <a:t>包是一种将有组织的元素分组的机制。</a:t>
            </a:r>
          </a:p>
          <a:p>
            <a:r>
              <a:rPr lang="zh-CN" altLang="en-US"/>
              <a:t>包只存在于开发阶段。 </a:t>
            </a:r>
          </a:p>
          <a:p>
            <a:endParaRPr lang="en-US" altLang="zh-CN"/>
          </a:p>
        </p:txBody>
      </p:sp>
      <p:pic>
        <p:nvPicPr>
          <p:cNvPr id="61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495801"/>
            <a:ext cx="14430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65751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p:txBody>
          <a:bodyPr/>
          <a:lstStyle/>
          <a:p>
            <a:r>
              <a:rPr lang="en-US" altLang="zh-CN"/>
              <a:t>4.  </a:t>
            </a:r>
            <a:r>
              <a:rPr lang="zh-CN" altLang="en-US"/>
              <a:t>注释事物 </a:t>
            </a:r>
          </a:p>
        </p:txBody>
      </p:sp>
      <p:sp>
        <p:nvSpPr>
          <p:cNvPr id="62467" name="Rectangle 3"/>
          <p:cNvSpPr>
            <a:spLocks noGrp="1" noRot="1" noChangeArrowheads="1"/>
          </p:cNvSpPr>
          <p:nvPr>
            <p:ph type="body" idx="1"/>
          </p:nvPr>
        </p:nvSpPr>
        <p:spPr/>
        <p:txBody>
          <a:bodyPr/>
          <a:lstStyle/>
          <a:p>
            <a:r>
              <a:rPr lang="en-US" altLang="zh-CN"/>
              <a:t>UML</a:t>
            </a:r>
            <a:r>
              <a:rPr lang="zh-CN" altLang="en-US"/>
              <a:t>模型的解释部分。</a:t>
            </a:r>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76600"/>
            <a:ext cx="17351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447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a:xfrm>
            <a:off x="2590800" y="498376"/>
            <a:ext cx="7086600" cy="914400"/>
          </a:xfrm>
        </p:spPr>
        <p:txBody>
          <a:bodyPr/>
          <a:lstStyle/>
          <a:p>
            <a:pPr eaLnBrk="1" hangingPunct="1"/>
            <a:r>
              <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(2) </a:t>
            </a: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库存管理模型</a:t>
            </a:r>
          </a:p>
        </p:txBody>
      </p:sp>
      <p:sp>
        <p:nvSpPr>
          <p:cNvPr id="736261" name="Rectangle 5"/>
          <p:cNvSpPr>
            <a:spLocks noChangeArrowheads="1"/>
          </p:cNvSpPr>
          <p:nvPr/>
        </p:nvSpPr>
        <p:spPr bwMode="auto">
          <a:xfrm>
            <a:off x="3071664" y="1929314"/>
            <a:ext cx="5976664"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266700" algn="just" eaLnBrk="0" hangingPunct="0">
              <a:spcBef>
                <a:spcPts val="3000"/>
              </a:spcBef>
              <a:tabLst>
                <a:tab pos="876300" algn="l"/>
              </a:tabLst>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库存管理模型包括：</a:t>
            </a:r>
          </a:p>
          <a:p>
            <a:pPr lvl="1" algn="just" eaLnBrk="0" hangingPunct="0">
              <a:spcBef>
                <a:spcPts val="3000"/>
              </a:spcBef>
              <a:buFont typeface="Arial" pitchFamily="34" charset="0"/>
              <a:buChar char="―"/>
              <a:tabLst>
                <a:tab pos="876300" algn="l"/>
              </a:tabLst>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库存物资的分类法</a:t>
            </a:r>
          </a:p>
          <a:p>
            <a:pPr lvl="1" algn="just" eaLnBrk="0" hangingPunct="0">
              <a:spcBef>
                <a:spcPts val="3000"/>
              </a:spcBef>
              <a:buFont typeface="Arial" pitchFamily="34" charset="0"/>
              <a:buChar char="―"/>
              <a:tabLst>
                <a:tab pos="876300" algn="l"/>
              </a:tabLst>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最佳经济批量模型</a:t>
            </a:r>
          </a:p>
          <a:p>
            <a:pPr lvl="1" algn="just" eaLnBrk="0" hangingPunct="0">
              <a:spcBef>
                <a:spcPts val="3000"/>
              </a:spcBef>
              <a:buFont typeface="Arial" pitchFamily="34" charset="0"/>
              <a:buChar char="―"/>
              <a:tabLst>
                <a:tab pos="876300" algn="l"/>
              </a:tabLst>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程序化的管理模型等</a:t>
            </a:r>
          </a:p>
        </p:txBody>
      </p:sp>
      <p:sp>
        <p:nvSpPr>
          <p:cNvPr id="6" name="矩形 5">
            <a:hlinkClick r:id="rId3" action="ppaction://hlinksldjump" highlightClick="1"/>
          </p:cNvPr>
          <p:cNvSpPr>
            <a:spLocks noChangeArrowheads="1"/>
          </p:cNvSpPr>
          <p:nvPr/>
        </p:nvSpPr>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5508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r>
              <a:rPr lang="en-US" altLang="zh-CN" dirty="0" smtClean="0"/>
              <a:t>5.2  </a:t>
            </a:r>
            <a:r>
              <a:rPr lang="en-US" altLang="zh-CN" dirty="0"/>
              <a:t>UML</a:t>
            </a:r>
            <a:r>
              <a:rPr lang="zh-CN" altLang="en-US" dirty="0"/>
              <a:t>中的关系 </a:t>
            </a:r>
          </a:p>
        </p:txBody>
      </p:sp>
      <p:sp>
        <p:nvSpPr>
          <p:cNvPr id="63491" name="Rectangle 3"/>
          <p:cNvSpPr>
            <a:spLocks noGrp="1" noRot="1" noChangeArrowheads="1"/>
          </p:cNvSpPr>
          <p:nvPr>
            <p:ph type="body" idx="1"/>
          </p:nvPr>
        </p:nvSpPr>
        <p:spPr/>
        <p:txBody>
          <a:bodyPr>
            <a:normAutofit lnSpcReduction="10000"/>
          </a:bodyPr>
          <a:lstStyle/>
          <a:p>
            <a:pPr marL="609600" indent="-609600">
              <a:buFont typeface="Wingdings" panose="05000000000000000000" pitchFamily="2" charset="2"/>
              <a:buAutoNum type="circleNumDbPlain"/>
            </a:pPr>
            <a:r>
              <a:rPr lang="zh-CN" altLang="en-US"/>
              <a:t>关联</a:t>
            </a:r>
          </a:p>
          <a:p>
            <a:pPr marL="609600" indent="-609600">
              <a:buFont typeface="Wingdings" panose="05000000000000000000" pitchFamily="2" charset="2"/>
              <a:buAutoNum type="circleNumDbPlain"/>
            </a:pPr>
            <a:endParaRPr lang="zh-CN" altLang="en-US"/>
          </a:p>
          <a:p>
            <a:pPr marL="609600" indent="-609600">
              <a:buFont typeface="Wingdings" panose="05000000000000000000" pitchFamily="2" charset="2"/>
              <a:buAutoNum type="circleNumDbPlain"/>
            </a:pPr>
            <a:r>
              <a:rPr lang="zh-CN" altLang="en-US"/>
              <a:t>依赖</a:t>
            </a:r>
          </a:p>
          <a:p>
            <a:pPr marL="609600" indent="-609600">
              <a:buFont typeface="Wingdings" panose="05000000000000000000" pitchFamily="2" charset="2"/>
              <a:buAutoNum type="circleNumDbPlain"/>
            </a:pPr>
            <a:endParaRPr lang="zh-CN" altLang="en-US"/>
          </a:p>
          <a:p>
            <a:pPr marL="609600" indent="-609600">
              <a:buFont typeface="Wingdings" panose="05000000000000000000" pitchFamily="2" charset="2"/>
              <a:buAutoNum type="circleNumDbPlain"/>
            </a:pPr>
            <a:r>
              <a:rPr lang="zh-CN" altLang="en-US"/>
              <a:t>泛化</a:t>
            </a:r>
          </a:p>
          <a:p>
            <a:pPr marL="609600" indent="-609600">
              <a:buFont typeface="Wingdings" panose="05000000000000000000" pitchFamily="2" charset="2"/>
              <a:buAutoNum type="circleNumDbPlain"/>
            </a:pPr>
            <a:endParaRPr lang="zh-CN" altLang="en-US"/>
          </a:p>
          <a:p>
            <a:pPr marL="609600" indent="-609600">
              <a:buFont typeface="Wingdings" panose="05000000000000000000" pitchFamily="2" charset="2"/>
              <a:buAutoNum type="circleNumDbPlain"/>
            </a:pPr>
            <a:r>
              <a:rPr lang="zh-CN" altLang="en-US"/>
              <a:t>实现</a:t>
            </a:r>
          </a:p>
          <a:p>
            <a:pPr marL="609600" indent="-609600">
              <a:buFont typeface="Wingdings" panose="05000000000000000000" pitchFamily="2" charset="2"/>
              <a:buAutoNum type="circleNumDbPlain"/>
            </a:pPr>
            <a:endParaRPr lang="zh-CN" altLang="en-US"/>
          </a:p>
          <a:p>
            <a:pPr marL="609600" indent="-609600">
              <a:buFont typeface="Wingdings" panose="05000000000000000000" pitchFamily="2" charset="2"/>
              <a:buAutoNum type="circleNumDbPlain"/>
            </a:pPr>
            <a:r>
              <a:rPr lang="zh-CN" altLang="en-US"/>
              <a:t>聚合</a:t>
            </a:r>
          </a:p>
        </p:txBody>
      </p:sp>
      <p:pic>
        <p:nvPicPr>
          <p:cNvPr id="634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1447801"/>
            <a:ext cx="30194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2438401"/>
            <a:ext cx="313372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1" y="3276600"/>
            <a:ext cx="33623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191000"/>
            <a:ext cx="2590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953000"/>
            <a:ext cx="32385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00731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p:txBody>
          <a:bodyPr/>
          <a:lstStyle/>
          <a:p>
            <a:r>
              <a:rPr lang="en-US" altLang="zh-CN" dirty="0" smtClean="0"/>
              <a:t>6  </a:t>
            </a:r>
            <a:r>
              <a:rPr lang="zh-CN" altLang="en-US" dirty="0"/>
              <a:t>通用机制 </a:t>
            </a:r>
          </a:p>
        </p:txBody>
      </p:sp>
      <p:sp>
        <p:nvSpPr>
          <p:cNvPr id="64515" name="Rectangle 3"/>
          <p:cNvSpPr>
            <a:spLocks noGrp="1" noRot="1" noChangeArrowheads="1"/>
          </p:cNvSpPr>
          <p:nvPr>
            <p:ph type="body" idx="1"/>
          </p:nvPr>
        </p:nvSpPr>
        <p:spPr/>
        <p:txBody>
          <a:bodyPr/>
          <a:lstStyle/>
          <a:p>
            <a:r>
              <a:rPr lang="en-US" altLang="zh-CN"/>
              <a:t>4.6.1  </a:t>
            </a:r>
            <a:r>
              <a:rPr lang="zh-CN" altLang="en-US"/>
              <a:t>修饰</a:t>
            </a:r>
          </a:p>
          <a:p>
            <a:r>
              <a:rPr lang="en-US" altLang="zh-CN"/>
              <a:t>4.6.2  </a:t>
            </a:r>
            <a:r>
              <a:rPr lang="zh-CN" altLang="en-US"/>
              <a:t>注释</a:t>
            </a:r>
          </a:p>
          <a:p>
            <a:r>
              <a:rPr lang="en-US" altLang="zh-CN"/>
              <a:t>4.6.3  </a:t>
            </a:r>
            <a:r>
              <a:rPr lang="zh-CN" altLang="en-US"/>
              <a:t>规格说明</a:t>
            </a:r>
          </a:p>
          <a:p>
            <a:r>
              <a:rPr lang="en-US" altLang="zh-CN"/>
              <a:t>4.6.4  </a:t>
            </a:r>
            <a:r>
              <a:rPr lang="zh-CN" altLang="en-US"/>
              <a:t>通用划分</a:t>
            </a:r>
          </a:p>
          <a:p>
            <a:r>
              <a:rPr lang="en-US" altLang="zh-CN"/>
              <a:t>4.6.5  </a:t>
            </a:r>
            <a:r>
              <a:rPr lang="zh-CN" altLang="en-US"/>
              <a:t>扩展机制</a:t>
            </a:r>
          </a:p>
        </p:txBody>
      </p:sp>
    </p:spTree>
    <p:extLst>
      <p:ext uri="{BB962C8B-B14F-4D97-AF65-F5344CB8AC3E}">
        <p14:creationId xmlns:p14="http://schemas.microsoft.com/office/powerpoint/2010/main" val="19524764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a:lstStyle/>
          <a:p>
            <a:r>
              <a:rPr lang="en-US" altLang="zh-CN" dirty="0" smtClean="0"/>
              <a:t>6.1  </a:t>
            </a:r>
            <a:r>
              <a:rPr lang="zh-CN" altLang="en-US" dirty="0"/>
              <a:t>修饰 </a:t>
            </a:r>
          </a:p>
        </p:txBody>
      </p:sp>
      <p:sp>
        <p:nvSpPr>
          <p:cNvPr id="87043" name="Rectangle 3"/>
          <p:cNvSpPr>
            <a:spLocks noGrp="1" noRot="1" noChangeArrowheads="1"/>
          </p:cNvSpPr>
          <p:nvPr>
            <p:ph type="body" sz="half" idx="1"/>
          </p:nvPr>
        </p:nvSpPr>
        <p:spPr>
          <a:xfrm>
            <a:off x="2133600" y="1600200"/>
            <a:ext cx="8153400" cy="1524000"/>
          </a:xfrm>
        </p:spPr>
        <p:txBody>
          <a:bodyPr/>
          <a:lstStyle/>
          <a:p>
            <a:r>
              <a:rPr lang="zh-CN" altLang="en-US"/>
              <a:t>为图中的模型元素增加了语义。</a:t>
            </a:r>
          </a:p>
          <a:p>
            <a:r>
              <a:rPr lang="zh-CN" altLang="en-US"/>
              <a:t>示例： </a:t>
            </a:r>
          </a:p>
        </p:txBody>
      </p:sp>
      <p:pic>
        <p:nvPicPr>
          <p:cNvPr id="87047" name="Picture 7"/>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505200" y="3352801"/>
            <a:ext cx="5549900" cy="1158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431073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r>
              <a:rPr lang="en-US" altLang="zh-CN" dirty="0" smtClean="0"/>
              <a:t>6.2  </a:t>
            </a:r>
            <a:r>
              <a:rPr lang="zh-CN" altLang="en-US" dirty="0"/>
              <a:t>注释</a:t>
            </a:r>
          </a:p>
        </p:txBody>
      </p:sp>
      <p:sp>
        <p:nvSpPr>
          <p:cNvPr id="89091" name="Rectangle 3"/>
          <p:cNvSpPr>
            <a:spLocks noGrp="1" noRot="1" noChangeArrowheads="1"/>
          </p:cNvSpPr>
          <p:nvPr>
            <p:ph type="body" sz="half" idx="1"/>
          </p:nvPr>
        </p:nvSpPr>
        <p:spPr>
          <a:xfrm>
            <a:off x="2133600" y="1600200"/>
            <a:ext cx="8153400" cy="1676400"/>
          </a:xfrm>
        </p:spPr>
        <p:txBody>
          <a:bodyPr/>
          <a:lstStyle/>
          <a:p>
            <a:r>
              <a:rPr lang="zh-CN" altLang="en-US"/>
              <a:t>以自由的文本形式出现的。</a:t>
            </a:r>
          </a:p>
          <a:p>
            <a:r>
              <a:rPr lang="zh-CN" altLang="en-US"/>
              <a:t>信息类型是不被</a:t>
            </a:r>
            <a:r>
              <a:rPr lang="en-US" altLang="zh-CN"/>
              <a:t>UML</a:t>
            </a:r>
            <a:r>
              <a:rPr lang="zh-CN" altLang="en-US"/>
              <a:t>解释的一个字符串。 </a:t>
            </a:r>
          </a:p>
          <a:p>
            <a:r>
              <a:rPr lang="zh-CN" altLang="en-US"/>
              <a:t>示例：</a:t>
            </a:r>
          </a:p>
        </p:txBody>
      </p:sp>
      <p:pic>
        <p:nvPicPr>
          <p:cNvPr id="89093"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886200" y="3505200"/>
            <a:ext cx="4959350" cy="2332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491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p:txBody>
          <a:bodyPr/>
          <a:lstStyle/>
          <a:p>
            <a:r>
              <a:rPr lang="en-US" altLang="zh-CN" dirty="0" smtClean="0"/>
              <a:t>6.3  </a:t>
            </a:r>
            <a:r>
              <a:rPr lang="zh-CN" altLang="en-US" dirty="0"/>
              <a:t>规格说明 </a:t>
            </a:r>
          </a:p>
        </p:txBody>
      </p:sp>
      <p:sp>
        <p:nvSpPr>
          <p:cNvPr id="91139" name="Rectangle 3"/>
          <p:cNvSpPr>
            <a:spLocks noGrp="1" noRot="1" noChangeArrowheads="1"/>
          </p:cNvSpPr>
          <p:nvPr>
            <p:ph type="body" idx="1"/>
          </p:nvPr>
        </p:nvSpPr>
        <p:spPr/>
        <p:txBody>
          <a:bodyPr/>
          <a:lstStyle/>
          <a:p>
            <a:pPr marL="609600" indent="-609600"/>
            <a:r>
              <a:rPr lang="en-US" altLang="zh-CN"/>
              <a:t>UML </a:t>
            </a:r>
            <a:r>
              <a:rPr lang="zh-CN" altLang="en-US"/>
              <a:t>中预定义的特性：</a:t>
            </a:r>
          </a:p>
          <a:p>
            <a:pPr marL="609600" indent="-609600">
              <a:buFont typeface="Wingdings" panose="05000000000000000000" pitchFamily="2" charset="2"/>
              <a:buAutoNum type="circleNumDbPlain"/>
            </a:pPr>
            <a:r>
              <a:rPr lang="zh-CN" altLang="en-US"/>
              <a:t>文档（</a:t>
            </a:r>
            <a:r>
              <a:rPr lang="en-US" altLang="zh-CN"/>
              <a:t>Documentation</a:t>
            </a:r>
            <a:r>
              <a:rPr lang="zh-CN" altLang="en-US"/>
              <a:t>）</a:t>
            </a:r>
          </a:p>
          <a:p>
            <a:pPr marL="609600" indent="-609600">
              <a:buFont typeface="Wingdings" panose="05000000000000000000" pitchFamily="2" charset="2"/>
              <a:buAutoNum type="circleNumDbPlain"/>
            </a:pPr>
            <a:r>
              <a:rPr lang="zh-CN" altLang="en-US"/>
              <a:t>职责（</a:t>
            </a:r>
            <a:r>
              <a:rPr lang="en-US" altLang="zh-CN"/>
              <a:t>Responsibility</a:t>
            </a:r>
            <a:r>
              <a:rPr lang="zh-CN" altLang="en-US"/>
              <a:t>）</a:t>
            </a:r>
          </a:p>
          <a:p>
            <a:pPr marL="609600" indent="-609600">
              <a:buFont typeface="Wingdings" panose="05000000000000000000" pitchFamily="2" charset="2"/>
              <a:buAutoNum type="circleNumDbPlain"/>
            </a:pPr>
            <a:r>
              <a:rPr lang="zh-CN" altLang="en-US"/>
              <a:t>永久性（</a:t>
            </a:r>
            <a:r>
              <a:rPr lang="en-US" altLang="zh-CN"/>
              <a:t>Persistence</a:t>
            </a:r>
            <a:r>
              <a:rPr lang="zh-CN" altLang="en-US"/>
              <a:t>）</a:t>
            </a:r>
          </a:p>
          <a:p>
            <a:pPr marL="609600" indent="-609600">
              <a:buFont typeface="Wingdings" panose="05000000000000000000" pitchFamily="2" charset="2"/>
              <a:buAutoNum type="circleNumDbPlain"/>
            </a:pPr>
            <a:r>
              <a:rPr lang="zh-CN" altLang="en-US"/>
              <a:t>并发性（</a:t>
            </a:r>
            <a:r>
              <a:rPr lang="en-US" altLang="zh-CN"/>
              <a:t>Concurrency</a:t>
            </a:r>
            <a:r>
              <a:rPr lang="zh-CN" altLang="en-US"/>
              <a:t>） </a:t>
            </a:r>
          </a:p>
        </p:txBody>
      </p:sp>
    </p:spTree>
    <p:extLst>
      <p:ext uri="{BB962C8B-B14F-4D97-AF65-F5344CB8AC3E}">
        <p14:creationId xmlns:p14="http://schemas.microsoft.com/office/powerpoint/2010/main" val="38336625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r>
              <a:rPr lang="en-US" altLang="zh-CN" dirty="0" smtClean="0"/>
              <a:t>6.4  </a:t>
            </a:r>
            <a:r>
              <a:rPr lang="zh-CN" altLang="en-US" dirty="0"/>
              <a:t>通用划分</a:t>
            </a:r>
          </a:p>
        </p:txBody>
      </p:sp>
      <p:sp>
        <p:nvSpPr>
          <p:cNvPr id="92163" name="Rectangle 3"/>
          <p:cNvSpPr>
            <a:spLocks noGrp="1" noRot="1" noChangeArrowheads="1"/>
          </p:cNvSpPr>
          <p:nvPr>
            <p:ph type="body" idx="1"/>
          </p:nvPr>
        </p:nvSpPr>
        <p:spPr/>
        <p:txBody>
          <a:bodyPr/>
          <a:lstStyle/>
          <a:p>
            <a:r>
              <a:rPr lang="zh-CN" altLang="en-US"/>
              <a:t>两种通用划分</a:t>
            </a:r>
            <a:r>
              <a:rPr lang="en-US" altLang="zh-CN"/>
              <a:t>(General Division)</a:t>
            </a:r>
            <a:r>
              <a:rPr lang="zh-CN" altLang="en-US"/>
              <a:t>：</a:t>
            </a:r>
          </a:p>
          <a:p>
            <a:r>
              <a:rPr lang="en-US" altLang="zh-CN"/>
              <a:t>1.  </a:t>
            </a:r>
            <a:r>
              <a:rPr lang="zh-CN" altLang="en-US"/>
              <a:t>型</a:t>
            </a:r>
            <a:r>
              <a:rPr lang="en-US" altLang="zh-CN"/>
              <a:t>-</a:t>
            </a:r>
            <a:r>
              <a:rPr lang="zh-CN" altLang="en-US"/>
              <a:t>实例（值）</a:t>
            </a:r>
          </a:p>
          <a:p>
            <a:r>
              <a:rPr lang="en-US" altLang="zh-CN"/>
              <a:t>2.  </a:t>
            </a:r>
            <a:r>
              <a:rPr lang="zh-CN" altLang="en-US"/>
              <a:t>接口</a:t>
            </a:r>
            <a:r>
              <a:rPr lang="en-US" altLang="zh-CN"/>
              <a:t>-</a:t>
            </a:r>
            <a:r>
              <a:rPr lang="zh-CN" altLang="en-US"/>
              <a:t>实现 </a:t>
            </a:r>
          </a:p>
        </p:txBody>
      </p:sp>
    </p:spTree>
    <p:extLst>
      <p:ext uri="{BB962C8B-B14F-4D97-AF65-F5344CB8AC3E}">
        <p14:creationId xmlns:p14="http://schemas.microsoft.com/office/powerpoint/2010/main" val="3925610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p:txBody>
          <a:bodyPr/>
          <a:lstStyle/>
          <a:p>
            <a:r>
              <a:rPr lang="en-US" altLang="zh-CN"/>
              <a:t>1.  </a:t>
            </a:r>
            <a:r>
              <a:rPr lang="zh-CN" altLang="en-US"/>
              <a:t>型</a:t>
            </a:r>
            <a:r>
              <a:rPr lang="en-US" altLang="zh-CN"/>
              <a:t>-</a:t>
            </a:r>
            <a:r>
              <a:rPr lang="zh-CN" altLang="en-US"/>
              <a:t>实例 </a:t>
            </a:r>
          </a:p>
        </p:txBody>
      </p:sp>
      <p:sp>
        <p:nvSpPr>
          <p:cNvPr id="93187" name="Rectangle 3"/>
          <p:cNvSpPr>
            <a:spLocks noGrp="1" noRot="1" noChangeArrowheads="1"/>
          </p:cNvSpPr>
          <p:nvPr>
            <p:ph type="body" sz="half" idx="1"/>
          </p:nvPr>
        </p:nvSpPr>
        <p:spPr>
          <a:xfrm>
            <a:off x="2133600" y="1600200"/>
            <a:ext cx="8153400" cy="1447800"/>
          </a:xfrm>
        </p:spPr>
        <p:txBody>
          <a:bodyPr/>
          <a:lstStyle/>
          <a:p>
            <a:r>
              <a:rPr lang="zh-CN" altLang="en-US"/>
              <a:t>描述一个通用描述符与单个元素项之间的对应关系。 </a:t>
            </a:r>
          </a:p>
        </p:txBody>
      </p:sp>
      <p:pic>
        <p:nvPicPr>
          <p:cNvPr id="93189"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00401" y="3657601"/>
            <a:ext cx="6276975" cy="1389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4315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p:txBody>
          <a:bodyPr/>
          <a:lstStyle/>
          <a:p>
            <a:r>
              <a:rPr lang="en-US" altLang="zh-CN"/>
              <a:t>2.  </a:t>
            </a:r>
            <a:r>
              <a:rPr lang="zh-CN" altLang="en-US"/>
              <a:t>接口</a:t>
            </a:r>
            <a:r>
              <a:rPr lang="en-US" altLang="zh-CN"/>
              <a:t>-</a:t>
            </a:r>
            <a:r>
              <a:rPr lang="zh-CN" altLang="en-US"/>
              <a:t>实现 </a:t>
            </a:r>
          </a:p>
        </p:txBody>
      </p:sp>
      <p:sp>
        <p:nvSpPr>
          <p:cNvPr id="95235" name="Rectangle 3"/>
          <p:cNvSpPr>
            <a:spLocks noGrp="1" noRot="1" noChangeArrowheads="1"/>
          </p:cNvSpPr>
          <p:nvPr>
            <p:ph type="body" idx="1"/>
          </p:nvPr>
        </p:nvSpPr>
        <p:spPr/>
        <p:txBody>
          <a:bodyPr/>
          <a:lstStyle/>
          <a:p>
            <a:r>
              <a:rPr lang="zh-CN" altLang="en-US"/>
              <a:t>实例：</a:t>
            </a: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2819401"/>
            <a:ext cx="4354513"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519098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r>
              <a:rPr lang="en-US" altLang="zh-CN" dirty="0" smtClean="0"/>
              <a:t>7  </a:t>
            </a:r>
            <a:r>
              <a:rPr lang="en-US" altLang="zh-CN" dirty="0"/>
              <a:t>UML</a:t>
            </a:r>
            <a:r>
              <a:rPr lang="zh-CN" altLang="en-US" dirty="0"/>
              <a:t>的扩展组件 </a:t>
            </a:r>
          </a:p>
        </p:txBody>
      </p:sp>
      <p:sp>
        <p:nvSpPr>
          <p:cNvPr id="65539" name="Rectangle 3"/>
          <p:cNvSpPr>
            <a:spLocks noGrp="1" noRot="1" noChangeArrowheads="1"/>
          </p:cNvSpPr>
          <p:nvPr>
            <p:ph type="body" idx="1"/>
          </p:nvPr>
        </p:nvSpPr>
        <p:spPr/>
        <p:txBody>
          <a:bodyPr/>
          <a:lstStyle/>
          <a:p>
            <a:pPr marL="609600" indent="-609600">
              <a:buFont typeface="Wingdings" panose="05000000000000000000" pitchFamily="2" charset="2"/>
              <a:buAutoNum type="circleNumDbPlain"/>
            </a:pPr>
            <a:r>
              <a:rPr lang="zh-CN" altLang="en-US"/>
              <a:t>构造型</a:t>
            </a:r>
          </a:p>
          <a:p>
            <a:pPr marL="609600" indent="-609600">
              <a:buFont typeface="Wingdings" panose="05000000000000000000" pitchFamily="2" charset="2"/>
              <a:buAutoNum type="circleNumDbPlain"/>
            </a:pPr>
            <a:r>
              <a:rPr lang="zh-CN" altLang="en-US"/>
              <a:t>标记值</a:t>
            </a:r>
          </a:p>
          <a:p>
            <a:pPr marL="609600" indent="-609600">
              <a:buFont typeface="Wingdings" panose="05000000000000000000" pitchFamily="2" charset="2"/>
              <a:buAutoNum type="circleNumDbPlain"/>
            </a:pPr>
            <a:r>
              <a:rPr lang="zh-CN" altLang="en-US"/>
              <a:t>约束 </a:t>
            </a:r>
          </a:p>
        </p:txBody>
      </p:sp>
    </p:spTree>
    <p:extLst>
      <p:ext uri="{BB962C8B-B14F-4D97-AF65-F5344CB8AC3E}">
        <p14:creationId xmlns:p14="http://schemas.microsoft.com/office/powerpoint/2010/main" val="34008685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rrowheads="1"/>
          </p:cNvSpPr>
          <p:nvPr>
            <p:ph type="title"/>
          </p:nvPr>
        </p:nvSpPr>
        <p:spPr/>
        <p:txBody>
          <a:bodyPr/>
          <a:lstStyle/>
          <a:p>
            <a:r>
              <a:rPr lang="zh-CN" altLang="en-US"/>
              <a:t>（</a:t>
            </a:r>
            <a:r>
              <a:rPr lang="en-US" altLang="zh-CN"/>
              <a:t>1</a:t>
            </a:r>
            <a:r>
              <a:rPr lang="zh-CN" altLang="en-US"/>
              <a:t>）构造型</a:t>
            </a:r>
          </a:p>
        </p:txBody>
      </p:sp>
      <p:sp>
        <p:nvSpPr>
          <p:cNvPr id="96259" name="Rectangle 3"/>
          <p:cNvSpPr>
            <a:spLocks noGrp="1" noRot="1" noChangeArrowheads="1"/>
          </p:cNvSpPr>
          <p:nvPr>
            <p:ph type="body" sz="half" idx="1"/>
          </p:nvPr>
        </p:nvSpPr>
        <p:spPr/>
        <p:txBody>
          <a:bodyPr/>
          <a:lstStyle/>
          <a:p>
            <a:r>
              <a:rPr lang="zh-CN" altLang="en-US"/>
              <a:t>由建模者设计的新的模型元素。</a:t>
            </a:r>
          </a:p>
          <a:p>
            <a:r>
              <a:rPr lang="zh-CN" altLang="en-US"/>
              <a:t>新的模型元素的设计要以</a:t>
            </a:r>
            <a:r>
              <a:rPr lang="en-US" altLang="zh-CN"/>
              <a:t>UML</a:t>
            </a:r>
            <a:r>
              <a:rPr lang="zh-CN" altLang="en-US"/>
              <a:t>已定义的模型元素为基础。 </a:t>
            </a:r>
          </a:p>
          <a:p>
            <a:r>
              <a:rPr lang="zh-CN" altLang="en-US"/>
              <a:t>示例：</a:t>
            </a:r>
          </a:p>
        </p:txBody>
      </p:sp>
      <p:pic>
        <p:nvPicPr>
          <p:cNvPr id="96261"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581401" y="3962400"/>
            <a:ext cx="4678363" cy="163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141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4" name="Rectangle 4"/>
          <p:cNvSpPr>
            <a:spLocks noChangeArrowheads="1"/>
          </p:cNvSpPr>
          <p:nvPr/>
        </p:nvSpPr>
        <p:spPr bwMode="auto">
          <a:xfrm>
            <a:off x="1991544" y="1503363"/>
            <a:ext cx="3723456"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生产计划管理模型包括：</a:t>
            </a:r>
          </a:p>
          <a:p>
            <a:pPr lvl="1" algn="just" eaLnBrk="0" hangingPunct="0">
              <a:spcBef>
                <a:spcPts val="3600"/>
              </a:spcBef>
              <a:buFont typeface="Arial" pitchFamily="34" charset="0"/>
              <a:buChar char="―"/>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a:t>
            </a: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编制生产计划大纲</a:t>
            </a:r>
          </a:p>
          <a:p>
            <a:pPr lvl="1" algn="just" eaLnBrk="0" hangingPunct="0">
              <a:spcBef>
                <a:spcPts val="3600"/>
              </a:spcBef>
              <a:buFont typeface="Arial" pitchFamily="34" charset="0"/>
              <a:buChar char="―"/>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生产作业计划</a:t>
            </a:r>
          </a:p>
        </p:txBody>
      </p:sp>
      <p:sp>
        <p:nvSpPr>
          <p:cNvPr id="7" name="Rectangle 4"/>
          <p:cNvSpPr>
            <a:spLocks noChangeArrowheads="1"/>
          </p:cNvSpPr>
          <p:nvPr/>
        </p:nvSpPr>
        <p:spPr bwMode="auto">
          <a:xfrm>
            <a:off x="5951984" y="1503363"/>
            <a:ext cx="432663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主要方法为：</a:t>
            </a:r>
          </a:p>
          <a:p>
            <a:pPr lvl="1" algn="just" eaLnBrk="0" hangingPunct="0">
              <a:spcBef>
                <a:spcPts val="2400"/>
              </a:spcBef>
              <a:buFont typeface="Arial" pitchFamily="34" charset="0"/>
              <a:buChar char="―"/>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物料需求计划</a:t>
            </a: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(MRP)</a:t>
            </a:r>
          </a:p>
          <a:p>
            <a:pPr lvl="1" algn="just" eaLnBrk="0" hangingPunct="0">
              <a:spcBef>
                <a:spcPts val="2400"/>
              </a:spcBef>
              <a:buFont typeface="Arial" pitchFamily="34" charset="0"/>
              <a:buChar char="―"/>
              <a:tabLst>
                <a:tab pos="876300" algn="l"/>
              </a:tabLst>
            </a:pP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t>
            </a: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制造资源计划</a:t>
            </a: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r>
              <a:rPr lang="en-US" altLang="zh-CN" sz="2400"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MRPⅡ</a:t>
            </a: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p>
          <a:p>
            <a:pPr lvl="1" algn="just" eaLnBrk="0" hangingPunct="0">
              <a:spcBef>
                <a:spcPts val="2400"/>
              </a:spcBef>
              <a:buFont typeface="Arial" pitchFamily="34" charset="0"/>
              <a:buChar char="―"/>
              <a:tabLst>
                <a:tab pos="876300" algn="l"/>
              </a:tabLst>
            </a:pP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t>
            </a: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网络计划模型</a:t>
            </a: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(PERT)</a:t>
            </a:r>
          </a:p>
          <a:p>
            <a:pPr lvl="1" algn="just" eaLnBrk="0" hangingPunct="0">
              <a:spcBef>
                <a:spcPts val="2400"/>
              </a:spcBef>
              <a:buFont typeface="Arial" pitchFamily="34" charset="0"/>
              <a:buChar char="―"/>
              <a:tabLst>
                <a:tab pos="876300" algn="l"/>
              </a:tabLst>
            </a:pPr>
            <a:r>
              <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t>
            </a: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投入产出模型</a:t>
            </a:r>
          </a:p>
          <a:p>
            <a:pPr lvl="1" algn="just" eaLnBrk="0" hangingPunct="0">
              <a:spcBef>
                <a:spcPts val="2400"/>
              </a:spcBef>
              <a:buFont typeface="Arial" pitchFamily="34" charset="0"/>
              <a:buChar char="―"/>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数学规划模型</a:t>
            </a:r>
          </a:p>
          <a:p>
            <a:pPr lvl="1" algn="just" eaLnBrk="0" hangingPunct="0">
              <a:spcBef>
                <a:spcPts val="2400"/>
              </a:spcBef>
              <a:buFont typeface="Arial" pitchFamily="34" charset="0"/>
              <a:buChar char="―"/>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以及经验方法等</a:t>
            </a:r>
          </a:p>
        </p:txBody>
      </p:sp>
      <p:sp>
        <p:nvSpPr>
          <p:cNvPr id="651266" name="Rectangle 2"/>
          <p:cNvSpPr>
            <a:spLocks noGrp="1" noChangeArrowheads="1"/>
          </p:cNvSpPr>
          <p:nvPr>
            <p:ph type="title"/>
          </p:nvPr>
        </p:nvSpPr>
        <p:spPr>
          <a:xfrm>
            <a:off x="2279576" y="228600"/>
            <a:ext cx="7702624" cy="914400"/>
          </a:xfrm>
        </p:spPr>
        <p:txBody>
          <a:bodyPr/>
          <a:lstStyle/>
          <a:p>
            <a:pPr eaLnBrk="1" hangingPunct="1"/>
            <a:r>
              <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(3) </a:t>
            </a: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生产计划管理模型 </a:t>
            </a:r>
            <a:endPar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85998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p:txBody>
          <a:bodyPr/>
          <a:lstStyle/>
          <a:p>
            <a:r>
              <a:rPr lang="zh-CN" altLang="en-US"/>
              <a:t>（</a:t>
            </a:r>
            <a:r>
              <a:rPr lang="en-US" altLang="zh-CN"/>
              <a:t>2</a:t>
            </a:r>
            <a:r>
              <a:rPr lang="zh-CN" altLang="en-US"/>
              <a:t>）标记值</a:t>
            </a:r>
          </a:p>
        </p:txBody>
      </p:sp>
      <p:sp>
        <p:nvSpPr>
          <p:cNvPr id="98307" name="Rectangle 3"/>
          <p:cNvSpPr>
            <a:spLocks noGrp="1" noRot="1" noChangeArrowheads="1"/>
          </p:cNvSpPr>
          <p:nvPr>
            <p:ph type="body" sz="half" idx="1"/>
          </p:nvPr>
        </p:nvSpPr>
        <p:spPr>
          <a:xfrm>
            <a:off x="2133600" y="1600200"/>
            <a:ext cx="8153400" cy="1295400"/>
          </a:xfrm>
        </p:spPr>
        <p:txBody>
          <a:bodyPr/>
          <a:lstStyle/>
          <a:p>
            <a:r>
              <a:rPr lang="zh-CN" altLang="en-US"/>
              <a:t>附加到任何模型元素上的命名的信息块。</a:t>
            </a:r>
          </a:p>
          <a:p>
            <a:r>
              <a:rPr lang="zh-CN" altLang="en-US"/>
              <a:t>示例：</a:t>
            </a:r>
          </a:p>
        </p:txBody>
      </p:sp>
      <p:pic>
        <p:nvPicPr>
          <p:cNvPr id="98309"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14801" y="3276601"/>
            <a:ext cx="3459163" cy="2030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24902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a:lstStyle/>
          <a:p>
            <a:r>
              <a:rPr lang="zh-CN" altLang="en-US"/>
              <a:t>（</a:t>
            </a:r>
            <a:r>
              <a:rPr lang="en-US" altLang="zh-CN"/>
              <a:t>3</a:t>
            </a:r>
            <a:r>
              <a:rPr lang="zh-CN" altLang="en-US"/>
              <a:t>）约束</a:t>
            </a:r>
          </a:p>
        </p:txBody>
      </p:sp>
      <p:sp>
        <p:nvSpPr>
          <p:cNvPr id="100355" name="Rectangle 3"/>
          <p:cNvSpPr>
            <a:spLocks noGrp="1" noRot="1" noChangeArrowheads="1"/>
          </p:cNvSpPr>
          <p:nvPr>
            <p:ph type="body" sz="half" idx="1"/>
          </p:nvPr>
        </p:nvSpPr>
        <p:spPr>
          <a:xfrm>
            <a:off x="2133600" y="1600200"/>
            <a:ext cx="8153400" cy="1600200"/>
          </a:xfrm>
        </p:spPr>
        <p:txBody>
          <a:bodyPr/>
          <a:lstStyle/>
          <a:p>
            <a:r>
              <a:rPr lang="zh-CN" altLang="en-US"/>
              <a:t>用某种形式化语言或自然语言表达的语义关系的文字说明。 </a:t>
            </a:r>
          </a:p>
          <a:p>
            <a:r>
              <a:rPr lang="zh-CN" altLang="en-US"/>
              <a:t>示例：</a:t>
            </a:r>
          </a:p>
          <a:p>
            <a:endParaRPr lang="en-US" altLang="zh-CN"/>
          </a:p>
        </p:txBody>
      </p:sp>
      <p:pic>
        <p:nvPicPr>
          <p:cNvPr id="100357"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581400" y="3886201"/>
            <a:ext cx="5899150" cy="885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0440925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r>
              <a:rPr lang="en-US" altLang="zh-CN" dirty="0" smtClean="0"/>
              <a:t>8  </a:t>
            </a:r>
            <a:r>
              <a:rPr lang="en-US" altLang="zh-CN" dirty="0"/>
              <a:t>UML</a:t>
            </a:r>
            <a:r>
              <a:rPr lang="zh-CN" altLang="en-US" dirty="0"/>
              <a:t>建模的简单流程 </a:t>
            </a:r>
          </a:p>
        </p:txBody>
      </p:sp>
      <p:sp>
        <p:nvSpPr>
          <p:cNvPr id="66563" name="Rectangle 3"/>
          <p:cNvSpPr>
            <a:spLocks noGrp="1" noRot="1" noChangeArrowheads="1"/>
          </p:cNvSpPr>
          <p:nvPr>
            <p:ph type="body" sz="half" idx="1"/>
          </p:nvPr>
        </p:nvSpPr>
        <p:spPr>
          <a:xfrm>
            <a:off x="2133600" y="1600200"/>
            <a:ext cx="8153400" cy="762000"/>
          </a:xfrm>
        </p:spPr>
        <p:txBody>
          <a:bodyPr/>
          <a:lstStyle/>
          <a:p>
            <a:r>
              <a:rPr lang="zh-CN" altLang="en-US"/>
              <a:t>构建系统模型所需的几种模型：</a:t>
            </a:r>
          </a:p>
        </p:txBody>
      </p:sp>
      <p:sp>
        <p:nvSpPr>
          <p:cNvPr id="66564" name="Rectangle 4"/>
          <p:cNvSpPr>
            <a:spLocks noGrp="1" noRot="1" noChangeArrowheads="1"/>
          </p:cNvSpPr>
          <p:nvPr>
            <p:ph sz="half" idx="2"/>
          </p:nvPr>
        </p:nvSpPr>
        <p:spPr>
          <a:xfrm>
            <a:off x="2133600" y="2362201"/>
            <a:ext cx="8153400" cy="3736975"/>
          </a:xfrm>
        </p:spPr>
        <p:txBody>
          <a:bodyPr/>
          <a:lstStyle/>
          <a:p>
            <a:endParaRPr lang="zh-CN" altLang="zh-CN"/>
          </a:p>
        </p:txBody>
      </p:sp>
      <p:sp>
        <p:nvSpPr>
          <p:cNvPr id="66576" name="Rectangle 16"/>
          <p:cNvSpPr>
            <a:spLocks noChangeArrowheads="1"/>
          </p:cNvSpPr>
          <p:nvPr/>
        </p:nvSpPr>
        <p:spPr bwMode="auto">
          <a:xfrm>
            <a:off x="1524001" y="26394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6575" name="Object 15"/>
          <p:cNvGraphicFramePr>
            <a:graphicFrameLocks noChangeAspect="1"/>
          </p:cNvGraphicFramePr>
          <p:nvPr/>
        </p:nvGraphicFramePr>
        <p:xfrm>
          <a:off x="3048000" y="2895600"/>
          <a:ext cx="6400800" cy="2514600"/>
        </p:xfrm>
        <a:graphic>
          <a:graphicData uri="http://schemas.openxmlformats.org/presentationml/2006/ole">
            <mc:AlternateContent xmlns:mc="http://schemas.openxmlformats.org/markup-compatibility/2006">
              <mc:Choice xmlns:v="urn:schemas-microsoft-com:vml" Requires="v">
                <p:oleObj spid="_x0000_s7174" r:id="rId3" imgW="5074741" imgH="1546688" progId="Visio.Drawing.11">
                  <p:embed/>
                </p:oleObj>
              </mc:Choice>
              <mc:Fallback>
                <p:oleObj r:id="rId3" imgW="5074741" imgH="1546688" progId="Visio.Drawing.11">
                  <p:embed/>
                  <p:pic>
                    <p:nvPicPr>
                      <p:cNvPr id="6657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895600"/>
                        <a:ext cx="6400800"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70810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r>
              <a:rPr lang="zh-CN" altLang="en-US"/>
              <a:t>建模的步骤 </a:t>
            </a:r>
          </a:p>
        </p:txBody>
      </p:sp>
      <p:pic>
        <p:nvPicPr>
          <p:cNvPr id="7066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581400" y="1066800"/>
            <a:ext cx="5410200" cy="579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21577936"/>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p:txBody>
          <a:bodyPr/>
          <a:lstStyle/>
          <a:p>
            <a:r>
              <a:rPr lang="zh-CN" altLang="en-US" dirty="0" smtClean="0"/>
              <a:t>附录 </a:t>
            </a:r>
            <a:r>
              <a:rPr lang="en-US" altLang="zh-CN" dirty="0" smtClean="0"/>
              <a:t>Rational </a:t>
            </a:r>
            <a:r>
              <a:rPr lang="en-US" altLang="zh-CN" dirty="0"/>
              <a:t>Rose</a:t>
            </a:r>
            <a:r>
              <a:rPr lang="zh-CN" altLang="en-US" dirty="0"/>
              <a:t>简介 </a:t>
            </a:r>
          </a:p>
        </p:txBody>
      </p:sp>
      <p:sp>
        <p:nvSpPr>
          <p:cNvPr id="2" name="副标题 1"/>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351241185"/>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dirty="0" smtClean="0"/>
              <a:t>Rational </a:t>
            </a:r>
            <a:r>
              <a:rPr lang="en-US" altLang="zh-CN" dirty="0"/>
              <a:t>Rose</a:t>
            </a:r>
            <a:r>
              <a:rPr lang="zh-CN" altLang="en-US" dirty="0"/>
              <a:t>的特点</a:t>
            </a:r>
          </a:p>
        </p:txBody>
      </p:sp>
      <p:sp>
        <p:nvSpPr>
          <p:cNvPr id="26627" name="Rectangle 3"/>
          <p:cNvSpPr>
            <a:spLocks noGrp="1" noRot="1" noChangeArrowheads="1"/>
          </p:cNvSpPr>
          <p:nvPr>
            <p:ph type="body" idx="1"/>
          </p:nvPr>
        </p:nvSpPr>
        <p:spPr/>
        <p:txBody>
          <a:bodyPr/>
          <a:lstStyle/>
          <a:p>
            <a:r>
              <a:rPr lang="en-US" altLang="zh-CN"/>
              <a:t>1.  </a:t>
            </a:r>
            <a:r>
              <a:rPr lang="zh-CN" altLang="en-US"/>
              <a:t>保证模型和代码高度一致</a:t>
            </a:r>
          </a:p>
          <a:p>
            <a:r>
              <a:rPr lang="en-US" altLang="zh-CN"/>
              <a:t>2.  </a:t>
            </a:r>
            <a:r>
              <a:rPr lang="zh-CN" altLang="en-US"/>
              <a:t>支持多种语言</a:t>
            </a:r>
          </a:p>
          <a:p>
            <a:r>
              <a:rPr lang="en-US" altLang="zh-CN"/>
              <a:t>3.  </a:t>
            </a:r>
            <a:r>
              <a:rPr lang="zh-CN" altLang="en-US"/>
              <a:t>为团队开发提供强有力的支持</a:t>
            </a:r>
          </a:p>
          <a:p>
            <a:r>
              <a:rPr lang="en-US" altLang="zh-CN"/>
              <a:t>4.  </a:t>
            </a:r>
            <a:r>
              <a:rPr lang="zh-CN" altLang="en-US"/>
              <a:t>支持模型的</a:t>
            </a:r>
            <a:r>
              <a:rPr lang="en-US" altLang="zh-CN"/>
              <a:t>Internet</a:t>
            </a:r>
            <a:r>
              <a:rPr lang="zh-CN" altLang="en-US"/>
              <a:t>发布</a:t>
            </a:r>
          </a:p>
          <a:p>
            <a:r>
              <a:rPr lang="en-US" altLang="zh-CN"/>
              <a:t>5.  </a:t>
            </a:r>
            <a:r>
              <a:rPr lang="zh-CN" altLang="en-US"/>
              <a:t>生成使用简单且定制灵活的文档</a:t>
            </a:r>
          </a:p>
          <a:p>
            <a:r>
              <a:rPr lang="en-US" altLang="zh-CN"/>
              <a:t>6.  </a:t>
            </a:r>
            <a:r>
              <a:rPr lang="zh-CN" altLang="en-US"/>
              <a:t>支持关系型数据库的建模</a:t>
            </a:r>
          </a:p>
        </p:txBody>
      </p:sp>
    </p:spTree>
    <p:extLst>
      <p:ext uri="{BB962C8B-B14F-4D97-AF65-F5344CB8AC3E}">
        <p14:creationId xmlns:p14="http://schemas.microsoft.com/office/powerpoint/2010/main" val="359138045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r>
              <a:rPr lang="en-US" altLang="zh-CN" dirty="0" smtClean="0"/>
              <a:t>Rational </a:t>
            </a:r>
            <a:r>
              <a:rPr lang="en-US" altLang="zh-CN" dirty="0"/>
              <a:t>Rose</a:t>
            </a:r>
            <a:r>
              <a:rPr lang="zh-CN" altLang="en-US" dirty="0"/>
              <a:t>的安装</a:t>
            </a:r>
          </a:p>
        </p:txBody>
      </p:sp>
      <p:sp>
        <p:nvSpPr>
          <p:cNvPr id="29699" name="Rectangle 3"/>
          <p:cNvSpPr>
            <a:spLocks noGrp="1" noRot="1" noChangeArrowheads="1"/>
          </p:cNvSpPr>
          <p:nvPr>
            <p:ph type="body" idx="1"/>
          </p:nvPr>
        </p:nvSpPr>
        <p:spPr/>
        <p:txBody>
          <a:bodyPr/>
          <a:lstStyle/>
          <a:p>
            <a:endParaRPr lang="en-US" altLang="zh-CN"/>
          </a:p>
          <a:p>
            <a:r>
              <a:rPr lang="zh-CN" altLang="en-US"/>
              <a:t>安装前的准备</a:t>
            </a:r>
          </a:p>
          <a:p>
            <a:r>
              <a:rPr lang="zh-CN" altLang="en-US"/>
              <a:t>安装步骤</a:t>
            </a:r>
          </a:p>
        </p:txBody>
      </p:sp>
    </p:spTree>
    <p:extLst>
      <p:ext uri="{BB962C8B-B14F-4D97-AF65-F5344CB8AC3E}">
        <p14:creationId xmlns:p14="http://schemas.microsoft.com/office/powerpoint/2010/main" val="8916049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r>
              <a:rPr lang="en-US" altLang="zh-CN" dirty="0" smtClean="0"/>
              <a:t>Rational </a:t>
            </a:r>
            <a:r>
              <a:rPr lang="en-US" altLang="zh-CN" dirty="0"/>
              <a:t>Rose</a:t>
            </a:r>
            <a:r>
              <a:rPr lang="zh-CN" altLang="en-US" dirty="0"/>
              <a:t>使用介绍 </a:t>
            </a:r>
          </a:p>
        </p:txBody>
      </p:sp>
      <p:sp>
        <p:nvSpPr>
          <p:cNvPr id="30723" name="Rectangle 3"/>
          <p:cNvSpPr>
            <a:spLocks noGrp="1" noRot="1" noChangeArrowheads="1"/>
          </p:cNvSpPr>
          <p:nvPr>
            <p:ph type="body" idx="1"/>
          </p:nvPr>
        </p:nvSpPr>
        <p:spPr/>
        <p:txBody>
          <a:bodyPr/>
          <a:lstStyle/>
          <a:p>
            <a:pPr algn="just"/>
            <a:endParaRPr lang="en-US" altLang="zh-CN" dirty="0"/>
          </a:p>
          <a:p>
            <a:pPr algn="just"/>
            <a:r>
              <a:rPr lang="en-US" altLang="zh-CN" dirty="0" smtClean="0"/>
              <a:t>1  </a:t>
            </a:r>
            <a:r>
              <a:rPr lang="en-US" altLang="zh-CN" dirty="0"/>
              <a:t>Rational Rose</a:t>
            </a:r>
            <a:r>
              <a:rPr lang="zh-CN" altLang="en-US" dirty="0"/>
              <a:t>主界面</a:t>
            </a:r>
          </a:p>
          <a:p>
            <a:pPr algn="just"/>
            <a:r>
              <a:rPr lang="en-US" altLang="zh-CN" dirty="0" smtClean="0"/>
              <a:t>2  </a:t>
            </a:r>
            <a:r>
              <a:rPr lang="en-US" altLang="zh-CN" dirty="0"/>
              <a:t>Rational Rose</a:t>
            </a:r>
            <a:r>
              <a:rPr lang="zh-CN" altLang="en-US" dirty="0"/>
              <a:t>中的视图</a:t>
            </a:r>
          </a:p>
          <a:p>
            <a:pPr algn="just"/>
            <a:r>
              <a:rPr lang="en-US" altLang="zh-CN" dirty="0" smtClean="0"/>
              <a:t>3  </a:t>
            </a:r>
            <a:r>
              <a:rPr lang="zh-CN" altLang="en-US" dirty="0"/>
              <a:t>使用</a:t>
            </a:r>
            <a:r>
              <a:rPr lang="en-US" altLang="zh-CN" dirty="0"/>
              <a:t>Rational Rose</a:t>
            </a:r>
            <a:r>
              <a:rPr lang="zh-CN" altLang="en-US" dirty="0"/>
              <a:t>建模</a:t>
            </a:r>
          </a:p>
          <a:p>
            <a:pPr algn="just"/>
            <a:r>
              <a:rPr lang="en-US" altLang="zh-CN" dirty="0" smtClean="0"/>
              <a:t>4  </a:t>
            </a:r>
            <a:r>
              <a:rPr lang="zh-CN" altLang="en-US" dirty="0"/>
              <a:t>设置全局选项</a:t>
            </a:r>
          </a:p>
          <a:p>
            <a:endParaRPr lang="en-US" altLang="zh-CN" dirty="0"/>
          </a:p>
        </p:txBody>
      </p:sp>
    </p:spTree>
    <p:extLst>
      <p:ext uri="{BB962C8B-B14F-4D97-AF65-F5344CB8AC3E}">
        <p14:creationId xmlns:p14="http://schemas.microsoft.com/office/powerpoint/2010/main" val="29130773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r>
              <a:rPr lang="en-US" altLang="zh-CN" dirty="0" smtClean="0"/>
              <a:t>1  </a:t>
            </a:r>
            <a:r>
              <a:rPr lang="en-US" altLang="zh-CN" dirty="0"/>
              <a:t>Rational Rose</a:t>
            </a:r>
            <a:r>
              <a:rPr lang="zh-CN" altLang="en-US" dirty="0"/>
              <a:t>主界面</a:t>
            </a:r>
          </a:p>
        </p:txBody>
      </p:sp>
      <p:sp>
        <p:nvSpPr>
          <p:cNvPr id="31747" name="Rectangle 3"/>
          <p:cNvSpPr>
            <a:spLocks noGrp="1" noRot="1" noChangeArrowheads="1"/>
          </p:cNvSpPr>
          <p:nvPr>
            <p:ph type="body" idx="1"/>
          </p:nvPr>
        </p:nvSpPr>
        <p:spPr/>
        <p:txBody>
          <a:bodyPr/>
          <a:lstStyle/>
          <a:p>
            <a:endParaRPr lang="zh-CN" altLang="zh-CN"/>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043" y="1371600"/>
            <a:ext cx="8951913"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7807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en-US" altLang="zh-CN" dirty="0" smtClean="0"/>
              <a:t>2  </a:t>
            </a:r>
            <a:r>
              <a:rPr lang="en-US" altLang="zh-CN" dirty="0"/>
              <a:t>Rational Rose</a:t>
            </a:r>
            <a:r>
              <a:rPr lang="zh-CN" altLang="en-US" dirty="0"/>
              <a:t>中的视图</a:t>
            </a:r>
          </a:p>
        </p:txBody>
      </p:sp>
      <p:sp>
        <p:nvSpPr>
          <p:cNvPr id="32771" name="Rectangle 3"/>
          <p:cNvSpPr>
            <a:spLocks noGrp="1" noRot="1" noChangeArrowheads="1"/>
          </p:cNvSpPr>
          <p:nvPr>
            <p:ph type="body" idx="1"/>
          </p:nvPr>
        </p:nvSpPr>
        <p:spPr/>
        <p:txBody>
          <a:bodyPr/>
          <a:lstStyle/>
          <a:p>
            <a:endParaRPr lang="en-US" altLang="zh-CN"/>
          </a:p>
          <a:p>
            <a:r>
              <a:rPr lang="en-US" altLang="zh-CN"/>
              <a:t>1.  Use Case View</a:t>
            </a:r>
            <a:r>
              <a:rPr lang="zh-CN" altLang="en-US"/>
              <a:t>（用例视图）</a:t>
            </a:r>
          </a:p>
          <a:p>
            <a:r>
              <a:rPr lang="en-US" altLang="zh-CN"/>
              <a:t>2.  Logical View</a:t>
            </a:r>
            <a:r>
              <a:rPr lang="zh-CN" altLang="en-US"/>
              <a:t>（逻辑视图）</a:t>
            </a:r>
          </a:p>
          <a:p>
            <a:r>
              <a:rPr lang="en-US" altLang="zh-CN"/>
              <a:t>3.  Component View</a:t>
            </a:r>
            <a:r>
              <a:rPr lang="zh-CN" altLang="en-US"/>
              <a:t>（组件视图）</a:t>
            </a:r>
          </a:p>
          <a:p>
            <a:r>
              <a:rPr lang="en-US" altLang="zh-CN"/>
              <a:t>4.  Deployment View</a:t>
            </a:r>
            <a:r>
              <a:rPr lang="zh-CN" altLang="en-US"/>
              <a:t>（配置视图）</a:t>
            </a:r>
          </a:p>
        </p:txBody>
      </p:sp>
    </p:spTree>
    <p:extLst>
      <p:ext uri="{BB962C8B-B14F-4D97-AF65-F5344CB8AC3E}">
        <p14:creationId xmlns:p14="http://schemas.microsoft.com/office/powerpoint/2010/main" val="2286310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2279576" y="498376"/>
            <a:ext cx="7702624" cy="914400"/>
          </a:xfrm>
        </p:spPr>
        <p:txBody>
          <a:bodyPr/>
          <a:lstStyle/>
          <a:p>
            <a:pPr eaLnBrk="1" hangingPunct="1"/>
            <a:r>
              <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(4) </a:t>
            </a: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财会管理模型</a:t>
            </a:r>
            <a:endPar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737284" name="Rectangle 4"/>
          <p:cNvSpPr>
            <a:spLocks noChangeArrowheads="1"/>
          </p:cNvSpPr>
          <p:nvPr/>
        </p:nvSpPr>
        <p:spPr bwMode="auto">
          <a:xfrm>
            <a:off x="2351584" y="1874436"/>
            <a:ext cx="4536504"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indent="-266700" algn="just" eaLnBrk="0" hangingPunct="0">
              <a:tabLst>
                <a:tab pos="876300" algn="l"/>
              </a:tabLst>
            </a:pPr>
            <a:r>
              <a:rPr lang="zh-CN" altLang="en-US" sz="28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财会管理模型包括：</a:t>
            </a:r>
          </a:p>
          <a:p>
            <a:pPr marL="742950" lvl="1" indent="-285750" algn="just" eaLnBrk="0" hangingPunct="0">
              <a:spcBef>
                <a:spcPts val="2400"/>
              </a:spcBef>
              <a:buFontTx/>
              <a:buChar char="―"/>
              <a:tabLst>
                <a:tab pos="876300" algn="l"/>
              </a:tabLst>
            </a:pPr>
            <a:r>
              <a:rPr lang="zh-CN" altLang="en-US" sz="26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会计科目的设定</a:t>
            </a:r>
          </a:p>
          <a:p>
            <a:pPr marL="742950" lvl="1" indent="-285750" algn="just" eaLnBrk="0" hangingPunct="0">
              <a:spcBef>
                <a:spcPts val="2400"/>
              </a:spcBef>
              <a:buFontTx/>
              <a:buChar char="―"/>
              <a:tabLst>
                <a:tab pos="876300" algn="l"/>
              </a:tabLst>
            </a:pPr>
            <a:r>
              <a:rPr lang="zh-CN" altLang="en-US" sz="26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记帐方法的确定</a:t>
            </a:r>
          </a:p>
          <a:p>
            <a:pPr marL="742950" lvl="1" indent="-285750" algn="just" eaLnBrk="0" hangingPunct="0">
              <a:spcBef>
                <a:spcPts val="2400"/>
              </a:spcBef>
              <a:buFontTx/>
              <a:buChar char="―"/>
              <a:tabLst>
                <a:tab pos="876300" algn="l"/>
              </a:tabLst>
            </a:pPr>
            <a:r>
              <a:rPr lang="zh-CN" altLang="en-US" sz="26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财会管理方法</a:t>
            </a:r>
          </a:p>
          <a:p>
            <a:pPr marL="742950" lvl="1" indent="-285750" algn="just" eaLnBrk="0" hangingPunct="0">
              <a:spcBef>
                <a:spcPts val="2400"/>
              </a:spcBef>
              <a:buFontTx/>
              <a:buChar char="―"/>
              <a:tabLst>
                <a:tab pos="876300" algn="l"/>
              </a:tabLst>
            </a:pPr>
            <a:r>
              <a:rPr lang="zh-CN" altLang="en-US" sz="26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以及各类核算方法等</a:t>
            </a:r>
          </a:p>
        </p:txBody>
      </p:sp>
    </p:spTree>
    <p:extLst>
      <p:ext uri="{BB962C8B-B14F-4D97-AF65-F5344CB8AC3E}">
        <p14:creationId xmlns:p14="http://schemas.microsoft.com/office/powerpoint/2010/main" val="58067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r>
              <a:rPr lang="en-US" altLang="zh-CN" dirty="0" smtClean="0"/>
              <a:t>3  </a:t>
            </a:r>
            <a:r>
              <a:rPr lang="zh-CN" altLang="en-US" dirty="0"/>
              <a:t>使用</a:t>
            </a:r>
            <a:r>
              <a:rPr lang="en-US" altLang="zh-CN" dirty="0"/>
              <a:t>Rational Rose</a:t>
            </a:r>
            <a:r>
              <a:rPr lang="zh-CN" altLang="en-US" dirty="0"/>
              <a:t>建模</a:t>
            </a:r>
          </a:p>
        </p:txBody>
      </p:sp>
      <p:sp>
        <p:nvSpPr>
          <p:cNvPr id="33795" name="Rectangle 3"/>
          <p:cNvSpPr>
            <a:spLocks noGrp="1" noRot="1" noChangeArrowheads="1"/>
          </p:cNvSpPr>
          <p:nvPr>
            <p:ph type="body" idx="1"/>
          </p:nvPr>
        </p:nvSpPr>
        <p:spPr/>
        <p:txBody>
          <a:bodyPr>
            <a:normAutofit lnSpcReduction="10000"/>
          </a:bodyPr>
          <a:lstStyle/>
          <a:p>
            <a:pPr>
              <a:lnSpc>
                <a:spcPct val="80000"/>
              </a:lnSpc>
            </a:pPr>
            <a:r>
              <a:rPr lang="en-US" altLang="zh-CN"/>
              <a:t>1.  </a:t>
            </a:r>
            <a:r>
              <a:rPr lang="zh-CN" altLang="en-US"/>
              <a:t>创建模型</a:t>
            </a:r>
          </a:p>
          <a:p>
            <a:pPr>
              <a:lnSpc>
                <a:spcPct val="80000"/>
              </a:lnSpc>
            </a:pPr>
            <a:r>
              <a:rPr lang="en-US" altLang="zh-CN"/>
              <a:t>2.  </a:t>
            </a:r>
            <a:r>
              <a:rPr lang="zh-CN" altLang="en-US"/>
              <a:t>保存模型</a:t>
            </a:r>
          </a:p>
          <a:p>
            <a:pPr>
              <a:lnSpc>
                <a:spcPct val="80000"/>
              </a:lnSpc>
            </a:pPr>
            <a:r>
              <a:rPr lang="en-US" altLang="zh-CN"/>
              <a:t>3.  </a:t>
            </a:r>
            <a:r>
              <a:rPr lang="zh-CN" altLang="en-US"/>
              <a:t>导出与导入模型</a:t>
            </a:r>
          </a:p>
          <a:p>
            <a:pPr>
              <a:lnSpc>
                <a:spcPct val="80000"/>
              </a:lnSpc>
            </a:pPr>
            <a:r>
              <a:rPr lang="en-US" altLang="zh-CN"/>
              <a:t>4.  </a:t>
            </a:r>
            <a:r>
              <a:rPr lang="zh-CN" altLang="en-US"/>
              <a:t>发布模型</a:t>
            </a:r>
          </a:p>
          <a:p>
            <a:pPr>
              <a:lnSpc>
                <a:spcPct val="80000"/>
              </a:lnSpc>
            </a:pPr>
            <a:r>
              <a:rPr lang="en-US" altLang="zh-CN"/>
              <a:t>5.  </a:t>
            </a:r>
            <a:r>
              <a:rPr lang="zh-CN" altLang="en-US"/>
              <a:t>使用控制单元</a:t>
            </a:r>
          </a:p>
          <a:p>
            <a:pPr>
              <a:lnSpc>
                <a:spcPct val="80000"/>
              </a:lnSpc>
            </a:pPr>
            <a:r>
              <a:rPr lang="en-US" altLang="zh-CN"/>
              <a:t>6.  </a:t>
            </a:r>
            <a:r>
              <a:rPr lang="zh-CN" altLang="en-US"/>
              <a:t>使用模型集成器</a:t>
            </a:r>
          </a:p>
          <a:p>
            <a:pPr>
              <a:lnSpc>
                <a:spcPct val="80000"/>
              </a:lnSpc>
            </a:pPr>
            <a:r>
              <a:rPr lang="en-US" altLang="zh-CN"/>
              <a:t>7.  </a:t>
            </a:r>
            <a:r>
              <a:rPr lang="zh-CN" altLang="en-US"/>
              <a:t>使用注释</a:t>
            </a:r>
          </a:p>
          <a:p>
            <a:pPr>
              <a:lnSpc>
                <a:spcPct val="80000"/>
              </a:lnSpc>
            </a:pPr>
            <a:r>
              <a:rPr lang="en-US" altLang="zh-CN"/>
              <a:t>8.  </a:t>
            </a:r>
            <a:r>
              <a:rPr lang="zh-CN" altLang="en-US"/>
              <a:t>在</a:t>
            </a:r>
            <a:r>
              <a:rPr lang="en-US" altLang="zh-CN"/>
              <a:t>Rose</a:t>
            </a:r>
            <a:r>
              <a:rPr lang="zh-CN" altLang="en-US"/>
              <a:t>模型元素中增加文件与</a:t>
            </a:r>
            <a:r>
              <a:rPr lang="en-US" altLang="zh-CN"/>
              <a:t>URL</a:t>
            </a:r>
          </a:p>
          <a:p>
            <a:pPr>
              <a:lnSpc>
                <a:spcPct val="80000"/>
              </a:lnSpc>
            </a:pPr>
            <a:r>
              <a:rPr lang="en-US" altLang="zh-CN"/>
              <a:t>9.  </a:t>
            </a:r>
            <a:r>
              <a:rPr lang="zh-CN" altLang="en-US"/>
              <a:t>使用包</a:t>
            </a:r>
          </a:p>
          <a:p>
            <a:pPr>
              <a:lnSpc>
                <a:spcPct val="80000"/>
              </a:lnSpc>
            </a:pPr>
            <a:r>
              <a:rPr lang="en-US" altLang="zh-CN"/>
              <a:t>10.  </a:t>
            </a:r>
            <a:r>
              <a:rPr lang="zh-CN" altLang="en-US"/>
              <a:t>增加与删除图</a:t>
            </a:r>
          </a:p>
        </p:txBody>
      </p:sp>
    </p:spTree>
    <p:extLst>
      <p:ext uri="{BB962C8B-B14F-4D97-AF65-F5344CB8AC3E}">
        <p14:creationId xmlns:p14="http://schemas.microsoft.com/office/powerpoint/2010/main" val="152920431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en-US" altLang="zh-CN" dirty="0" smtClean="0"/>
              <a:t>4  </a:t>
            </a:r>
            <a:r>
              <a:rPr lang="zh-CN" altLang="en-US" dirty="0"/>
              <a:t>设置全局选项</a:t>
            </a:r>
          </a:p>
        </p:txBody>
      </p:sp>
      <p:sp>
        <p:nvSpPr>
          <p:cNvPr id="34819" name="Rectangle 3"/>
          <p:cNvSpPr>
            <a:spLocks noGrp="1" noRot="1" noChangeArrowheads="1"/>
          </p:cNvSpPr>
          <p:nvPr>
            <p:ph type="body" idx="1"/>
          </p:nvPr>
        </p:nvSpPr>
        <p:spPr/>
        <p:txBody>
          <a:bodyPr/>
          <a:lstStyle/>
          <a:p>
            <a:pPr>
              <a:buFont typeface="Wingdings" panose="05000000000000000000" pitchFamily="2" charset="2"/>
              <a:buNone/>
            </a:pPr>
            <a:endParaRPr lang="en-US" altLang="zh-CN"/>
          </a:p>
          <a:p>
            <a:r>
              <a:rPr lang="en-US" altLang="zh-CN"/>
              <a:t>1.  </a:t>
            </a:r>
            <a:r>
              <a:rPr lang="zh-CN" altLang="en-US"/>
              <a:t>设置字体 </a:t>
            </a:r>
          </a:p>
          <a:p>
            <a:r>
              <a:rPr lang="en-US" altLang="zh-CN"/>
              <a:t>2.  </a:t>
            </a:r>
            <a:r>
              <a:rPr lang="zh-CN" altLang="en-US"/>
              <a:t>设置颜色</a:t>
            </a:r>
          </a:p>
        </p:txBody>
      </p:sp>
    </p:spTree>
    <p:extLst>
      <p:ext uri="{BB962C8B-B14F-4D97-AF65-F5344CB8AC3E}">
        <p14:creationId xmlns:p14="http://schemas.microsoft.com/office/powerpoint/2010/main" val="128517728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252320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2279576" y="260648"/>
            <a:ext cx="7702624" cy="914400"/>
          </a:xfrm>
        </p:spPr>
        <p:txBody>
          <a:bodyPr/>
          <a:lstStyle/>
          <a:p>
            <a:pPr eaLnBrk="1" hangingPunct="1"/>
            <a:r>
              <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(5) </a:t>
            </a:r>
            <a:r>
              <a:rPr lang="zh-CN" altLang="en-US"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经营管理决策模型</a:t>
            </a:r>
            <a:endParaRPr lang="en-US" altLang="zh-CN" sz="40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737285" name="Rectangle 5"/>
          <p:cNvSpPr>
            <a:spLocks noChangeArrowheads="1"/>
          </p:cNvSpPr>
          <p:nvPr/>
        </p:nvSpPr>
        <p:spPr bwMode="auto">
          <a:xfrm>
            <a:off x="2135560" y="1196752"/>
            <a:ext cx="7992888" cy="54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经营管理决策的要素：</a:t>
            </a:r>
          </a:p>
          <a:p>
            <a:pPr marL="742950" lvl="1" indent="-285750" algn="just" eaLnBrk="0" hangingPunct="0">
              <a:spcBef>
                <a:spcPts val="300"/>
              </a:spcBef>
              <a:buFontTx/>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信息的收集</a:t>
            </a:r>
          </a:p>
          <a:p>
            <a:pPr marL="742950" lvl="1" indent="-285750" algn="just" eaLnBrk="0" hangingPunct="0">
              <a:spcBef>
                <a:spcPts val="300"/>
              </a:spcBef>
              <a:buFontTx/>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信息的处理（模型、算法等）</a:t>
            </a:r>
          </a:p>
          <a:p>
            <a:pPr marL="742950" lvl="1" indent="-285750" algn="just" eaLnBrk="0" hangingPunct="0">
              <a:spcBef>
                <a:spcPts val="300"/>
              </a:spcBef>
              <a:buFontTx/>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决策者的经验、背景和分析判断能力</a:t>
            </a:r>
          </a:p>
          <a:p>
            <a:pPr marL="742950" lvl="1" indent="-285750" algn="just" eaLnBrk="0" hangingPunct="0">
              <a:spcBef>
                <a:spcPts val="300"/>
              </a:spcBef>
              <a:buFontTx/>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环境约束条件等</a:t>
            </a:r>
          </a:p>
          <a:p>
            <a:pPr algn="just" eaLnBrk="0" hangingPunct="0">
              <a:spcBef>
                <a:spcPts val="1200"/>
              </a:spcBef>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经营管理决策的过程</a:t>
            </a:r>
            <a:endPar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endParaRPr>
          </a:p>
          <a:p>
            <a:pPr marL="800100" lvl="1" indent="-342900" algn="just" eaLnBrk="0" hangingPunct="0">
              <a:spcBef>
                <a:spcPts val="300"/>
              </a:spcBef>
              <a:buFont typeface="华文中宋" pitchFamily="2" charset="-122"/>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甄别决策问题的性质</a:t>
            </a:r>
            <a:endParaRPr lang="en-US" altLang="zh-CN"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endParaRPr>
          </a:p>
          <a:p>
            <a:pPr marL="800100" lvl="1" indent="-342900" algn="just" eaLnBrk="0" hangingPunct="0">
              <a:spcBef>
                <a:spcPts val="300"/>
              </a:spcBef>
              <a:buFont typeface="华文中宋" pitchFamily="2" charset="-122"/>
              <a:buChar char="―"/>
              <a:tabLst>
                <a:tab pos="876300" algn="l"/>
              </a:tabLst>
            </a:pPr>
            <a:r>
              <a:rPr lang="en-US" altLang="zh-CN"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 </a:t>
            </a: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建立其相对应的模型</a:t>
            </a:r>
            <a:endParaRPr lang="en-US" altLang="zh-CN"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endParaRPr>
          </a:p>
          <a:p>
            <a:pPr algn="just" eaLnBrk="0" hangingPunct="0">
              <a:spcBef>
                <a:spcPts val="1200"/>
              </a:spcBef>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对确定性决策问题：采用具体的定量化模型</a:t>
            </a:r>
          </a:p>
          <a:p>
            <a:pPr algn="just" eaLnBrk="0" hangingPunct="0">
              <a:spcBef>
                <a:spcPts val="1200"/>
              </a:spcBef>
              <a:tabLst>
                <a:tab pos="876300" algn="l"/>
              </a:tabLst>
            </a:pPr>
            <a:r>
              <a:rPr lang="zh-CN" altLang="en-US"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对不确定性决策问题：</a:t>
            </a:r>
            <a:endParaRPr lang="en-US" altLang="zh-CN" sz="24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endParaRPr>
          </a:p>
          <a:p>
            <a:pPr marL="800100" lvl="1" indent="-342900" algn="just" eaLnBrk="0" hangingPunct="0">
              <a:spcBef>
                <a:spcPts val="300"/>
              </a:spcBef>
              <a:buFont typeface="华文中宋" pitchFamily="2" charset="-122"/>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要使用模型库系统</a:t>
            </a:r>
            <a:endParaRPr lang="en-US" altLang="zh-CN"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endParaRPr>
          </a:p>
          <a:p>
            <a:pPr marL="800100" lvl="1" indent="-342900" algn="just" eaLnBrk="0" hangingPunct="0">
              <a:spcBef>
                <a:spcPts val="300"/>
              </a:spcBef>
              <a:buFont typeface="华文中宋" pitchFamily="2" charset="-122"/>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动态地构成决策模型</a:t>
            </a:r>
            <a:endParaRPr lang="en-US" altLang="zh-CN"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endParaRPr>
          </a:p>
          <a:p>
            <a:pPr marL="800100" lvl="1" indent="-342900" algn="just" eaLnBrk="0" hangingPunct="0">
              <a:spcBef>
                <a:spcPts val="300"/>
              </a:spcBef>
              <a:buFont typeface="华文中宋" pitchFamily="2" charset="-122"/>
              <a:buChar char="―"/>
              <a:tabLst>
                <a:tab pos="876300" algn="l"/>
              </a:tabLst>
            </a:pPr>
            <a:r>
              <a:rPr lang="zh-CN" altLang="en-US" sz="220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Times New Roman" pitchFamily="18" charset="0"/>
              </a:rPr>
              <a:t>进行求解、选择结果并评价结果       </a:t>
            </a:r>
          </a:p>
        </p:txBody>
      </p:sp>
      <p:sp>
        <p:nvSpPr>
          <p:cNvPr id="5" name="矩形 4">
            <a:hlinkClick r:id="rId3" action="ppaction://hlinksldjump" highlightClick="1"/>
          </p:cNvPr>
          <p:cNvSpPr>
            <a:spLocks noChangeArrowheads="1"/>
          </p:cNvSpPr>
          <p:nvPr/>
        </p:nvSpPr>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95383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a:latin typeface="仿宋" panose="02010609060101010101" pitchFamily="49" charset="-122"/>
                <a:ea typeface="仿宋" panose="02010609060101010101" pitchFamily="49" charset="-122"/>
              </a:rPr>
              <a:t>真实世界是复杂的和动态的。基于这个事实，研究客观世界的方法是：针对人与外部世界的相互作用，在科学的基础上建立问题空间的“形式”模型，用这一模型来反映和描述所要解决的真实问题。科学研究的绝大部分工作就是实现对问题的形式化描述和建立模型。例如，自然科学是通过对大自然的观察和试验，总结、提炼出对客观事物的抽象表示方法　和定律，这些方法和定律是已被证实的对事物表述的“形式化”模型。 </a:t>
            </a:r>
          </a:p>
          <a:p>
            <a:r>
              <a:rPr lang="zh-CN" altLang="en-US" dirty="0">
                <a:latin typeface="仿宋" panose="02010609060101010101" pitchFamily="49" charset="-122"/>
                <a:ea typeface="仿宋" panose="02010609060101010101" pitchFamily="49" charset="-122"/>
              </a:rPr>
              <a:t>人类认识世界和改造世界的过程首先是建立模型和分析模型，然后根据分析的结论去指导　人类的行动。建立模型是通过对客观事物建立一种抽象的表示方法，用来表征事物并获得对事物本身的理解，从而建立现实世界的模型；分析模型是依据模型进行计算，求解验证， 通过考察模型获得对客观事物的分析结论。</a:t>
            </a:r>
          </a:p>
        </p:txBody>
      </p:sp>
    </p:spTree>
    <p:extLst>
      <p:ext uri="{BB962C8B-B14F-4D97-AF65-F5344CB8AC3E}">
        <p14:creationId xmlns:p14="http://schemas.microsoft.com/office/powerpoint/2010/main" val="1662816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411961"/>
            <a:ext cx="10058400" cy="1450757"/>
          </a:xfrm>
        </p:spPr>
        <p:txBody>
          <a:bodyPr>
            <a:normAutofit/>
          </a:bodyPr>
          <a:lstStyle/>
          <a:p>
            <a:pPr algn="ctr"/>
            <a:r>
              <a:rPr lang="en-US" altLang="zh-CN" sz="6600" dirty="0" smtClean="0"/>
              <a:t>Q&amp;A</a:t>
            </a:r>
            <a:endParaRPr lang="zh-CN" altLang="en-US" sz="6600"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891138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dirty="0" smtClean="0">
                <a:latin typeface="仿宋" panose="02010609060101010101" pitchFamily="49" charset="-122"/>
                <a:ea typeface="仿宋" panose="02010609060101010101" pitchFamily="49" charset="-122"/>
              </a:rPr>
              <a:t>第二章</a:t>
            </a:r>
            <a:r>
              <a:rPr lang="en-US" altLang="zh-CN" b="1" dirty="0" smtClean="0">
                <a:latin typeface="仿宋" panose="02010609060101010101" pitchFamily="49" charset="-122"/>
                <a:ea typeface="仿宋" panose="02010609060101010101" pitchFamily="49" charset="-122"/>
              </a:rPr>
              <a:t> </a:t>
            </a:r>
            <a:br>
              <a:rPr lang="en-US" altLang="zh-CN" b="1" dirty="0" smtClean="0">
                <a:latin typeface="仿宋" panose="02010609060101010101" pitchFamily="49" charset="-122"/>
                <a:ea typeface="仿宋" panose="02010609060101010101" pitchFamily="49" charset="-122"/>
              </a:rPr>
            </a:br>
            <a:r>
              <a:rPr lang="zh-CN" altLang="en-US" b="1" dirty="0" smtClean="0">
                <a:latin typeface="仿宋" panose="02010609060101010101" pitchFamily="49" charset="-122"/>
                <a:ea typeface="仿宋" panose="02010609060101010101" pitchFamily="49" charset="-122"/>
              </a:rPr>
              <a:t>面向信息系统的建模</a:t>
            </a:r>
            <a:endParaRPr lang="zh-CN" altLang="en-US" b="1"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818341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信息系统</a:t>
            </a:r>
            <a:r>
              <a:rPr lang="zh-CN" altLang="en-US" dirty="0" smtClean="0"/>
              <a:t>建模</a:t>
            </a:r>
            <a:endParaRPr lang="zh-CN" altLang="en-US" dirty="0"/>
          </a:p>
        </p:txBody>
      </p:sp>
      <p:sp>
        <p:nvSpPr>
          <p:cNvPr id="3" name="内容占位符 2"/>
          <p:cNvSpPr>
            <a:spLocks noGrp="1"/>
          </p:cNvSpPr>
          <p:nvPr>
            <p:ph idx="1"/>
          </p:nvPr>
        </p:nvSpPr>
        <p:spPr/>
        <p:txBody>
          <a:bodyPr/>
          <a:lstStyle/>
          <a:p>
            <a:pPr lvl="1"/>
            <a:r>
              <a:rPr lang="zh-CN" altLang="en-US" sz="3200" dirty="0" smtClean="0"/>
              <a:t>信息系统的复杂程度不断提高，信息系统建设的难度也相应的增加</a:t>
            </a:r>
            <a:endParaRPr lang="en-US" altLang="zh-CN" sz="3200" dirty="0" smtClean="0"/>
          </a:p>
          <a:p>
            <a:pPr lvl="1"/>
            <a:r>
              <a:rPr lang="zh-CN" altLang="en-US" sz="3200" dirty="0" smtClean="0"/>
              <a:t>需要一种方法来描述复杂的信息系统，是信息系统的要求、结构、数据以及相互的联系变得清晰简单。</a:t>
            </a:r>
            <a:endParaRPr lang="en-US" altLang="zh-CN" sz="3200" dirty="0" smtClean="0"/>
          </a:p>
          <a:p>
            <a:pPr lvl="1"/>
            <a:r>
              <a:rPr lang="en-US" altLang="zh-CN" sz="3200" dirty="0" smtClean="0"/>
              <a:t>2.1.1 </a:t>
            </a:r>
            <a:r>
              <a:rPr lang="zh-CN" altLang="en-US" sz="3200" dirty="0" smtClean="0"/>
              <a:t>建模的意义</a:t>
            </a:r>
            <a:endParaRPr lang="en-US" altLang="zh-CN" sz="3200" dirty="0" smtClean="0"/>
          </a:p>
          <a:p>
            <a:pPr lvl="1"/>
            <a:r>
              <a:rPr lang="en-US" altLang="zh-CN" sz="3200" dirty="0" smtClean="0"/>
              <a:t>2.1.2 </a:t>
            </a:r>
            <a:r>
              <a:rPr lang="zh-CN" altLang="en-US" sz="3200" dirty="0" smtClean="0"/>
              <a:t>建模的特点</a:t>
            </a:r>
            <a:endParaRPr lang="en-US" altLang="zh-CN" sz="3200" dirty="0" smtClean="0"/>
          </a:p>
          <a:p>
            <a:pPr lvl="1"/>
            <a:endParaRPr lang="zh-CN" altLang="en-US" dirty="0"/>
          </a:p>
        </p:txBody>
      </p:sp>
    </p:spTree>
    <p:extLst>
      <p:ext uri="{BB962C8B-B14F-4D97-AF65-F5344CB8AC3E}">
        <p14:creationId xmlns:p14="http://schemas.microsoft.com/office/powerpoint/2010/main" val="1177706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a:t>
            </a:r>
            <a:r>
              <a:rPr lang="zh-CN" altLang="en-US" dirty="0"/>
              <a:t>建模的</a:t>
            </a:r>
            <a:r>
              <a:rPr lang="zh-CN" altLang="en-US" dirty="0" smtClean="0"/>
              <a:t>意义</a:t>
            </a:r>
            <a:endParaRPr lang="zh-CN" altLang="en-US" dirty="0"/>
          </a:p>
        </p:txBody>
      </p:sp>
      <p:sp>
        <p:nvSpPr>
          <p:cNvPr id="3" name="内容占位符 2"/>
          <p:cNvSpPr>
            <a:spLocks noGrp="1"/>
          </p:cNvSpPr>
          <p:nvPr>
            <p:ph idx="1"/>
          </p:nvPr>
        </p:nvSpPr>
        <p:spPr/>
        <p:txBody>
          <a:bodyPr>
            <a:normAutofit/>
          </a:bodyPr>
          <a:lstStyle/>
          <a:p>
            <a:r>
              <a:rPr lang="zh-CN" altLang="en-US" dirty="0" smtClean="0"/>
              <a:t>设计是从建模开始的</a:t>
            </a:r>
            <a:endParaRPr lang="en-US" altLang="zh-CN" dirty="0" smtClean="0"/>
          </a:p>
          <a:p>
            <a:r>
              <a:rPr lang="zh-CN" altLang="en-US" dirty="0" smtClean="0"/>
              <a:t>通过描述用户需求，与用户交互，最终全面准确描述用户的需求。</a:t>
            </a:r>
            <a:endParaRPr lang="en-US" altLang="zh-CN" dirty="0" smtClean="0"/>
          </a:p>
          <a:p>
            <a:r>
              <a:rPr lang="zh-CN" altLang="en-US" dirty="0" smtClean="0"/>
              <a:t>创建逻辑模型和设计蓝图来描述系统的结构。</a:t>
            </a:r>
            <a:endParaRPr lang="en-US" altLang="zh-CN" dirty="0" smtClean="0"/>
          </a:p>
          <a:p>
            <a:r>
              <a:rPr lang="zh-CN" altLang="en-US" dirty="0" smtClean="0"/>
              <a:t>建立完整的数据模型，完成对信息系统数据的存储和处理</a:t>
            </a:r>
            <a:endParaRPr lang="en-US" altLang="zh-CN" dirty="0" smtClean="0"/>
          </a:p>
          <a:p>
            <a:r>
              <a:rPr lang="zh-CN" altLang="en-US" dirty="0" smtClean="0"/>
              <a:t>“分而治之”，将复杂问题细化分解</a:t>
            </a:r>
            <a:endParaRPr lang="en-US" altLang="zh-CN" dirty="0" smtClean="0"/>
          </a:p>
          <a:p>
            <a:pPr marL="0" indent="0">
              <a:buNone/>
            </a:pPr>
            <a:endParaRPr lang="zh-CN" altLang="en-US" dirty="0"/>
          </a:p>
        </p:txBody>
      </p:sp>
    </p:spTree>
    <p:extLst>
      <p:ext uri="{BB962C8B-B14F-4D97-AF65-F5344CB8AC3E}">
        <p14:creationId xmlns:p14="http://schemas.microsoft.com/office/powerpoint/2010/main" val="1999855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模型的分类</a:t>
            </a:r>
            <a:endParaRPr lang="zh-CN" altLang="en-US" dirty="0"/>
          </a:p>
        </p:txBody>
      </p:sp>
      <p:sp>
        <p:nvSpPr>
          <p:cNvPr id="3" name="内容占位符 2"/>
          <p:cNvSpPr>
            <a:spLocks noGrp="1"/>
          </p:cNvSpPr>
          <p:nvPr>
            <p:ph idx="1"/>
          </p:nvPr>
        </p:nvSpPr>
        <p:spPr/>
        <p:txBody>
          <a:bodyPr/>
          <a:lstStyle/>
          <a:p>
            <a:r>
              <a:rPr lang="zh-CN" altLang="en-US" dirty="0" smtClean="0"/>
              <a:t>连续模型、离散模型及混合模型</a:t>
            </a:r>
            <a:endParaRPr lang="en-US" altLang="zh-CN" dirty="0"/>
          </a:p>
          <a:p>
            <a:r>
              <a:rPr lang="zh-CN" altLang="en-US" dirty="0"/>
              <a:t>静态模型与动态模型</a:t>
            </a:r>
            <a:endParaRPr lang="en-US" altLang="zh-CN" dirty="0"/>
          </a:p>
          <a:p>
            <a:r>
              <a:rPr lang="zh-CN" altLang="en-US" dirty="0"/>
              <a:t>面向用户需求分析的模型与对系统结构描述的逻辑模型、面向数据的模型</a:t>
            </a:r>
            <a:endParaRPr lang="en-US" altLang="zh-CN" dirty="0"/>
          </a:p>
          <a:p>
            <a:endParaRPr lang="zh-CN" altLang="en-US" dirty="0"/>
          </a:p>
        </p:txBody>
      </p:sp>
    </p:spTree>
    <p:extLst>
      <p:ext uri="{BB962C8B-B14F-4D97-AF65-F5344CB8AC3E}">
        <p14:creationId xmlns:p14="http://schemas.microsoft.com/office/powerpoint/2010/main" val="3902130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2.1.2 </a:t>
            </a:r>
            <a:r>
              <a:rPr lang="zh-CN" altLang="en-US" dirty="0" smtClean="0"/>
              <a:t>建模的特点</a:t>
            </a:r>
            <a:endParaRPr lang="zh-CN" altLang="en-US" dirty="0"/>
          </a:p>
        </p:txBody>
      </p:sp>
      <p:sp>
        <p:nvSpPr>
          <p:cNvPr id="3" name="内容占位符 2"/>
          <p:cNvSpPr>
            <a:spLocks noGrp="1"/>
          </p:cNvSpPr>
          <p:nvPr>
            <p:ph idx="1"/>
          </p:nvPr>
        </p:nvSpPr>
        <p:spPr/>
        <p:txBody>
          <a:bodyPr/>
          <a:lstStyle/>
          <a:p>
            <a:r>
              <a:rPr lang="zh-CN" altLang="en-US" dirty="0" smtClean="0"/>
              <a:t>开放性（采用国际标准，与其他分析建模工具的互操作性）</a:t>
            </a:r>
            <a:endParaRPr lang="en-US" altLang="zh-CN" dirty="0" smtClean="0"/>
          </a:p>
          <a:p>
            <a:r>
              <a:rPr lang="zh-CN" altLang="en-US" dirty="0" smtClean="0"/>
              <a:t>一体化（需求分析、逻辑建模、数据建模、物理建模的无缝结合）</a:t>
            </a:r>
            <a:endParaRPr lang="en-US" altLang="zh-CN" dirty="0" smtClean="0"/>
          </a:p>
          <a:p>
            <a:r>
              <a:rPr lang="zh-CN" altLang="en-US" dirty="0"/>
              <a:t>易用</a:t>
            </a:r>
            <a:r>
              <a:rPr lang="zh-CN" altLang="en-US" dirty="0" smtClean="0"/>
              <a:t>性（层次化，可视化的建模方法供用户使用）</a:t>
            </a:r>
            <a:endParaRPr lang="en-US" altLang="zh-CN" dirty="0" smtClean="0"/>
          </a:p>
          <a:p>
            <a:r>
              <a:rPr lang="zh-CN" altLang="en-US" dirty="0"/>
              <a:t>可</a:t>
            </a:r>
            <a:r>
              <a:rPr lang="zh-CN" altLang="en-US" dirty="0" smtClean="0"/>
              <a:t>重用行</a:t>
            </a:r>
            <a:endParaRPr lang="en-US" altLang="zh-CN" dirty="0" smtClean="0"/>
          </a:p>
          <a:p>
            <a:r>
              <a:rPr lang="zh-CN" altLang="en-US" dirty="0" smtClean="0"/>
              <a:t>多领域协同（多业务逻辑、多领域专家）</a:t>
            </a:r>
            <a:endParaRPr lang="en-US" altLang="zh-CN" dirty="0" smtClean="0"/>
          </a:p>
          <a:p>
            <a:endParaRPr lang="zh-CN" altLang="en-US" dirty="0"/>
          </a:p>
        </p:txBody>
      </p:sp>
    </p:spTree>
    <p:extLst>
      <p:ext uri="{BB962C8B-B14F-4D97-AF65-F5344CB8AC3E}">
        <p14:creationId xmlns:p14="http://schemas.microsoft.com/office/powerpoint/2010/main" val="3867046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面向信息系统的建模过程</a:t>
            </a:r>
            <a:endParaRPr lang="zh-CN" altLang="en-US" dirty="0"/>
          </a:p>
        </p:txBody>
      </p:sp>
      <p:sp>
        <p:nvSpPr>
          <p:cNvPr id="3" name="内容占位符 2"/>
          <p:cNvSpPr>
            <a:spLocks noGrp="1"/>
          </p:cNvSpPr>
          <p:nvPr>
            <p:ph idx="1"/>
          </p:nvPr>
        </p:nvSpPr>
        <p:spPr/>
        <p:txBody>
          <a:bodyPr/>
          <a:lstStyle/>
          <a:p>
            <a:r>
              <a:rPr lang="zh-CN" altLang="en-US" b="1" i="1" dirty="0" smtClean="0">
                <a:effectLst>
                  <a:outerShdw blurRad="38100" dist="38100" dir="2700000" algn="tl">
                    <a:srgbClr val="000000">
                      <a:alpha val="43137"/>
                    </a:srgbClr>
                  </a:outerShdw>
                </a:effectLst>
              </a:rPr>
              <a:t>自顶向下、逐步求精</a:t>
            </a:r>
            <a:endParaRPr lang="en-US" altLang="zh-CN" b="1" i="1" dirty="0" smtClean="0">
              <a:effectLst>
                <a:outerShdw blurRad="38100" dist="38100" dir="2700000" algn="tl">
                  <a:srgbClr val="000000">
                    <a:alpha val="43137"/>
                  </a:srgbClr>
                </a:outerShdw>
              </a:effectLst>
            </a:endParaRPr>
          </a:p>
          <a:p>
            <a:r>
              <a:rPr lang="zh-CN" altLang="en-US" b="1" i="1" dirty="0" smtClean="0">
                <a:effectLst>
                  <a:outerShdw blurRad="38100" dist="38100" dir="2700000" algn="tl">
                    <a:srgbClr val="000000">
                      <a:alpha val="43137"/>
                    </a:srgbClr>
                  </a:outerShdw>
                </a:effectLst>
              </a:rPr>
              <a:t>自底向上、综合集成</a:t>
            </a:r>
            <a:endParaRPr lang="en-US" altLang="zh-CN" b="1" i="1" dirty="0" smtClean="0">
              <a:effectLst>
                <a:outerShdw blurRad="38100" dist="38100" dir="2700000" algn="tl">
                  <a:srgbClr val="000000">
                    <a:alpha val="43137"/>
                  </a:srgbClr>
                </a:outerShdw>
              </a:effectLst>
            </a:endParaRPr>
          </a:p>
          <a:p>
            <a:r>
              <a:rPr lang="zh-CN" altLang="en-US" dirty="0" smtClean="0"/>
              <a:t>以用户的需求分析为指导，以面向对象的方法建立系统的逻辑，建立系统数据模型，数据存储到关系数据库或者对象数据库中，最后建立逐渐和分布模型，建立分布式组件。</a:t>
            </a:r>
            <a:endParaRPr lang="zh-CN" altLang="en-US" dirty="0"/>
          </a:p>
        </p:txBody>
      </p:sp>
      <p:pic>
        <p:nvPicPr>
          <p:cNvPr id="5" name="图片 4"/>
          <p:cNvPicPr>
            <a:picLocks noChangeAspect="1"/>
          </p:cNvPicPr>
          <p:nvPr/>
        </p:nvPicPr>
        <p:blipFill>
          <a:blip r:embed="rId2"/>
          <a:stretch>
            <a:fillRect/>
          </a:stretch>
        </p:blipFill>
        <p:spPr>
          <a:xfrm>
            <a:off x="1040235" y="4422517"/>
            <a:ext cx="10017314" cy="1754445"/>
          </a:xfrm>
          <a:prstGeom prst="rect">
            <a:avLst/>
          </a:prstGeom>
        </p:spPr>
      </p:pic>
    </p:spTree>
    <p:extLst>
      <p:ext uri="{BB962C8B-B14F-4D97-AF65-F5344CB8AC3E}">
        <p14:creationId xmlns:p14="http://schemas.microsoft.com/office/powerpoint/2010/main" val="2814661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2.2.1</a:t>
            </a:r>
            <a:r>
              <a:rPr lang="zh-CN" altLang="en-US" dirty="0" smtClean="0"/>
              <a:t>可行性分析和调查</a:t>
            </a:r>
            <a:endParaRPr lang="zh-CN" altLang="en-US" dirty="0"/>
          </a:p>
        </p:txBody>
      </p:sp>
      <p:sp>
        <p:nvSpPr>
          <p:cNvPr id="3" name="内容占位符 2"/>
          <p:cNvSpPr>
            <a:spLocks noGrp="1"/>
          </p:cNvSpPr>
          <p:nvPr>
            <p:ph idx="1"/>
          </p:nvPr>
        </p:nvSpPr>
        <p:spPr/>
        <p:txBody>
          <a:bodyPr/>
          <a:lstStyle/>
          <a:p>
            <a:r>
              <a:rPr lang="zh-CN" altLang="en-US" dirty="0" smtClean="0"/>
              <a:t>需要考虑：</a:t>
            </a:r>
            <a:endParaRPr lang="en-US" altLang="zh-CN" dirty="0" smtClean="0"/>
          </a:p>
          <a:p>
            <a:pPr marL="514350" indent="-514350">
              <a:buFont typeface="+mj-lt"/>
              <a:buAutoNum type="arabicPeriod"/>
            </a:pPr>
            <a:r>
              <a:rPr lang="zh-CN" altLang="en-US" dirty="0"/>
              <a:t>是否有</a:t>
            </a:r>
            <a:r>
              <a:rPr lang="zh-CN" altLang="en-US" dirty="0" smtClean="0"/>
              <a:t>必要建立这个系统？</a:t>
            </a:r>
            <a:endParaRPr lang="en-US" altLang="zh-CN" dirty="0" smtClean="0"/>
          </a:p>
          <a:p>
            <a:pPr marL="514350" indent="-514350">
              <a:buFont typeface="+mj-lt"/>
              <a:buAutoNum type="arabicPeriod"/>
            </a:pPr>
            <a:r>
              <a:rPr lang="zh-CN" altLang="en-US" dirty="0"/>
              <a:t>为了建立这个</a:t>
            </a:r>
            <a:r>
              <a:rPr lang="zh-CN" altLang="en-US" dirty="0" smtClean="0"/>
              <a:t>信息系统需要花多大代价？</a:t>
            </a:r>
            <a:endParaRPr lang="en-US" altLang="zh-CN" dirty="0" smtClean="0"/>
          </a:p>
          <a:p>
            <a:pPr marL="514350" indent="-514350">
              <a:buFont typeface="+mj-lt"/>
              <a:buAutoNum type="arabicPeriod"/>
            </a:pPr>
            <a:r>
              <a:rPr lang="zh-CN" altLang="en-US" dirty="0"/>
              <a:t>建立这个</a:t>
            </a:r>
            <a:r>
              <a:rPr lang="zh-CN" altLang="en-US" dirty="0" smtClean="0"/>
              <a:t>信息系统需要多长时间？</a:t>
            </a:r>
            <a:endParaRPr lang="en-US" altLang="zh-CN" dirty="0" smtClean="0"/>
          </a:p>
          <a:p>
            <a:pPr marL="514350" indent="-514350">
              <a:buFont typeface="+mj-lt"/>
              <a:buAutoNum type="arabicPeriod"/>
            </a:pPr>
            <a:r>
              <a:rPr lang="zh-CN" altLang="en-US" dirty="0" smtClean="0"/>
              <a:t>是采用自己开发还是外包的方式来实现？</a:t>
            </a:r>
            <a:endParaRPr lang="zh-CN" altLang="en-US" dirty="0"/>
          </a:p>
        </p:txBody>
      </p:sp>
    </p:spTree>
    <p:extLst>
      <p:ext uri="{BB962C8B-B14F-4D97-AF65-F5344CB8AC3E}">
        <p14:creationId xmlns:p14="http://schemas.microsoft.com/office/powerpoint/2010/main" val="176284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2.2.2</a:t>
            </a:r>
            <a:r>
              <a:rPr lang="zh-CN" altLang="en-US" dirty="0" smtClean="0"/>
              <a:t>功能模型精化（需求分析）</a:t>
            </a:r>
            <a:endParaRPr lang="zh-CN" altLang="en-US" dirty="0"/>
          </a:p>
        </p:txBody>
      </p:sp>
      <p:sp>
        <p:nvSpPr>
          <p:cNvPr id="3" name="内容占位符 2"/>
          <p:cNvSpPr>
            <a:spLocks noGrp="1"/>
          </p:cNvSpPr>
          <p:nvPr>
            <p:ph idx="1"/>
          </p:nvPr>
        </p:nvSpPr>
        <p:spPr/>
        <p:txBody>
          <a:bodyPr/>
          <a:lstStyle/>
          <a:p>
            <a:r>
              <a:rPr lang="zh-CN" altLang="en-US" dirty="0" smtClean="0"/>
              <a:t>“黑箱”视图，最终用户的观点看系统的功能。</a:t>
            </a:r>
            <a:endParaRPr lang="en-US" altLang="zh-CN" dirty="0" smtClean="0"/>
          </a:p>
          <a:p>
            <a:r>
              <a:rPr lang="zh-CN" altLang="en-US" dirty="0" smtClean="0"/>
              <a:t>需求分析阶段的主要目标是开发一个“系统将要做什么”的模型</a:t>
            </a:r>
            <a:r>
              <a:rPr lang="zh-CN" altLang="en-US" dirty="0"/>
              <a:t>，</a:t>
            </a:r>
            <a:r>
              <a:rPr lang="zh-CN" altLang="en-US" dirty="0" smtClean="0"/>
              <a:t>而不是“系统怎样去做”。</a:t>
            </a:r>
            <a:endParaRPr lang="en-US" altLang="zh-CN" dirty="0" smtClean="0"/>
          </a:p>
          <a:p>
            <a:r>
              <a:rPr lang="zh-CN" altLang="en-US" dirty="0" smtClean="0"/>
              <a:t>功能模型精化是一个迭代过程，反复对系统的业务功能进行确认和细化。与用户明确需求。</a:t>
            </a:r>
            <a:endParaRPr lang="en-US" altLang="zh-CN" dirty="0" smtClean="0"/>
          </a:p>
          <a:p>
            <a:endParaRPr lang="en-US" altLang="zh-CN" dirty="0" smtClean="0"/>
          </a:p>
          <a:p>
            <a:r>
              <a:rPr lang="zh-CN" altLang="en-US" dirty="0" smtClean="0"/>
              <a:t>获取需求分析的方法有：</a:t>
            </a:r>
            <a:r>
              <a:rPr lang="zh-CN" altLang="en-US" b="1" dirty="0" smtClean="0"/>
              <a:t>结构化分析方法</a:t>
            </a:r>
            <a:r>
              <a:rPr lang="zh-CN" altLang="en-US" dirty="0" smtClean="0"/>
              <a:t>、</a:t>
            </a:r>
            <a:r>
              <a:rPr lang="zh-CN" altLang="en-US" b="1" dirty="0" smtClean="0"/>
              <a:t>使用实例方法</a:t>
            </a:r>
            <a:endParaRPr lang="zh-CN" altLang="en-US" b="1" dirty="0"/>
          </a:p>
        </p:txBody>
      </p:sp>
    </p:spTree>
    <p:extLst>
      <p:ext uri="{BB962C8B-B14F-4D97-AF65-F5344CB8AC3E}">
        <p14:creationId xmlns:p14="http://schemas.microsoft.com/office/powerpoint/2010/main" val="506187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2.2.3 </a:t>
            </a:r>
            <a:r>
              <a:rPr lang="zh-CN" altLang="en-US" dirty="0" smtClean="0"/>
              <a:t>设计精化</a:t>
            </a:r>
            <a:endParaRPr lang="zh-CN" altLang="en-US" dirty="0"/>
          </a:p>
        </p:txBody>
      </p:sp>
      <p:sp>
        <p:nvSpPr>
          <p:cNvPr id="3" name="内容占位符 2"/>
          <p:cNvSpPr>
            <a:spLocks noGrp="1"/>
          </p:cNvSpPr>
          <p:nvPr>
            <p:ph idx="1"/>
          </p:nvPr>
        </p:nvSpPr>
        <p:spPr>
          <a:xfrm>
            <a:off x="838199" y="1825625"/>
            <a:ext cx="10908957" cy="4351338"/>
          </a:xfrm>
        </p:spPr>
        <p:txBody>
          <a:bodyPr>
            <a:normAutofit fontScale="92500" lnSpcReduction="10000"/>
          </a:bodyPr>
          <a:lstStyle/>
          <a:p>
            <a:pPr marL="514350" indent="-514350">
              <a:buAutoNum type="arabicPeriod"/>
            </a:pPr>
            <a:r>
              <a:rPr lang="zh-CN" altLang="en-US" b="1" dirty="0" smtClean="0"/>
              <a:t>类与对象的不断精化</a:t>
            </a:r>
            <a:endParaRPr lang="en-US" altLang="zh-CN" b="1" dirty="0" smtClean="0"/>
          </a:p>
          <a:p>
            <a:pPr marL="0" indent="0">
              <a:buNone/>
            </a:pPr>
            <a:r>
              <a:rPr lang="zh-CN" altLang="en-US" dirty="0" smtClean="0"/>
              <a:t>     用户可辨别的类与对象</a:t>
            </a:r>
            <a:endParaRPr lang="en-US" altLang="zh-CN" dirty="0" smtClean="0"/>
          </a:p>
          <a:p>
            <a:pPr marL="0" indent="0">
              <a:buNone/>
            </a:pPr>
            <a:r>
              <a:rPr lang="en-US" altLang="zh-CN" b="1" dirty="0" smtClean="0"/>
              <a:t>2. </a:t>
            </a:r>
            <a:r>
              <a:rPr lang="zh-CN" altLang="en-US" b="1" dirty="0" smtClean="0"/>
              <a:t>子系统划分</a:t>
            </a:r>
            <a:endParaRPr lang="en-US" altLang="zh-CN" b="1" dirty="0" smtClean="0"/>
          </a:p>
          <a:p>
            <a:pPr marL="0" indent="0">
              <a:buNone/>
            </a:pPr>
            <a:r>
              <a:rPr lang="en-US" altLang="zh-CN" dirty="0" smtClean="0"/>
              <a:t>    </a:t>
            </a:r>
            <a:r>
              <a:rPr lang="zh-CN" altLang="en-US" dirty="0" smtClean="0"/>
              <a:t>划分的子系统、系统间的可见性、接口</a:t>
            </a:r>
            <a:endParaRPr lang="en-US" altLang="zh-CN" dirty="0" smtClean="0"/>
          </a:p>
          <a:p>
            <a:pPr marL="0" indent="0">
              <a:buNone/>
            </a:pPr>
            <a:r>
              <a:rPr lang="en-US" altLang="zh-CN" b="1" dirty="0" smtClean="0"/>
              <a:t>3. </a:t>
            </a:r>
            <a:r>
              <a:rPr lang="zh-CN" altLang="en-US" b="1" dirty="0" smtClean="0"/>
              <a:t>分布措施</a:t>
            </a:r>
            <a:endParaRPr lang="en-US" altLang="zh-CN" b="1" dirty="0" smtClean="0"/>
          </a:p>
          <a:p>
            <a:pPr marL="0" indent="0">
              <a:buNone/>
            </a:pPr>
            <a:r>
              <a:rPr lang="en-US" altLang="zh-CN" dirty="0" smtClean="0"/>
              <a:t>    </a:t>
            </a:r>
            <a:r>
              <a:rPr lang="zh-CN" altLang="en-US" dirty="0" smtClean="0"/>
              <a:t>以分布式逐渐方式进行运行，</a:t>
            </a:r>
            <a:r>
              <a:rPr lang="en-US" altLang="zh-CN" dirty="0" smtClean="0"/>
              <a:t>COM/DCOM/COM+</a:t>
            </a:r>
            <a:r>
              <a:rPr lang="zh-CN" altLang="en-US" dirty="0" smtClean="0"/>
              <a:t>，</a:t>
            </a:r>
            <a:r>
              <a:rPr lang="en-US" altLang="zh-CN" dirty="0" smtClean="0"/>
              <a:t>CORBA, EJB</a:t>
            </a:r>
            <a:r>
              <a:rPr lang="zh-CN" altLang="en-US" dirty="0" smtClean="0"/>
              <a:t>等</a:t>
            </a:r>
            <a:endParaRPr lang="en-US" altLang="zh-CN" dirty="0" smtClean="0"/>
          </a:p>
          <a:p>
            <a:pPr marL="0" indent="0">
              <a:buNone/>
            </a:pPr>
            <a:r>
              <a:rPr lang="en-US" altLang="zh-CN" dirty="0" smtClean="0"/>
              <a:t>4. </a:t>
            </a:r>
            <a:r>
              <a:rPr lang="zh-CN" altLang="en-US" dirty="0" smtClean="0"/>
              <a:t>数据存储措施</a:t>
            </a:r>
            <a:endParaRPr lang="en-US" altLang="zh-CN" dirty="0" smtClean="0"/>
          </a:p>
          <a:p>
            <a:pPr marL="0" indent="0">
              <a:buNone/>
            </a:pPr>
            <a:r>
              <a:rPr lang="en-US" altLang="zh-CN" dirty="0"/>
              <a:t> </a:t>
            </a:r>
            <a:r>
              <a:rPr lang="en-US" altLang="zh-CN" dirty="0" smtClean="0"/>
              <a:t>   </a:t>
            </a:r>
            <a:r>
              <a:rPr lang="zh-CN" altLang="en-US" dirty="0" smtClean="0"/>
              <a:t>需要考虑数据模型，数据存储，存储优化等，</a:t>
            </a:r>
            <a:r>
              <a:rPr lang="en-US" altLang="zh-CN" dirty="0" smtClean="0"/>
              <a:t>ORACLE</a:t>
            </a:r>
            <a:r>
              <a:rPr lang="zh-CN" altLang="en-US" dirty="0" smtClean="0"/>
              <a:t>、</a:t>
            </a:r>
            <a:r>
              <a:rPr lang="en-US" altLang="zh-CN" dirty="0" smtClean="0"/>
              <a:t>SBASE</a:t>
            </a:r>
            <a:r>
              <a:rPr lang="zh-CN" altLang="en-US" dirty="0" smtClean="0"/>
              <a:t>、</a:t>
            </a:r>
            <a:r>
              <a:rPr lang="en-US" altLang="zh-CN" dirty="0" smtClean="0"/>
              <a:t>INFORMIX</a:t>
            </a:r>
            <a:r>
              <a:rPr lang="zh-CN" altLang="en-US" dirty="0" smtClean="0"/>
              <a:t>、</a:t>
            </a:r>
            <a:r>
              <a:rPr lang="en-US" altLang="zh-CN" dirty="0" smtClean="0"/>
              <a:t>DB2</a:t>
            </a:r>
            <a:r>
              <a:rPr lang="zh-CN" altLang="en-US" dirty="0" smtClean="0"/>
              <a:t>、</a:t>
            </a:r>
            <a:r>
              <a:rPr lang="en-US" altLang="zh-CN" dirty="0" smtClean="0"/>
              <a:t>MS SQL Server</a:t>
            </a:r>
            <a:r>
              <a:rPr lang="zh-CN" altLang="en-US" dirty="0" smtClean="0"/>
              <a:t>。 物理存储可能是面向事务的（</a:t>
            </a:r>
            <a:r>
              <a:rPr lang="en-US" altLang="zh-CN" dirty="0" smtClean="0"/>
              <a:t>OLTP</a:t>
            </a:r>
            <a:r>
              <a:rPr lang="zh-CN" altLang="en-US" dirty="0" smtClean="0"/>
              <a:t>），也可能是面向分析处理的（</a:t>
            </a:r>
            <a:r>
              <a:rPr lang="en-US" altLang="zh-CN" dirty="0" smtClean="0"/>
              <a:t>OLAP</a:t>
            </a:r>
            <a:r>
              <a:rPr lang="zh-CN" altLang="en-US" dirty="0" smtClean="0"/>
              <a:t>）。</a:t>
            </a:r>
            <a:endParaRPr lang="en-US" altLang="zh-CN" dirty="0" smtClean="0"/>
          </a:p>
        </p:txBody>
      </p:sp>
    </p:spTree>
    <p:extLst>
      <p:ext uri="{BB962C8B-B14F-4D97-AF65-F5344CB8AC3E}">
        <p14:creationId xmlns:p14="http://schemas.microsoft.com/office/powerpoint/2010/main" val="16301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838200" y="856735"/>
            <a:ext cx="10515600" cy="5320228"/>
          </a:xfrm>
        </p:spPr>
        <p:txBody>
          <a:bodyPr>
            <a:normAutofit fontScale="70000" lnSpcReduction="20000"/>
          </a:bodyPr>
          <a:lstStyle/>
          <a:p>
            <a:pPr>
              <a:lnSpc>
                <a:spcPct val="120000"/>
              </a:lnSpc>
            </a:pPr>
            <a:r>
              <a:rPr lang="zh-CN" altLang="en-US" dirty="0">
                <a:latin typeface="仿宋" panose="02010609060101010101" pitchFamily="49" charset="-122"/>
                <a:ea typeface="仿宋" panose="02010609060101010101" pitchFamily="49" charset="-122"/>
              </a:rPr>
              <a:t>目前关于模型的定义大致有以下几种</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）模型</a:t>
            </a:r>
            <a:r>
              <a:rPr lang="zh-CN" altLang="en-US" dirty="0">
                <a:latin typeface="仿宋" panose="02010609060101010101" pitchFamily="49" charset="-122"/>
                <a:ea typeface="仿宋" panose="02010609060101010101" pitchFamily="49" charset="-122"/>
              </a:rPr>
              <a:t>是现实系统的一个抽象。由于要描述现实系统，因此它必须反映实际，又由于抽象的特征，它又必须高于实际，即不仅能反映实际，而且还能指导其他具有共性问题的解决。</a:t>
            </a:r>
          </a:p>
          <a:p>
            <a:pPr>
              <a:lnSpc>
                <a:spcPct val="120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）模型</a:t>
            </a:r>
            <a:r>
              <a:rPr lang="zh-CN" altLang="en-US" dirty="0">
                <a:latin typeface="仿宋" panose="02010609060101010101" pitchFamily="49" charset="-122"/>
                <a:ea typeface="仿宋" panose="02010609060101010101" pitchFamily="49" charset="-122"/>
              </a:rPr>
              <a:t>是实际系统或过程的代表或描述，它是实际系统一部分属性的抽象或模仿，而不是全部属性的复制。模型的实质是在一组简化的假设条件下，描述一个实体活动的最本质的属性。　</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）模型是集中反映系统有关信息的实体，它是对相应的真实对象和真实关系中那些有用的和令人感兴趣的特性的抽象化。因此，模型描述可视为是对真实世界中的物体或过程相关的信息进行形式化的结果</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4</a:t>
            </a:r>
            <a:r>
              <a:rPr lang="zh-CN" altLang="en-US" dirty="0">
                <a:latin typeface="仿宋" panose="02010609060101010101" pitchFamily="49" charset="-122"/>
                <a:ea typeface="仿宋" panose="02010609060101010101" pitchFamily="49" charset="-122"/>
              </a:rPr>
              <a:t>）根据目标对构成系统要素的因果关系和要素的特性进行定量化，并把这些因素结合起来进行描述的系统，称之为模型。　</a:t>
            </a:r>
            <a:endParaRPr lang="en-US" altLang="zh-CN" dirty="0" smtClean="0">
              <a:latin typeface="仿宋" panose="02010609060101010101" pitchFamily="49" charset="-122"/>
              <a:ea typeface="仿宋" panose="02010609060101010101" pitchFamily="49" charset="-122"/>
            </a:endParaRPr>
          </a:p>
          <a:p>
            <a:pPr>
              <a:lnSpc>
                <a:spcPct val="120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5</a:t>
            </a:r>
            <a:r>
              <a:rPr lang="zh-CN" altLang="en-US" dirty="0">
                <a:latin typeface="仿宋" panose="02010609060101010101" pitchFamily="49" charset="-122"/>
                <a:ea typeface="仿宋" panose="02010609060101010101" pitchFamily="49" charset="-122"/>
              </a:rPr>
              <a:t>）模型是对一切客观事物及其运动形态的特征和变化规律的一种定量抽象，它能在所研究的主题范围内更普遍、更集中、更深刻地描述实体的特征。</a:t>
            </a:r>
          </a:p>
        </p:txBody>
      </p:sp>
    </p:spTree>
    <p:extLst>
      <p:ext uri="{BB962C8B-B14F-4D97-AF65-F5344CB8AC3E}">
        <p14:creationId xmlns:p14="http://schemas.microsoft.com/office/powerpoint/2010/main" val="31909684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2.2.3 </a:t>
            </a:r>
            <a:r>
              <a:rPr lang="zh-CN" altLang="en-US" dirty="0" smtClean="0"/>
              <a:t>设计精化</a:t>
            </a:r>
            <a:endParaRPr lang="zh-CN" altLang="en-US" dirty="0"/>
          </a:p>
        </p:txBody>
      </p:sp>
      <p:sp>
        <p:nvSpPr>
          <p:cNvPr id="3" name="内容占位符 2"/>
          <p:cNvSpPr>
            <a:spLocks noGrp="1"/>
          </p:cNvSpPr>
          <p:nvPr>
            <p:ph idx="1"/>
          </p:nvPr>
        </p:nvSpPr>
        <p:spPr>
          <a:xfrm>
            <a:off x="838199" y="1825625"/>
            <a:ext cx="10908957" cy="4351338"/>
          </a:xfrm>
        </p:spPr>
        <p:txBody>
          <a:bodyPr>
            <a:normAutofit/>
          </a:bodyPr>
          <a:lstStyle/>
          <a:p>
            <a:pPr marL="0" indent="0">
              <a:buNone/>
            </a:pPr>
            <a:r>
              <a:rPr lang="en-US" altLang="zh-CN" b="1" dirty="0" smtClean="0"/>
              <a:t>4. </a:t>
            </a:r>
            <a:r>
              <a:rPr lang="zh-CN" altLang="en-US" b="1" dirty="0" smtClean="0"/>
              <a:t>数据存储措施</a:t>
            </a:r>
            <a:endParaRPr lang="en-US" altLang="zh-CN" b="1" dirty="0" smtClean="0"/>
          </a:p>
          <a:p>
            <a:pPr marL="0" indent="0">
              <a:buNone/>
            </a:pPr>
            <a:r>
              <a:rPr lang="en-US" altLang="zh-CN" dirty="0"/>
              <a:t> </a:t>
            </a:r>
            <a:r>
              <a:rPr lang="en-US" altLang="zh-CN" dirty="0" smtClean="0"/>
              <a:t>   </a:t>
            </a:r>
            <a:r>
              <a:rPr lang="zh-CN" altLang="en-US" dirty="0" smtClean="0"/>
              <a:t>需要考虑数据模型，数据存储，存储优化等，</a:t>
            </a:r>
            <a:r>
              <a:rPr lang="en-US" altLang="zh-CN" dirty="0" smtClean="0"/>
              <a:t>ORACLE</a:t>
            </a:r>
            <a:r>
              <a:rPr lang="zh-CN" altLang="en-US" dirty="0" smtClean="0"/>
              <a:t>、</a:t>
            </a:r>
            <a:r>
              <a:rPr lang="en-US" altLang="zh-CN" dirty="0" smtClean="0"/>
              <a:t>SBASE</a:t>
            </a:r>
            <a:r>
              <a:rPr lang="zh-CN" altLang="en-US" dirty="0" smtClean="0"/>
              <a:t>、</a:t>
            </a:r>
            <a:r>
              <a:rPr lang="en-US" altLang="zh-CN" dirty="0" smtClean="0"/>
              <a:t>INFORMIX</a:t>
            </a:r>
            <a:r>
              <a:rPr lang="zh-CN" altLang="en-US" dirty="0" smtClean="0"/>
              <a:t>、</a:t>
            </a:r>
            <a:r>
              <a:rPr lang="en-US" altLang="zh-CN" dirty="0" smtClean="0"/>
              <a:t>DB2</a:t>
            </a:r>
            <a:r>
              <a:rPr lang="zh-CN" altLang="en-US" dirty="0" smtClean="0"/>
              <a:t>、</a:t>
            </a:r>
            <a:r>
              <a:rPr lang="en-US" altLang="zh-CN" dirty="0" smtClean="0"/>
              <a:t>MS SQL Server</a:t>
            </a:r>
            <a:r>
              <a:rPr lang="zh-CN" altLang="en-US" dirty="0" smtClean="0"/>
              <a:t>。 物理存储可能是面向事务的（</a:t>
            </a:r>
            <a:r>
              <a:rPr lang="en-US" altLang="zh-CN" dirty="0" smtClean="0"/>
              <a:t>OLTP</a:t>
            </a:r>
            <a:r>
              <a:rPr lang="zh-CN" altLang="en-US" dirty="0" smtClean="0"/>
              <a:t>），也可能是面向分析处理的（</a:t>
            </a:r>
            <a:r>
              <a:rPr lang="en-US" altLang="zh-CN" dirty="0" smtClean="0"/>
              <a:t>OLAP</a:t>
            </a:r>
            <a:r>
              <a:rPr lang="zh-CN" altLang="en-US" dirty="0" smtClean="0"/>
              <a:t>）。</a:t>
            </a:r>
            <a:endParaRPr lang="en-US" altLang="zh-CN" dirty="0" smtClean="0"/>
          </a:p>
          <a:p>
            <a:pPr marL="0" indent="0">
              <a:buNone/>
            </a:pPr>
            <a:r>
              <a:rPr lang="en-US" altLang="zh-CN" b="1" dirty="0" smtClean="0"/>
              <a:t>5. </a:t>
            </a:r>
            <a:r>
              <a:rPr lang="zh-CN" altLang="en-US" b="1" dirty="0" smtClean="0"/>
              <a:t>开发环境</a:t>
            </a:r>
            <a:endParaRPr lang="en-US" altLang="zh-CN" b="1" dirty="0" smtClean="0"/>
          </a:p>
          <a:p>
            <a:pPr marL="0" indent="0">
              <a:buNone/>
            </a:pPr>
            <a:r>
              <a:rPr lang="en-US" altLang="zh-CN" dirty="0" smtClean="0"/>
              <a:t>    VC++</a:t>
            </a:r>
            <a:r>
              <a:rPr lang="zh-CN" altLang="en-US" dirty="0" smtClean="0"/>
              <a:t>、</a:t>
            </a:r>
            <a:r>
              <a:rPr lang="en-US" altLang="zh-CN" dirty="0" smtClean="0"/>
              <a:t>Smalltalk</a:t>
            </a:r>
            <a:r>
              <a:rPr lang="zh-CN" altLang="en-US" dirty="0" smtClean="0"/>
              <a:t>、</a:t>
            </a:r>
            <a:r>
              <a:rPr lang="en-US" altLang="zh-CN" dirty="0" smtClean="0"/>
              <a:t>Delphi</a:t>
            </a:r>
            <a:r>
              <a:rPr lang="zh-CN" altLang="en-US" dirty="0" smtClean="0"/>
              <a:t>、</a:t>
            </a:r>
            <a:r>
              <a:rPr lang="en-US" altLang="zh-CN" dirty="0" smtClean="0"/>
              <a:t>C++Builder</a:t>
            </a:r>
            <a:r>
              <a:rPr lang="zh-CN" altLang="en-US" dirty="0" smtClean="0"/>
              <a:t>、</a:t>
            </a:r>
            <a:r>
              <a:rPr lang="en-US" altLang="zh-CN" dirty="0" smtClean="0"/>
              <a:t>PowerBuilder</a:t>
            </a:r>
            <a:r>
              <a:rPr lang="zh-CN" altLang="en-US" dirty="0" smtClean="0"/>
              <a:t>、</a:t>
            </a:r>
            <a:r>
              <a:rPr lang="en-US" altLang="zh-CN" dirty="0" smtClean="0"/>
              <a:t>VB</a:t>
            </a:r>
            <a:r>
              <a:rPr lang="zh-CN" altLang="en-US" dirty="0" smtClean="0"/>
              <a:t>、</a:t>
            </a:r>
            <a:r>
              <a:rPr lang="en-US" altLang="zh-CN" dirty="0" err="1" smtClean="0"/>
              <a:t>Jbuilder</a:t>
            </a:r>
            <a:r>
              <a:rPr lang="zh-CN" altLang="en-US" dirty="0" smtClean="0"/>
              <a:t>等工具。</a:t>
            </a:r>
            <a:endParaRPr lang="en-US" altLang="zh-CN" dirty="0" smtClean="0"/>
          </a:p>
        </p:txBody>
      </p:sp>
    </p:spTree>
    <p:extLst>
      <p:ext uri="{BB962C8B-B14F-4D97-AF65-F5344CB8AC3E}">
        <p14:creationId xmlns:p14="http://schemas.microsoft.com/office/powerpoint/2010/main" val="2783929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2.2.4 </a:t>
            </a:r>
            <a:r>
              <a:rPr lang="zh-CN" altLang="en-US" dirty="0" smtClean="0"/>
              <a:t>实现</a:t>
            </a:r>
            <a:endParaRPr lang="zh-CN" altLang="en-US" dirty="0"/>
          </a:p>
        </p:txBody>
      </p:sp>
      <p:sp>
        <p:nvSpPr>
          <p:cNvPr id="3" name="内容占位符 2"/>
          <p:cNvSpPr>
            <a:spLocks noGrp="1"/>
          </p:cNvSpPr>
          <p:nvPr>
            <p:ph idx="1"/>
          </p:nvPr>
        </p:nvSpPr>
        <p:spPr/>
        <p:txBody>
          <a:bodyPr/>
          <a:lstStyle/>
          <a:p>
            <a:r>
              <a:rPr lang="zh-CN" altLang="en-US" dirty="0" smtClean="0"/>
              <a:t>精化设计阶段创建的模型，使用第三代语言及第四代语言转换为代码。</a:t>
            </a:r>
            <a:endParaRPr lang="en-US" altLang="zh-CN" dirty="0" smtClean="0"/>
          </a:p>
          <a:p>
            <a:r>
              <a:rPr lang="zh-CN" altLang="en-US" dirty="0"/>
              <a:t>建模</a:t>
            </a:r>
            <a:r>
              <a:rPr lang="zh-CN" altLang="en-US" dirty="0" smtClean="0"/>
              <a:t>工具生成代码框架、根据数据模型生成物理数据库模式。</a:t>
            </a:r>
            <a:endParaRPr lang="en-US" altLang="zh-CN" dirty="0" smtClean="0"/>
          </a:p>
          <a:p>
            <a:endParaRPr lang="en-US" altLang="zh-CN" dirty="0"/>
          </a:p>
          <a:p>
            <a:pPr marL="0" indent="0">
              <a:buNone/>
            </a:pPr>
            <a:endParaRPr lang="en-US" altLang="zh-CN" dirty="0" smtClean="0"/>
          </a:p>
        </p:txBody>
      </p:sp>
    </p:spTree>
    <p:extLst>
      <p:ext uri="{BB962C8B-B14F-4D97-AF65-F5344CB8AC3E}">
        <p14:creationId xmlns:p14="http://schemas.microsoft.com/office/powerpoint/2010/main" val="2655933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2.2.5 </a:t>
            </a:r>
            <a:r>
              <a:rPr lang="zh-CN" altLang="en-US" dirty="0" smtClean="0"/>
              <a:t>测试</a:t>
            </a:r>
            <a:endParaRPr lang="zh-CN" altLang="en-US" dirty="0"/>
          </a:p>
        </p:txBody>
      </p:sp>
      <p:sp>
        <p:nvSpPr>
          <p:cNvPr id="3" name="内容占位符 2"/>
          <p:cNvSpPr>
            <a:spLocks noGrp="1"/>
          </p:cNvSpPr>
          <p:nvPr>
            <p:ph idx="1"/>
          </p:nvPr>
        </p:nvSpPr>
        <p:spPr/>
        <p:txBody>
          <a:bodyPr/>
          <a:lstStyle/>
          <a:p>
            <a:r>
              <a:rPr lang="zh-CN" altLang="en-US" dirty="0" smtClean="0"/>
              <a:t>代码测试</a:t>
            </a:r>
            <a:endParaRPr lang="en-US" altLang="zh-CN" dirty="0" smtClean="0"/>
          </a:p>
          <a:p>
            <a:r>
              <a:rPr lang="zh-CN" altLang="en-US" dirty="0" smtClean="0"/>
              <a:t>集成测试</a:t>
            </a:r>
            <a:endParaRPr lang="en-US" altLang="zh-CN" dirty="0" smtClean="0"/>
          </a:p>
          <a:p>
            <a:r>
              <a:rPr lang="zh-CN" altLang="en-US" dirty="0" smtClean="0"/>
              <a:t>功能测试</a:t>
            </a:r>
            <a:endParaRPr lang="en-US" altLang="zh-CN" dirty="0" smtClean="0"/>
          </a:p>
          <a:p>
            <a:r>
              <a:rPr lang="zh-CN" altLang="en-US" dirty="0" smtClean="0"/>
              <a:t>恢复测试</a:t>
            </a:r>
            <a:endParaRPr lang="en-US" altLang="zh-CN" dirty="0" smtClean="0"/>
          </a:p>
          <a:p>
            <a:r>
              <a:rPr lang="zh-CN" altLang="en-US" dirty="0"/>
              <a:t>安全</a:t>
            </a:r>
            <a:r>
              <a:rPr lang="zh-CN" altLang="en-US" dirty="0" smtClean="0"/>
              <a:t>测试</a:t>
            </a:r>
            <a:endParaRPr lang="en-US" altLang="zh-CN" dirty="0" smtClean="0"/>
          </a:p>
          <a:p>
            <a:r>
              <a:rPr lang="zh-CN" altLang="en-US" dirty="0"/>
              <a:t>压力测试</a:t>
            </a:r>
          </a:p>
        </p:txBody>
      </p:sp>
    </p:spTree>
    <p:extLst>
      <p:ext uri="{BB962C8B-B14F-4D97-AF65-F5344CB8AC3E}">
        <p14:creationId xmlns:p14="http://schemas.microsoft.com/office/powerpoint/2010/main" val="2447634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2.2.6 </a:t>
            </a:r>
            <a:r>
              <a:rPr lang="zh-CN" altLang="en-US" dirty="0" smtClean="0"/>
              <a:t>部署与交付</a:t>
            </a:r>
            <a:endParaRPr lang="zh-CN" altLang="en-US" dirty="0"/>
          </a:p>
        </p:txBody>
      </p:sp>
      <p:sp>
        <p:nvSpPr>
          <p:cNvPr id="3" name="内容占位符 2"/>
          <p:cNvSpPr>
            <a:spLocks noGrp="1"/>
          </p:cNvSpPr>
          <p:nvPr>
            <p:ph idx="1"/>
          </p:nvPr>
        </p:nvSpPr>
        <p:spPr/>
        <p:txBody>
          <a:bodyPr/>
          <a:lstStyle/>
          <a:p>
            <a:r>
              <a:rPr lang="zh-CN" altLang="en-US" dirty="0" smtClean="0"/>
              <a:t>环境搭建</a:t>
            </a:r>
            <a:endParaRPr lang="en-US" altLang="zh-CN" dirty="0" smtClean="0"/>
          </a:p>
          <a:p>
            <a:r>
              <a:rPr lang="zh-CN" altLang="en-US" dirty="0"/>
              <a:t>系统</a:t>
            </a:r>
            <a:r>
              <a:rPr lang="zh-CN" altLang="en-US" dirty="0" smtClean="0"/>
              <a:t>部署</a:t>
            </a:r>
            <a:endParaRPr lang="en-US" altLang="zh-CN" dirty="0" smtClean="0"/>
          </a:p>
          <a:p>
            <a:r>
              <a:rPr lang="zh-CN" altLang="en-US" dirty="0"/>
              <a:t>用户</a:t>
            </a:r>
            <a:r>
              <a:rPr lang="zh-CN" altLang="en-US" dirty="0" smtClean="0"/>
              <a:t>培训</a:t>
            </a:r>
            <a:endParaRPr lang="en-US" altLang="zh-CN" dirty="0" smtClean="0"/>
          </a:p>
          <a:p>
            <a:r>
              <a:rPr lang="zh-CN" altLang="en-US" dirty="0"/>
              <a:t>技术</a:t>
            </a:r>
            <a:r>
              <a:rPr lang="zh-CN" altLang="en-US" dirty="0" smtClean="0"/>
              <a:t>支持及维护</a:t>
            </a:r>
            <a:endParaRPr lang="zh-CN" altLang="en-US" dirty="0"/>
          </a:p>
        </p:txBody>
      </p:sp>
    </p:spTree>
    <p:extLst>
      <p:ext uri="{BB962C8B-B14F-4D97-AF65-F5344CB8AC3E}">
        <p14:creationId xmlns:p14="http://schemas.microsoft.com/office/powerpoint/2010/main" val="899052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面向信息系统的建模方法</a:t>
            </a:r>
            <a:endParaRPr lang="zh-CN" altLang="en-US" dirty="0"/>
          </a:p>
        </p:txBody>
      </p:sp>
      <p:sp>
        <p:nvSpPr>
          <p:cNvPr id="3" name="内容占位符 2"/>
          <p:cNvSpPr>
            <a:spLocks noGrp="1"/>
          </p:cNvSpPr>
          <p:nvPr>
            <p:ph idx="1"/>
          </p:nvPr>
        </p:nvSpPr>
        <p:spPr/>
        <p:txBody>
          <a:bodyPr/>
          <a:lstStyle/>
          <a:p>
            <a:r>
              <a:rPr lang="zh-CN" altLang="en-US" dirty="0" smtClean="0"/>
              <a:t>按照信息系统设计的各个阶段，采用不同方法建模</a:t>
            </a:r>
            <a:endParaRPr lang="en-US" altLang="zh-CN" dirty="0" smtClean="0"/>
          </a:p>
          <a:p>
            <a:r>
              <a:rPr lang="en-US" altLang="zh-CN" dirty="0" smtClean="0"/>
              <a:t>2.3.1 </a:t>
            </a:r>
            <a:r>
              <a:rPr lang="zh-CN" altLang="en-US" dirty="0" smtClean="0"/>
              <a:t>面向需求分析的建模方法</a:t>
            </a:r>
            <a:endParaRPr lang="en-US" altLang="zh-CN" dirty="0" smtClean="0"/>
          </a:p>
          <a:p>
            <a:r>
              <a:rPr lang="en-US" altLang="zh-CN" dirty="0" smtClean="0"/>
              <a:t>2.3.2 </a:t>
            </a:r>
            <a:r>
              <a:rPr lang="zh-CN" altLang="en-US" dirty="0" smtClean="0"/>
              <a:t>面向对象的逻辑建模方法</a:t>
            </a:r>
            <a:endParaRPr lang="en-US" altLang="zh-CN" dirty="0" smtClean="0"/>
          </a:p>
          <a:p>
            <a:r>
              <a:rPr lang="en-US" altLang="zh-CN" dirty="0" smtClean="0"/>
              <a:t>2.3.3 </a:t>
            </a:r>
            <a:r>
              <a:rPr lang="zh-CN" altLang="en-US" dirty="0" smtClean="0"/>
              <a:t>面向数据的建模</a:t>
            </a:r>
            <a:endParaRPr lang="zh-CN" altLang="en-US" dirty="0"/>
          </a:p>
        </p:txBody>
      </p:sp>
    </p:spTree>
    <p:extLst>
      <p:ext uri="{BB962C8B-B14F-4D97-AF65-F5344CB8AC3E}">
        <p14:creationId xmlns:p14="http://schemas.microsoft.com/office/powerpoint/2010/main" val="29970199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面向需求分析的建模</a:t>
            </a:r>
            <a:r>
              <a:rPr lang="zh-CN" altLang="en-US" dirty="0" smtClean="0"/>
              <a:t>方法</a:t>
            </a:r>
            <a:endParaRPr lang="zh-CN" altLang="en-US" dirty="0"/>
          </a:p>
        </p:txBody>
      </p:sp>
      <p:sp>
        <p:nvSpPr>
          <p:cNvPr id="3" name="内容占位符 2"/>
          <p:cNvSpPr>
            <a:spLocks noGrp="1"/>
          </p:cNvSpPr>
          <p:nvPr>
            <p:ph idx="1"/>
          </p:nvPr>
        </p:nvSpPr>
        <p:spPr>
          <a:xfrm>
            <a:off x="838200" y="1600585"/>
            <a:ext cx="10515600" cy="4351338"/>
          </a:xfrm>
        </p:spPr>
        <p:txBody>
          <a:bodyPr/>
          <a:lstStyle/>
          <a:p>
            <a:r>
              <a:rPr lang="zh-CN" altLang="en-US" dirty="0" smtClean="0"/>
              <a:t>两种广泛使用结构化的方法：</a:t>
            </a:r>
            <a:endParaRPr lang="en-US" altLang="zh-CN" dirty="0" smtClean="0"/>
          </a:p>
          <a:p>
            <a:r>
              <a:rPr lang="en-US" altLang="zh-CN" dirty="0" smtClean="0"/>
              <a:t>1 </a:t>
            </a:r>
            <a:r>
              <a:rPr lang="zh-CN" altLang="en-US" dirty="0" smtClean="0"/>
              <a:t>数据流分析方法</a:t>
            </a:r>
            <a:endParaRPr lang="en-US" altLang="zh-CN" dirty="0" smtClean="0"/>
          </a:p>
          <a:p>
            <a:pPr lvl="1"/>
            <a:r>
              <a:rPr lang="zh-CN" altLang="en-US" dirty="0" smtClean="0"/>
              <a:t>数据流图</a:t>
            </a:r>
            <a:endParaRPr lang="en-US" altLang="zh-CN" dirty="0" smtClean="0"/>
          </a:p>
          <a:p>
            <a:pPr lvl="1"/>
            <a:r>
              <a:rPr lang="zh-CN" altLang="en-US" dirty="0"/>
              <a:t>程序</a:t>
            </a:r>
            <a:r>
              <a:rPr lang="zh-CN" altLang="en-US" dirty="0" smtClean="0"/>
              <a:t>流程图</a:t>
            </a:r>
            <a:endParaRPr lang="en-US" altLang="zh-CN" dirty="0" smtClean="0"/>
          </a:p>
          <a:p>
            <a:pPr lvl="1"/>
            <a:r>
              <a:rPr lang="zh-CN" altLang="en-US" dirty="0"/>
              <a:t>系统</a:t>
            </a:r>
            <a:r>
              <a:rPr lang="zh-CN" altLang="en-US" dirty="0" smtClean="0"/>
              <a:t>流程图</a:t>
            </a:r>
            <a:endParaRPr lang="en-US" altLang="zh-CN" dirty="0" smtClean="0"/>
          </a:p>
          <a:p>
            <a:r>
              <a:rPr lang="en-US" altLang="zh-CN" dirty="0" smtClean="0"/>
              <a:t>2 IDEF0</a:t>
            </a:r>
            <a:r>
              <a:rPr lang="zh-CN" altLang="en-US" dirty="0" smtClean="0"/>
              <a:t>（</a:t>
            </a:r>
            <a:r>
              <a:rPr lang="en-US" altLang="zh-CN" dirty="0" smtClean="0"/>
              <a:t>ICAM </a:t>
            </a:r>
            <a:r>
              <a:rPr lang="en-US" altLang="zh-CN" dirty="0" err="1" smtClean="0"/>
              <a:t>DEFinition</a:t>
            </a:r>
            <a:r>
              <a:rPr lang="en-US" altLang="zh-CN" dirty="0" smtClean="0"/>
              <a:t> Method</a:t>
            </a:r>
            <a:r>
              <a:rPr lang="zh-CN" altLang="en-US" dirty="0" smtClean="0"/>
              <a:t>）</a:t>
            </a:r>
            <a:endParaRPr lang="en-US" altLang="zh-CN" dirty="0" smtClean="0"/>
          </a:p>
          <a:p>
            <a:pPr lvl="1"/>
            <a:r>
              <a:rPr lang="zh-CN" altLang="en-US" dirty="0"/>
              <a:t>能</a:t>
            </a:r>
            <a:r>
              <a:rPr lang="zh-CN" altLang="en-US" dirty="0" smtClean="0"/>
              <a:t>同时表达系统的活动和数据流以及他们之间的关系。</a:t>
            </a:r>
            <a:endParaRPr lang="en-US" altLang="zh-CN" dirty="0" smtClean="0"/>
          </a:p>
          <a:p>
            <a:endParaRPr lang="en-US" altLang="zh-CN" dirty="0" smtClean="0"/>
          </a:p>
        </p:txBody>
      </p:sp>
      <p:pic>
        <p:nvPicPr>
          <p:cNvPr id="4" name="图片 3"/>
          <p:cNvPicPr>
            <a:picLocks noChangeAspect="1"/>
          </p:cNvPicPr>
          <p:nvPr/>
        </p:nvPicPr>
        <p:blipFill>
          <a:blip r:embed="rId2"/>
          <a:stretch>
            <a:fillRect/>
          </a:stretch>
        </p:blipFill>
        <p:spPr>
          <a:xfrm>
            <a:off x="2970689" y="4674801"/>
            <a:ext cx="5923472" cy="2183199"/>
          </a:xfrm>
          <a:prstGeom prst="rect">
            <a:avLst/>
          </a:prstGeom>
        </p:spPr>
      </p:pic>
    </p:spTree>
    <p:extLst>
      <p:ext uri="{BB962C8B-B14F-4D97-AF65-F5344CB8AC3E}">
        <p14:creationId xmlns:p14="http://schemas.microsoft.com/office/powerpoint/2010/main" val="13141914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面向需求分析的建模</a:t>
            </a:r>
            <a:r>
              <a:rPr lang="zh-CN" altLang="en-US" dirty="0" smtClean="0"/>
              <a:t>方法</a:t>
            </a:r>
            <a:endParaRPr lang="zh-CN" altLang="en-US" dirty="0"/>
          </a:p>
        </p:txBody>
      </p:sp>
      <p:sp>
        <p:nvSpPr>
          <p:cNvPr id="3" name="内容占位符 2"/>
          <p:cNvSpPr>
            <a:spLocks noGrp="1"/>
          </p:cNvSpPr>
          <p:nvPr>
            <p:ph idx="1"/>
          </p:nvPr>
        </p:nvSpPr>
        <p:spPr/>
        <p:txBody>
          <a:bodyPr/>
          <a:lstStyle/>
          <a:p>
            <a:r>
              <a:rPr lang="zh-CN" altLang="en-US" dirty="0" smtClean="0"/>
              <a:t>实例驱动的分析方法（</a:t>
            </a:r>
            <a:r>
              <a:rPr lang="en-US" altLang="zh-CN" dirty="0" err="1" smtClean="0"/>
              <a:t>Ivae</a:t>
            </a:r>
            <a:r>
              <a:rPr lang="en-US" altLang="zh-CN" dirty="0" smtClean="0"/>
              <a:t> Jacobson</a:t>
            </a:r>
            <a:r>
              <a:rPr lang="zh-CN" altLang="en-US" dirty="0" smtClean="0"/>
              <a:t>提出的）</a:t>
            </a:r>
            <a:endParaRPr lang="en-US" altLang="zh-CN" dirty="0" smtClean="0"/>
          </a:p>
          <a:p>
            <a:r>
              <a:rPr lang="zh-CN" altLang="en-US" dirty="0" smtClean="0"/>
              <a:t>面向对象建模方法</a:t>
            </a:r>
            <a:endParaRPr lang="en-US" altLang="zh-CN" dirty="0" smtClean="0"/>
          </a:p>
          <a:p>
            <a:pPr lvl="1"/>
            <a:r>
              <a:rPr lang="en-US" altLang="zh-CN" dirty="0" err="1" smtClean="0"/>
              <a:t>Booch</a:t>
            </a:r>
            <a:endParaRPr lang="en-US" altLang="zh-CN" dirty="0" smtClean="0"/>
          </a:p>
          <a:p>
            <a:pPr lvl="1"/>
            <a:r>
              <a:rPr lang="en-US" altLang="zh-CN" dirty="0" smtClean="0"/>
              <a:t>Coad/Yourdon</a:t>
            </a:r>
          </a:p>
          <a:p>
            <a:pPr lvl="1"/>
            <a:r>
              <a:rPr lang="en-US" altLang="zh-CN" dirty="0" smtClean="0"/>
              <a:t>OMT</a:t>
            </a:r>
          </a:p>
          <a:p>
            <a:pPr lvl="1"/>
            <a:r>
              <a:rPr lang="en-US" altLang="zh-CN" dirty="0" smtClean="0"/>
              <a:t>Jacobson OOSE</a:t>
            </a:r>
          </a:p>
          <a:p>
            <a:pPr lvl="1"/>
            <a:r>
              <a:rPr lang="en-US" altLang="zh-CN" dirty="0" smtClean="0"/>
              <a:t>UML </a:t>
            </a:r>
            <a:r>
              <a:rPr lang="zh-CN" altLang="en-US" dirty="0" smtClean="0"/>
              <a:t>一统江湖</a:t>
            </a:r>
            <a:endParaRPr lang="en-US" altLang="zh-CN" dirty="0" smtClean="0"/>
          </a:p>
          <a:p>
            <a:pPr marL="457200" lvl="1" indent="0">
              <a:buNone/>
            </a:pPr>
            <a:endParaRPr lang="en-US" altLang="zh-CN" dirty="0" smtClean="0"/>
          </a:p>
        </p:txBody>
      </p:sp>
      <p:pic>
        <p:nvPicPr>
          <p:cNvPr id="4" name="图片 3"/>
          <p:cNvPicPr>
            <a:picLocks noChangeAspect="1"/>
          </p:cNvPicPr>
          <p:nvPr/>
        </p:nvPicPr>
        <p:blipFill>
          <a:blip r:embed="rId2"/>
          <a:stretch>
            <a:fillRect/>
          </a:stretch>
        </p:blipFill>
        <p:spPr>
          <a:xfrm>
            <a:off x="4953751" y="2331308"/>
            <a:ext cx="5145838" cy="4354171"/>
          </a:xfrm>
          <a:prstGeom prst="rect">
            <a:avLst/>
          </a:prstGeom>
        </p:spPr>
      </p:pic>
    </p:spTree>
    <p:extLst>
      <p:ext uri="{BB962C8B-B14F-4D97-AF65-F5344CB8AC3E}">
        <p14:creationId xmlns:p14="http://schemas.microsoft.com/office/powerpoint/2010/main" val="35509921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2.3.2 </a:t>
            </a:r>
            <a:r>
              <a:rPr lang="zh-CN" altLang="en-US" dirty="0" smtClean="0"/>
              <a:t>面向对象的逻辑建模方法</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a:t>
            </a:r>
            <a:r>
              <a:rPr lang="en-US" altLang="zh-CN" dirty="0" smtClean="0"/>
              <a:t>1</a:t>
            </a:r>
            <a:r>
              <a:rPr lang="zh-CN" altLang="en-US" dirty="0" smtClean="0"/>
              <a:t>）对象与类的建模</a:t>
            </a:r>
            <a:endParaRPr lang="en-US" altLang="zh-CN" dirty="0" smtClean="0"/>
          </a:p>
          <a:p>
            <a:pPr marL="0" indent="0">
              <a:buNone/>
            </a:pPr>
            <a:r>
              <a:rPr lang="zh-CN" altLang="en-US" dirty="0" smtClean="0"/>
              <a:t>（</a:t>
            </a:r>
            <a:r>
              <a:rPr lang="en-US" altLang="zh-CN" dirty="0" smtClean="0"/>
              <a:t>2</a:t>
            </a:r>
            <a:r>
              <a:rPr lang="zh-CN" altLang="en-US" dirty="0" smtClean="0"/>
              <a:t>）对象间关系的建模</a:t>
            </a:r>
            <a:endParaRPr lang="en-US" altLang="zh-CN" dirty="0" smtClean="0"/>
          </a:p>
          <a:p>
            <a:pPr marL="0" indent="0">
              <a:buNone/>
            </a:pPr>
            <a:r>
              <a:rPr lang="zh-CN" altLang="en-US" dirty="0" smtClean="0"/>
              <a:t>（</a:t>
            </a:r>
            <a:r>
              <a:rPr lang="en-US" altLang="zh-CN" dirty="0" smtClean="0"/>
              <a:t>3</a:t>
            </a:r>
            <a:r>
              <a:rPr lang="zh-CN" altLang="en-US" dirty="0" smtClean="0"/>
              <a:t>）子系统模型</a:t>
            </a:r>
            <a:endParaRPr lang="en-US" altLang="zh-CN" dirty="0" smtClean="0"/>
          </a:p>
          <a:p>
            <a:pPr marL="0" indent="0">
              <a:buNone/>
            </a:pPr>
            <a:r>
              <a:rPr lang="zh-CN" altLang="en-US" dirty="0" smtClean="0"/>
              <a:t>（</a:t>
            </a:r>
            <a:r>
              <a:rPr lang="en-US" altLang="zh-CN" dirty="0" smtClean="0"/>
              <a:t>4</a:t>
            </a:r>
            <a:r>
              <a:rPr lang="zh-CN" altLang="en-US" dirty="0" smtClean="0"/>
              <a:t>）动态模型</a:t>
            </a:r>
            <a:endParaRPr lang="en-US" altLang="zh-CN" dirty="0" smtClean="0"/>
          </a:p>
          <a:p>
            <a:pPr marL="0" indent="0">
              <a:buNone/>
            </a:pPr>
            <a:r>
              <a:rPr lang="zh-CN" altLang="en-US" dirty="0" smtClean="0"/>
              <a:t>（</a:t>
            </a:r>
            <a:r>
              <a:rPr lang="en-US" altLang="zh-CN" dirty="0" smtClean="0"/>
              <a:t>5</a:t>
            </a:r>
            <a:r>
              <a:rPr lang="zh-CN" altLang="en-US" dirty="0" smtClean="0"/>
              <a:t>）组建模型</a:t>
            </a:r>
            <a:endParaRPr lang="en-US" altLang="zh-CN" dirty="0" smtClean="0"/>
          </a:p>
          <a:p>
            <a:pPr marL="0" indent="0">
              <a:buNone/>
            </a:pPr>
            <a:r>
              <a:rPr lang="zh-CN" altLang="en-US" dirty="0" smtClean="0"/>
              <a:t>（</a:t>
            </a:r>
            <a:r>
              <a:rPr lang="en-US" altLang="zh-CN" dirty="0" smtClean="0"/>
              <a:t>6</a:t>
            </a:r>
            <a:r>
              <a:rPr lang="zh-CN" altLang="en-US" dirty="0" smtClean="0"/>
              <a:t>）配置图</a:t>
            </a:r>
            <a:endParaRPr lang="zh-CN" altLang="en-US" dirty="0"/>
          </a:p>
        </p:txBody>
      </p:sp>
    </p:spTree>
    <p:extLst>
      <p:ext uri="{BB962C8B-B14F-4D97-AF65-F5344CB8AC3E}">
        <p14:creationId xmlns:p14="http://schemas.microsoft.com/office/powerpoint/2010/main" val="2229763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1</a:t>
            </a:r>
            <a:r>
              <a:rPr lang="zh-CN" altLang="en-US" dirty="0"/>
              <a:t>）对象与类的</a:t>
            </a:r>
            <a:r>
              <a:rPr lang="zh-CN" altLang="en-US" dirty="0" smtClean="0"/>
              <a:t>建模</a:t>
            </a:r>
            <a:endParaRPr lang="zh-CN" altLang="en-US" dirty="0"/>
          </a:p>
        </p:txBody>
      </p:sp>
      <p:sp>
        <p:nvSpPr>
          <p:cNvPr id="3" name="内容占位符 2"/>
          <p:cNvSpPr>
            <a:spLocks noGrp="1"/>
          </p:cNvSpPr>
          <p:nvPr>
            <p:ph idx="1"/>
          </p:nvPr>
        </p:nvSpPr>
        <p:spPr/>
        <p:txBody>
          <a:bodyPr/>
          <a:lstStyle/>
          <a:p>
            <a:r>
              <a:rPr lang="zh-CN" altLang="en-US" dirty="0" smtClean="0"/>
              <a:t>类是对一组相似对象的一般性描述。</a:t>
            </a:r>
            <a:endParaRPr lang="en-US" altLang="zh-CN" dirty="0" smtClean="0"/>
          </a:p>
          <a:p>
            <a:r>
              <a:rPr lang="zh-CN" altLang="en-US" dirty="0" smtClean="0"/>
              <a:t>对象是类的实例。</a:t>
            </a:r>
            <a:endParaRPr lang="en-US" altLang="zh-CN" dirty="0" smtClean="0"/>
          </a:p>
          <a:p>
            <a:r>
              <a:rPr lang="zh-CN" altLang="en-US" dirty="0" smtClean="0"/>
              <a:t>对象包含：属性（封装）和操作。</a:t>
            </a:r>
            <a:endParaRPr lang="en-US" altLang="zh-CN" dirty="0" smtClean="0"/>
          </a:p>
          <a:p>
            <a:r>
              <a:rPr lang="zh-CN" altLang="en-US" dirty="0"/>
              <a:t>定义</a:t>
            </a:r>
            <a:r>
              <a:rPr lang="zh-CN" altLang="en-US" dirty="0" smtClean="0"/>
              <a:t>类，可以</a:t>
            </a:r>
            <a:r>
              <a:rPr lang="zh-CN" altLang="en-US" b="1" dirty="0" smtClean="0">
                <a:effectLst>
                  <a:outerShdw blurRad="38100" dist="38100" dir="2700000" algn="tl">
                    <a:srgbClr val="000000">
                      <a:alpha val="43137"/>
                    </a:srgbClr>
                  </a:outerShdw>
                </a:effectLst>
              </a:rPr>
              <a:t>抽象</a:t>
            </a:r>
            <a:r>
              <a:rPr lang="zh-CN" altLang="en-US" dirty="0" smtClean="0"/>
              <a:t>出某类对象所具有的属性和用户操纵属性的操作。</a:t>
            </a:r>
            <a:endParaRPr lang="en-US" altLang="zh-CN" dirty="0" smtClean="0"/>
          </a:p>
          <a:p>
            <a:endParaRPr lang="zh-CN" altLang="en-US" dirty="0"/>
          </a:p>
        </p:txBody>
      </p:sp>
    </p:spTree>
    <p:extLst>
      <p:ext uri="{BB962C8B-B14F-4D97-AF65-F5344CB8AC3E}">
        <p14:creationId xmlns:p14="http://schemas.microsoft.com/office/powerpoint/2010/main" val="175348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2</a:t>
            </a:r>
            <a:r>
              <a:rPr lang="zh-CN" altLang="en-US" dirty="0" smtClean="0"/>
              <a:t>）对象</a:t>
            </a:r>
            <a:r>
              <a:rPr lang="zh-CN" altLang="en-US" dirty="0"/>
              <a:t>间关系的</a:t>
            </a:r>
            <a:r>
              <a:rPr lang="zh-CN" altLang="en-US" dirty="0" smtClean="0"/>
              <a:t>建模</a:t>
            </a:r>
            <a:endParaRPr lang="zh-CN" altLang="en-US" dirty="0"/>
          </a:p>
        </p:txBody>
      </p:sp>
      <p:sp>
        <p:nvSpPr>
          <p:cNvPr id="3" name="内容占位符 2"/>
          <p:cNvSpPr>
            <a:spLocks noGrp="1"/>
          </p:cNvSpPr>
          <p:nvPr>
            <p:ph idx="1"/>
          </p:nvPr>
        </p:nvSpPr>
        <p:spPr/>
        <p:txBody>
          <a:bodyPr/>
          <a:lstStyle/>
          <a:p>
            <a:r>
              <a:rPr lang="zh-CN" altLang="en-US" dirty="0" smtClean="0"/>
              <a:t>对象间关系包含：</a:t>
            </a:r>
            <a:endParaRPr lang="en-US" altLang="zh-CN" dirty="0" smtClean="0"/>
          </a:p>
          <a:p>
            <a:pPr lvl="1"/>
            <a:r>
              <a:rPr lang="zh-CN" altLang="en-US" dirty="0" smtClean="0"/>
              <a:t>继承关系</a:t>
            </a:r>
            <a:endParaRPr lang="en-US" altLang="zh-CN" dirty="0" smtClean="0"/>
          </a:p>
          <a:p>
            <a:pPr marL="457200" lvl="1" indent="0">
              <a:buNone/>
            </a:pPr>
            <a:r>
              <a:rPr lang="en-US" altLang="zh-CN" dirty="0"/>
              <a:t>	</a:t>
            </a:r>
            <a:r>
              <a:rPr lang="zh-CN" altLang="en-US" dirty="0" smtClean="0"/>
              <a:t>子类继承父类，可以单继承也可多继承</a:t>
            </a:r>
            <a:endParaRPr lang="en-US" altLang="zh-CN" dirty="0" smtClean="0"/>
          </a:p>
          <a:p>
            <a:pPr lvl="1"/>
            <a:r>
              <a:rPr lang="zh-CN" altLang="en-US" dirty="0" smtClean="0"/>
              <a:t>聚合关系</a:t>
            </a:r>
            <a:endParaRPr lang="en-US" altLang="zh-CN" dirty="0" smtClean="0"/>
          </a:p>
          <a:p>
            <a:pPr marL="457200" lvl="1" indent="0">
              <a:buNone/>
            </a:pPr>
            <a:r>
              <a:rPr lang="en-US" altLang="zh-CN" dirty="0"/>
              <a:t>	</a:t>
            </a:r>
            <a:r>
              <a:rPr lang="zh-CN" altLang="en-US" dirty="0" smtClean="0"/>
              <a:t>整体与部分</a:t>
            </a:r>
            <a:endParaRPr lang="en-US" altLang="zh-CN" dirty="0" smtClean="0"/>
          </a:p>
          <a:p>
            <a:pPr lvl="1"/>
            <a:r>
              <a:rPr lang="zh-CN" altLang="en-US" dirty="0" smtClean="0"/>
              <a:t>依赖关系等</a:t>
            </a:r>
            <a:endParaRPr lang="zh-CN" altLang="en-US" dirty="0"/>
          </a:p>
        </p:txBody>
      </p:sp>
      <p:pic>
        <p:nvPicPr>
          <p:cNvPr id="4" name="图片 3"/>
          <p:cNvPicPr>
            <a:picLocks noChangeAspect="1"/>
          </p:cNvPicPr>
          <p:nvPr/>
        </p:nvPicPr>
        <p:blipFill>
          <a:blip r:embed="rId2"/>
          <a:stretch>
            <a:fillRect/>
          </a:stretch>
        </p:blipFill>
        <p:spPr>
          <a:xfrm>
            <a:off x="2916195" y="4525177"/>
            <a:ext cx="6716540" cy="2211443"/>
          </a:xfrm>
          <a:prstGeom prst="rect">
            <a:avLst/>
          </a:prstGeom>
        </p:spPr>
      </p:pic>
    </p:spTree>
    <p:extLst>
      <p:ext uri="{BB962C8B-B14F-4D97-AF65-F5344CB8AC3E}">
        <p14:creationId xmlns:p14="http://schemas.microsoft.com/office/powerpoint/2010/main" val="236420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268676"/>
            <a:ext cx="10515600" cy="4351338"/>
          </a:xfrm>
        </p:spPr>
        <p:txBody>
          <a:bodyPr>
            <a:noAutofit/>
          </a:bodyPr>
          <a:lstStyle/>
          <a:p>
            <a:r>
              <a:rPr lang="zh-CN" altLang="en-US" dirty="0">
                <a:latin typeface="仿宋" panose="02010609060101010101" pitchFamily="49" charset="-122"/>
                <a:ea typeface="仿宋" panose="02010609060101010101" pitchFamily="49" charset="-122"/>
              </a:rPr>
              <a:t>模型</a:t>
            </a:r>
            <a:r>
              <a:rPr lang="zh-CN" altLang="en-US" dirty="0" smtClean="0">
                <a:latin typeface="仿宋" panose="02010609060101010101" pitchFamily="49" charset="-122"/>
                <a:ea typeface="仿宋" panose="02010609060101010101" pitchFamily="49" charset="-122"/>
              </a:rPr>
              <a:t>的建立</a:t>
            </a:r>
            <a:r>
              <a:rPr lang="zh-CN" altLang="en-US" dirty="0">
                <a:latin typeface="仿宋" panose="02010609060101010101" pitchFamily="49" charset="-122"/>
                <a:ea typeface="仿宋" panose="02010609060101010101" pitchFamily="49" charset="-122"/>
              </a:rPr>
              <a:t>不是</a:t>
            </a:r>
            <a:r>
              <a:rPr lang="zh-CN" altLang="en-US" dirty="0" smtClean="0">
                <a:latin typeface="仿宋" panose="02010609060101010101" pitchFamily="49" charset="-122"/>
                <a:ea typeface="仿宋" panose="02010609060101010101" pitchFamily="49" charset="-122"/>
              </a:rPr>
              <a:t>“原型的复现”，而是按研究目的之实际需要和侧重</a:t>
            </a:r>
            <a:r>
              <a:rPr lang="zh-CN" altLang="en-US" dirty="0">
                <a:latin typeface="仿宋" panose="02010609060101010101" pitchFamily="49" charset="-122"/>
                <a:ea typeface="仿宋" panose="02010609060101010101" pitchFamily="49" charset="-122"/>
              </a:rPr>
              <a:t>面</a:t>
            </a:r>
            <a:r>
              <a:rPr lang="zh-CN" altLang="en-US" dirty="0" smtClean="0">
                <a:latin typeface="仿宋" panose="02010609060101010101" pitchFamily="49" charset="-122"/>
                <a:ea typeface="仿宋" panose="02010609060101010101" pitchFamily="49" charset="-122"/>
              </a:rPr>
              <a:t>，寻找一</a:t>
            </a:r>
            <a:r>
              <a:rPr lang="zh-CN" altLang="en-US" dirty="0">
                <a:latin typeface="仿宋" panose="02010609060101010101" pitchFamily="49" charset="-122"/>
                <a:ea typeface="仿宋" panose="02010609060101010101" pitchFamily="49" charset="-122"/>
              </a:rPr>
              <a:t>个</a:t>
            </a:r>
            <a:r>
              <a:rPr lang="zh-CN" altLang="en-US" dirty="0" smtClean="0">
                <a:latin typeface="仿宋" panose="02010609060101010101" pitchFamily="49" charset="-122"/>
                <a:ea typeface="仿宋" panose="02010609060101010101" pitchFamily="49" charset="-122"/>
              </a:rPr>
              <a:t>便于进行系统研究的“替身”。在较复杂的情况下，对于</a:t>
            </a:r>
            <a:r>
              <a:rPr lang="zh-CN" altLang="en-US" dirty="0">
                <a:latin typeface="仿宋" panose="02010609060101010101" pitchFamily="49" charset="-122"/>
                <a:ea typeface="仿宋" panose="02010609060101010101" pitchFamily="49" charset="-122"/>
              </a:rPr>
              <a:t>由</a:t>
            </a:r>
            <a:r>
              <a:rPr lang="zh-CN" altLang="en-US" dirty="0" smtClean="0">
                <a:latin typeface="仿宋" panose="02010609060101010101" pitchFamily="49" charset="-122"/>
                <a:ea typeface="仿宋" panose="02010609060101010101" pitchFamily="49" charset="-122"/>
              </a:rPr>
              <a:t>许多实体组成的系统来说，由于</a:t>
            </a:r>
            <a:r>
              <a:rPr lang="zh-CN" altLang="en-US" dirty="0">
                <a:latin typeface="仿宋" panose="02010609060101010101" pitchFamily="49" charset="-122"/>
                <a:ea typeface="仿宋" panose="02010609060101010101" pitchFamily="49" charset="-122"/>
              </a:rPr>
              <a:t>其研　 究</a:t>
            </a:r>
            <a:r>
              <a:rPr lang="zh-CN" altLang="en-US" dirty="0" smtClean="0">
                <a:latin typeface="仿宋" panose="02010609060101010101" pitchFamily="49" charset="-122"/>
                <a:ea typeface="仿宋" panose="02010609060101010101" pitchFamily="49" charset="-122"/>
              </a:rPr>
              <a:t>目的的不同</a:t>
            </a:r>
            <a:r>
              <a:rPr lang="zh-CN" altLang="en-US" dirty="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对同一个系统可以产生相应于不同层次的多种模型。</a:t>
            </a:r>
            <a:r>
              <a:rPr lang="zh-CN" altLang="en-US" dirty="0">
                <a:latin typeface="仿宋" panose="02010609060101010101" pitchFamily="49" charset="-122"/>
                <a:ea typeface="仿宋" panose="02010609060101010101" pitchFamily="49" charset="-122"/>
              </a:rPr>
              <a:t>例如</a:t>
            </a:r>
            <a:r>
              <a:rPr lang="zh-CN" altLang="en-US" dirty="0" smtClean="0">
                <a:latin typeface="仿宋" panose="02010609060101010101" pitchFamily="49" charset="-122"/>
                <a:ea typeface="仿宋" panose="02010609060101010101" pitchFamily="49" charset="-122"/>
              </a:rPr>
              <a:t>，某些</a:t>
            </a:r>
            <a:r>
              <a:rPr lang="zh-CN" altLang="en-US" dirty="0">
                <a:latin typeface="仿宋" panose="02010609060101010101" pitchFamily="49" charset="-122"/>
                <a:ea typeface="仿宋" panose="02010609060101010101" pitchFamily="49" charset="-122"/>
              </a:rPr>
              <a:t>模型</a:t>
            </a:r>
            <a:r>
              <a:rPr lang="zh-CN" altLang="en-US" dirty="0" smtClean="0">
                <a:latin typeface="仿宋" panose="02010609060101010101" pitchFamily="49" charset="-122"/>
                <a:ea typeface="仿宋" panose="02010609060101010101" pitchFamily="49" charset="-122"/>
              </a:rPr>
              <a:t>反映</a:t>
            </a:r>
            <a:r>
              <a:rPr lang="zh-CN" altLang="en-US" dirty="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了整个实际系统的</a:t>
            </a:r>
            <a:r>
              <a:rPr lang="zh-CN" altLang="en-US" dirty="0">
                <a:latin typeface="仿宋" panose="02010609060101010101" pitchFamily="49" charset="-122"/>
                <a:ea typeface="仿宋" panose="02010609060101010101" pitchFamily="49" charset="-122"/>
              </a:rPr>
              <a:t>部分属性</a:t>
            </a:r>
            <a:r>
              <a:rPr lang="zh-CN" altLang="en-US" dirty="0" smtClean="0">
                <a:latin typeface="仿宋" panose="02010609060101010101" pitchFamily="49" charset="-122"/>
                <a:ea typeface="仿宋" panose="02010609060101010101" pitchFamily="49" charset="-122"/>
              </a:rPr>
              <a:t>，另一些模型则提供</a:t>
            </a:r>
            <a:r>
              <a:rPr lang="zh-CN" altLang="en-US" dirty="0">
                <a:latin typeface="仿宋" panose="02010609060101010101" pitchFamily="49" charset="-122"/>
                <a:ea typeface="仿宋" panose="02010609060101010101" pitchFamily="49" charset="-122"/>
              </a:rPr>
              <a:t>了</a:t>
            </a:r>
            <a:r>
              <a:rPr lang="zh-CN" altLang="en-US" dirty="0" smtClean="0">
                <a:latin typeface="仿宋" panose="02010609060101010101" pitchFamily="49" charset="-122"/>
                <a:ea typeface="仿宋" panose="02010609060101010101" pitchFamily="49" charset="-122"/>
              </a:rPr>
              <a:t>系统</a:t>
            </a:r>
            <a:r>
              <a:rPr lang="zh-CN" altLang="en-US" dirty="0">
                <a:latin typeface="仿宋" panose="02010609060101010101" pitchFamily="49" charset="-122"/>
                <a:ea typeface="仿宋" panose="02010609060101010101" pitchFamily="49" charset="-122"/>
              </a:rPr>
              <a:t>更</a:t>
            </a:r>
            <a:r>
              <a:rPr lang="zh-CN" altLang="en-US" dirty="0" smtClean="0">
                <a:latin typeface="仿宋" panose="02010609060101010101" pitchFamily="49" charset="-122"/>
                <a:ea typeface="仿宋" panose="02010609060101010101" pitchFamily="49" charset="-122"/>
              </a:rPr>
              <a:t>全面的描述；某些模型反映了实际系统</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全部组成</a:t>
            </a:r>
            <a:r>
              <a:rPr lang="zh-CN" altLang="en-US" dirty="0">
                <a:latin typeface="仿宋" panose="02010609060101010101" pitchFamily="49" charset="-122"/>
                <a:ea typeface="仿宋" panose="02010609060101010101" pitchFamily="49" charset="-122"/>
              </a:rPr>
              <a:t>实体，另</a:t>
            </a:r>
            <a:r>
              <a:rPr lang="zh-CN" altLang="en-US" dirty="0" smtClean="0">
                <a:latin typeface="仿宋" panose="02010609060101010101" pitchFamily="49" charset="-122"/>
                <a:ea typeface="仿宋" panose="02010609060101010101" pitchFamily="49" charset="-122"/>
              </a:rPr>
              <a:t>一些模型仅强调了系统</a:t>
            </a:r>
            <a:r>
              <a:rPr lang="zh-CN" altLang="en-US" dirty="0">
                <a:latin typeface="仿宋" panose="02010609060101010101" pitchFamily="49" charset="-122"/>
                <a:ea typeface="仿宋" panose="02010609060101010101" pitchFamily="49" charset="-122"/>
              </a:rPr>
              <a:t>的</a:t>
            </a:r>
            <a:r>
              <a:rPr lang="zh-CN" altLang="en-US" dirty="0" smtClean="0">
                <a:latin typeface="仿宋" panose="02010609060101010101" pitchFamily="49" charset="-122"/>
                <a:ea typeface="仿宋" panose="02010609060101010101" pitchFamily="49" charset="-122"/>
              </a:rPr>
              <a:t>某些</a:t>
            </a:r>
            <a:r>
              <a:rPr lang="zh-CN" altLang="en-US" dirty="0">
                <a:latin typeface="仿宋" panose="02010609060101010101" pitchFamily="49" charset="-122"/>
                <a:ea typeface="仿宋" panose="02010609060101010101" pitchFamily="49" charset="-122"/>
              </a:rPr>
              <a:t>侧面</a:t>
            </a:r>
            <a:r>
              <a:rPr lang="zh-CN" altLang="en-US" dirty="0" smtClean="0">
                <a:latin typeface="仿宋" panose="02010609060101010101" pitchFamily="49" charset="-122"/>
                <a:ea typeface="仿宋" panose="02010609060101010101" pitchFamily="49" charset="-122"/>
              </a:rPr>
              <a:t>，而忽略了</a:t>
            </a:r>
            <a:r>
              <a:rPr lang="zh-CN" altLang="en-US" dirty="0">
                <a:latin typeface="仿宋" panose="02010609060101010101" pitchFamily="49" charset="-122"/>
                <a:ea typeface="仿宋" panose="02010609060101010101" pitchFamily="49" charset="-122"/>
              </a:rPr>
              <a:t>另外</a:t>
            </a:r>
            <a:r>
              <a:rPr lang="zh-CN" altLang="en-US" dirty="0" smtClean="0">
                <a:latin typeface="仿宋" panose="02010609060101010101" pitchFamily="49" charset="-122"/>
                <a:ea typeface="仿宋" panose="02010609060101010101" pitchFamily="49" charset="-122"/>
              </a:rPr>
              <a:t>一些方面。这些现 </a:t>
            </a:r>
            <a:r>
              <a:rPr lang="zh-CN" altLang="en-US" dirty="0">
                <a:latin typeface="仿宋" panose="02010609060101010101" pitchFamily="49" charset="-122"/>
                <a:ea typeface="仿宋" panose="02010609060101010101" pitchFamily="49" charset="-122"/>
              </a:rPr>
              <a:t>象</a:t>
            </a:r>
            <a:r>
              <a:rPr lang="zh-CN" altLang="en-US" dirty="0" smtClean="0">
                <a:latin typeface="仿宋" panose="02010609060101010101" pitchFamily="49" charset="-122"/>
                <a:ea typeface="仿宋" panose="02010609060101010101" pitchFamily="49" charset="-122"/>
              </a:rPr>
              <a:t>表明，根据系统研究的实际需要，可对模型进行粗化（简化）</a:t>
            </a:r>
            <a:r>
              <a:rPr lang="zh-CN" altLang="en-US" dirty="0">
                <a:latin typeface="仿宋" panose="02010609060101010101" pitchFamily="49" charset="-122"/>
                <a:ea typeface="仿宋" panose="02010609060101010101" pitchFamily="49" charset="-122"/>
              </a:rPr>
              <a:t>或</a:t>
            </a:r>
            <a:r>
              <a:rPr lang="zh-CN" altLang="en-US" dirty="0" smtClean="0">
                <a:latin typeface="仿宋" panose="02010609060101010101" pitchFamily="49" charset="-122"/>
                <a:ea typeface="仿宋" panose="02010609060101010101" pitchFamily="49" charset="-122"/>
              </a:rPr>
              <a:t>精化（详细化），</a:t>
            </a:r>
            <a:r>
              <a:rPr lang="zh-CN" altLang="en-US" dirty="0">
                <a:latin typeface="仿宋" panose="02010609060101010101" pitchFamily="49" charset="-122"/>
                <a:ea typeface="仿宋" panose="02010609060101010101" pitchFamily="49" charset="-122"/>
              </a:rPr>
              <a:t>　也</a:t>
            </a:r>
            <a:r>
              <a:rPr lang="zh-CN" altLang="en-US" dirty="0" smtClean="0">
                <a:latin typeface="仿宋" panose="02010609060101010101" pitchFamily="49" charset="-122"/>
                <a:ea typeface="仿宋" panose="02010609060101010101" pitchFamily="49" charset="-122"/>
              </a:rPr>
              <a:t>可以对模型描述进行分解或组合。</a:t>
            </a:r>
            <a:r>
              <a:rPr lang="zh-CN" altLang="en-US" dirty="0">
                <a:latin typeface="仿宋" panose="02010609060101010101" pitchFamily="49" charset="-122"/>
                <a:ea typeface="仿宋" panose="02010609060101010101" pitchFamily="49" charset="-122"/>
              </a:rPr>
              <a:t>　</a:t>
            </a:r>
          </a:p>
          <a:p>
            <a:endParaRPr lang="zh-CN" altLang="en-US"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774" y="4423348"/>
            <a:ext cx="4762500" cy="199072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827" y="3792263"/>
            <a:ext cx="3192420" cy="3065737"/>
          </a:xfrm>
          <a:prstGeom prst="rect">
            <a:avLst/>
          </a:prstGeom>
        </p:spPr>
      </p:pic>
    </p:spTree>
    <p:extLst>
      <p:ext uri="{BB962C8B-B14F-4D97-AF65-F5344CB8AC3E}">
        <p14:creationId xmlns:p14="http://schemas.microsoft.com/office/powerpoint/2010/main" val="1760412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3</a:t>
            </a:r>
            <a:r>
              <a:rPr lang="zh-CN" altLang="en-US" dirty="0" smtClean="0"/>
              <a:t>）子系统模型</a:t>
            </a:r>
            <a:endParaRPr lang="zh-CN" altLang="en-US" dirty="0"/>
          </a:p>
        </p:txBody>
      </p:sp>
      <p:sp>
        <p:nvSpPr>
          <p:cNvPr id="3" name="内容占位符 2"/>
          <p:cNvSpPr>
            <a:spLocks noGrp="1"/>
          </p:cNvSpPr>
          <p:nvPr>
            <p:ph idx="1"/>
          </p:nvPr>
        </p:nvSpPr>
        <p:spPr/>
        <p:txBody>
          <a:bodyPr/>
          <a:lstStyle/>
          <a:p>
            <a:r>
              <a:rPr lang="zh-CN" altLang="en-US" dirty="0" smtClean="0"/>
              <a:t>子系统模型把子系统描述为一个由若干高度相关的类，关联、操作、时间和约束的封装。</a:t>
            </a:r>
            <a:endParaRPr lang="en-US" altLang="zh-CN" dirty="0" smtClean="0"/>
          </a:p>
          <a:p>
            <a:r>
              <a:rPr lang="zh-CN" altLang="en-US" dirty="0" smtClean="0"/>
              <a:t>子系统具有独立性。</a:t>
            </a:r>
            <a:endParaRPr lang="en-US" altLang="zh-CN" dirty="0" smtClean="0"/>
          </a:p>
          <a:p>
            <a:r>
              <a:rPr lang="zh-CN" altLang="en-US" dirty="0" smtClean="0"/>
              <a:t>子系统提供给其他子系统良好的接口。</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2066281" y="3787775"/>
            <a:ext cx="7762875" cy="2524125"/>
          </a:xfrm>
          <a:prstGeom prst="rect">
            <a:avLst/>
          </a:prstGeom>
        </p:spPr>
      </p:pic>
    </p:spTree>
    <p:extLst>
      <p:ext uri="{BB962C8B-B14F-4D97-AF65-F5344CB8AC3E}">
        <p14:creationId xmlns:p14="http://schemas.microsoft.com/office/powerpoint/2010/main" val="442984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a:t>
            </a:r>
            <a:r>
              <a:rPr lang="zh-CN" altLang="en-US" dirty="0" smtClean="0"/>
              <a:t>动态模型</a:t>
            </a:r>
            <a:endParaRPr lang="zh-CN" altLang="en-US" dirty="0"/>
          </a:p>
        </p:txBody>
      </p:sp>
      <p:sp>
        <p:nvSpPr>
          <p:cNvPr id="3" name="内容占位符 2"/>
          <p:cNvSpPr>
            <a:spLocks noGrp="1"/>
          </p:cNvSpPr>
          <p:nvPr>
            <p:ph idx="1"/>
          </p:nvPr>
        </p:nvSpPr>
        <p:spPr/>
        <p:txBody>
          <a:bodyPr/>
          <a:lstStyle/>
          <a:p>
            <a:r>
              <a:rPr lang="zh-CN" altLang="en-US" dirty="0" smtClean="0"/>
              <a:t>类或对象的状态的动态变化，动态模型的核心包括：</a:t>
            </a:r>
            <a:endParaRPr lang="en-US" altLang="zh-CN" dirty="0" smtClean="0"/>
          </a:p>
          <a:p>
            <a:r>
              <a:rPr lang="zh-CN" altLang="en-US" dirty="0" smtClean="0"/>
              <a:t>状态</a:t>
            </a:r>
            <a:endParaRPr lang="en-US" altLang="zh-CN" dirty="0" smtClean="0"/>
          </a:p>
          <a:p>
            <a:r>
              <a:rPr lang="zh-CN" altLang="en-US" dirty="0" smtClean="0"/>
              <a:t>状态转移</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194615" y="3574577"/>
            <a:ext cx="9324975" cy="2295525"/>
          </a:xfrm>
          <a:prstGeom prst="rect">
            <a:avLst/>
          </a:prstGeom>
        </p:spPr>
      </p:pic>
    </p:spTree>
    <p:extLst>
      <p:ext uri="{BB962C8B-B14F-4D97-AF65-F5344CB8AC3E}">
        <p14:creationId xmlns:p14="http://schemas.microsoft.com/office/powerpoint/2010/main" val="1592088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5</a:t>
            </a:r>
            <a:r>
              <a:rPr lang="zh-CN" altLang="en-US" dirty="0"/>
              <a:t>）组建</a:t>
            </a:r>
            <a:r>
              <a:rPr lang="zh-CN" altLang="en-US" dirty="0" smtClean="0"/>
              <a:t>模型</a:t>
            </a:r>
            <a:endParaRPr lang="zh-CN" altLang="en-US" dirty="0"/>
          </a:p>
        </p:txBody>
      </p:sp>
      <p:sp>
        <p:nvSpPr>
          <p:cNvPr id="3" name="内容占位符 2"/>
          <p:cNvSpPr>
            <a:spLocks noGrp="1"/>
          </p:cNvSpPr>
          <p:nvPr>
            <p:ph idx="1"/>
          </p:nvPr>
        </p:nvSpPr>
        <p:spPr/>
        <p:txBody>
          <a:bodyPr>
            <a:normAutofit/>
          </a:bodyPr>
          <a:lstStyle/>
          <a:p>
            <a:r>
              <a:rPr lang="zh-CN" altLang="en-US" dirty="0" smtClean="0"/>
              <a:t>采用</a:t>
            </a:r>
            <a:r>
              <a:rPr lang="en-US" altLang="zh-CN" dirty="0" smtClean="0"/>
              <a:t>3GL</a:t>
            </a:r>
            <a:r>
              <a:rPr lang="zh-CN" altLang="en-US" dirty="0" smtClean="0"/>
              <a:t>或</a:t>
            </a:r>
            <a:r>
              <a:rPr lang="en-US" altLang="zh-CN" dirty="0" smtClean="0"/>
              <a:t>4GL</a:t>
            </a:r>
            <a:r>
              <a:rPr lang="zh-CN" altLang="en-US" dirty="0" smtClean="0"/>
              <a:t>生成：</a:t>
            </a:r>
            <a:endParaRPr lang="en-US" altLang="zh-CN" dirty="0" smtClean="0"/>
          </a:p>
          <a:p>
            <a:pPr lvl="1"/>
            <a:r>
              <a:rPr lang="zh-CN" altLang="en-US" sz="2800" dirty="0" smtClean="0"/>
              <a:t>代码框架或代码</a:t>
            </a:r>
            <a:endParaRPr lang="en-US" altLang="zh-CN" sz="2800" dirty="0" smtClean="0"/>
          </a:p>
          <a:p>
            <a:pPr lvl="1"/>
            <a:r>
              <a:rPr lang="zh-CN" altLang="en-US" sz="2800" dirty="0" smtClean="0"/>
              <a:t>物理数据库模式</a:t>
            </a:r>
            <a:endParaRPr lang="en-US" altLang="zh-CN" sz="2800" dirty="0" smtClean="0"/>
          </a:p>
          <a:p>
            <a:pPr lvl="1"/>
            <a:r>
              <a:rPr lang="zh-CN" altLang="en-US" sz="2800" dirty="0"/>
              <a:t>测试脚本</a:t>
            </a:r>
          </a:p>
        </p:txBody>
      </p:sp>
      <p:pic>
        <p:nvPicPr>
          <p:cNvPr id="4" name="图片 3"/>
          <p:cNvPicPr>
            <a:picLocks noChangeAspect="1"/>
          </p:cNvPicPr>
          <p:nvPr/>
        </p:nvPicPr>
        <p:blipFill>
          <a:blip r:embed="rId2"/>
          <a:stretch>
            <a:fillRect/>
          </a:stretch>
        </p:blipFill>
        <p:spPr>
          <a:xfrm>
            <a:off x="4397847" y="3406775"/>
            <a:ext cx="6296025" cy="2905125"/>
          </a:xfrm>
          <a:prstGeom prst="rect">
            <a:avLst/>
          </a:prstGeom>
        </p:spPr>
      </p:pic>
    </p:spTree>
    <p:extLst>
      <p:ext uri="{BB962C8B-B14F-4D97-AF65-F5344CB8AC3E}">
        <p14:creationId xmlns:p14="http://schemas.microsoft.com/office/powerpoint/2010/main" val="2314612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6</a:t>
            </a:r>
            <a:r>
              <a:rPr lang="zh-CN" altLang="en-US" dirty="0"/>
              <a:t>）配置</a:t>
            </a:r>
            <a:r>
              <a:rPr lang="zh-CN" altLang="en-US" dirty="0" smtClean="0"/>
              <a:t>图</a:t>
            </a:r>
            <a:endParaRPr lang="zh-CN" altLang="en-US" dirty="0"/>
          </a:p>
        </p:txBody>
      </p:sp>
      <p:sp>
        <p:nvSpPr>
          <p:cNvPr id="3" name="内容占位符 2"/>
          <p:cNvSpPr>
            <a:spLocks noGrp="1"/>
          </p:cNvSpPr>
          <p:nvPr>
            <p:ph idx="1"/>
          </p:nvPr>
        </p:nvSpPr>
        <p:spPr/>
        <p:txBody>
          <a:bodyPr/>
          <a:lstStyle/>
          <a:p>
            <a:r>
              <a:rPr lang="zh-CN" altLang="en-US" dirty="0" smtClean="0"/>
              <a:t>配置（部署）模型主要包括：</a:t>
            </a:r>
            <a:endParaRPr lang="en-US" altLang="zh-CN" dirty="0" smtClean="0"/>
          </a:p>
          <a:p>
            <a:r>
              <a:rPr lang="zh-CN" altLang="en-US" dirty="0" smtClean="0"/>
              <a:t>软硬件的物理体系结构（实际计算机和设备的联结关系，拓扑）</a:t>
            </a:r>
            <a:endParaRPr lang="en-US" altLang="zh-CN" dirty="0" smtClean="0"/>
          </a:p>
          <a:p>
            <a:r>
              <a:rPr lang="zh-CN" altLang="en-US" dirty="0" smtClean="0"/>
              <a:t>描述运行在硬件单元上的软件结构</a:t>
            </a:r>
            <a:endParaRPr lang="en-US" altLang="zh-CN" dirty="0" smtClean="0"/>
          </a:p>
          <a:p>
            <a:r>
              <a:rPr lang="zh-CN" altLang="en-US" dirty="0" smtClean="0"/>
              <a:t>环境描述等</a:t>
            </a:r>
            <a:endParaRPr lang="en-US" altLang="zh-CN" dirty="0" smtClean="0"/>
          </a:p>
        </p:txBody>
      </p:sp>
      <p:pic>
        <p:nvPicPr>
          <p:cNvPr id="4" name="图片 3"/>
          <p:cNvPicPr>
            <a:picLocks noChangeAspect="1"/>
          </p:cNvPicPr>
          <p:nvPr/>
        </p:nvPicPr>
        <p:blipFill>
          <a:blip r:embed="rId2"/>
          <a:stretch>
            <a:fillRect/>
          </a:stretch>
        </p:blipFill>
        <p:spPr>
          <a:xfrm>
            <a:off x="1927782" y="4111625"/>
            <a:ext cx="8105775" cy="2200275"/>
          </a:xfrm>
          <a:prstGeom prst="rect">
            <a:avLst/>
          </a:prstGeom>
        </p:spPr>
      </p:pic>
    </p:spTree>
    <p:extLst>
      <p:ext uri="{BB962C8B-B14F-4D97-AF65-F5344CB8AC3E}">
        <p14:creationId xmlns:p14="http://schemas.microsoft.com/office/powerpoint/2010/main" val="807557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2.3.3 </a:t>
            </a:r>
            <a:r>
              <a:rPr lang="zh-CN" altLang="en-US" dirty="0" smtClean="0"/>
              <a:t>面向数据的建模</a:t>
            </a:r>
            <a:endParaRPr lang="zh-CN" altLang="en-US" dirty="0"/>
          </a:p>
        </p:txBody>
      </p:sp>
      <p:sp>
        <p:nvSpPr>
          <p:cNvPr id="3" name="内容占位符 2"/>
          <p:cNvSpPr>
            <a:spLocks noGrp="1"/>
          </p:cNvSpPr>
          <p:nvPr>
            <p:ph idx="1"/>
          </p:nvPr>
        </p:nvSpPr>
        <p:spPr/>
        <p:txBody>
          <a:bodyPr/>
          <a:lstStyle/>
          <a:p>
            <a:r>
              <a:rPr lang="zh-CN" altLang="en-US" dirty="0" smtClean="0"/>
              <a:t>数据的存储设计到数据模型的建立和优化，以及考虑如何被各种数据库支持。</a:t>
            </a:r>
            <a:endParaRPr lang="en-US" altLang="zh-CN" dirty="0" smtClean="0"/>
          </a:p>
          <a:p>
            <a:r>
              <a:rPr lang="zh-CN" altLang="en-US" dirty="0" smtClean="0"/>
              <a:t>关系数据库</a:t>
            </a:r>
            <a:endParaRPr lang="en-US" altLang="zh-CN" dirty="0" smtClean="0"/>
          </a:p>
          <a:p>
            <a:r>
              <a:rPr lang="en-US" altLang="zh-CN" dirty="0" smtClean="0"/>
              <a:t>XML</a:t>
            </a:r>
            <a:r>
              <a:rPr lang="zh-CN" altLang="en-US" dirty="0" smtClean="0"/>
              <a:t>数据库</a:t>
            </a:r>
            <a:endParaRPr lang="en-US" altLang="zh-CN" dirty="0" smtClean="0"/>
          </a:p>
          <a:p>
            <a:r>
              <a:rPr lang="zh-CN" altLang="en-US" dirty="0" smtClean="0"/>
              <a:t>图数据库</a:t>
            </a:r>
            <a:endParaRPr lang="zh-CN" altLang="en-US" dirty="0"/>
          </a:p>
        </p:txBody>
      </p:sp>
      <p:pic>
        <p:nvPicPr>
          <p:cNvPr id="4" name="图片 3"/>
          <p:cNvPicPr>
            <a:picLocks noChangeAspect="1"/>
          </p:cNvPicPr>
          <p:nvPr/>
        </p:nvPicPr>
        <p:blipFill>
          <a:blip r:embed="rId2"/>
          <a:stretch>
            <a:fillRect/>
          </a:stretch>
        </p:blipFill>
        <p:spPr>
          <a:xfrm>
            <a:off x="2438400" y="4509859"/>
            <a:ext cx="7059827" cy="1418858"/>
          </a:xfrm>
          <a:prstGeom prst="rect">
            <a:avLst/>
          </a:prstGeom>
        </p:spPr>
      </p:pic>
    </p:spTree>
    <p:extLst>
      <p:ext uri="{BB962C8B-B14F-4D97-AF65-F5344CB8AC3E}">
        <p14:creationId xmlns:p14="http://schemas.microsoft.com/office/powerpoint/2010/main" val="2422403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dirty="0" smtClean="0">
                <a:latin typeface="仿宋" panose="02010609060101010101" pitchFamily="49" charset="-122"/>
                <a:ea typeface="仿宋" panose="02010609060101010101" pitchFamily="49" charset="-122"/>
              </a:rPr>
              <a:t>第三章</a:t>
            </a:r>
            <a:r>
              <a:rPr lang="en-US" altLang="zh-CN" b="1" dirty="0" smtClean="0">
                <a:latin typeface="仿宋" panose="02010609060101010101" pitchFamily="49" charset="-122"/>
                <a:ea typeface="仿宋" panose="02010609060101010101" pitchFamily="49" charset="-122"/>
              </a:rPr>
              <a:t> </a:t>
            </a:r>
            <a:br>
              <a:rPr lang="en-US" altLang="zh-CN" b="1" dirty="0" smtClean="0">
                <a:latin typeface="仿宋" panose="02010609060101010101" pitchFamily="49" charset="-122"/>
                <a:ea typeface="仿宋" panose="02010609060101010101" pitchFamily="49" charset="-122"/>
              </a:rPr>
            </a:br>
            <a:r>
              <a:rPr lang="zh-CN" altLang="en-US" b="1" dirty="0" smtClean="0">
                <a:latin typeface="仿宋" panose="02010609060101010101" pitchFamily="49" charset="-122"/>
                <a:ea typeface="仿宋" panose="02010609060101010101" pitchFamily="49" charset="-122"/>
              </a:rPr>
              <a:t>需求分析的结构化分析方法</a:t>
            </a:r>
            <a:endParaRPr lang="zh-CN" altLang="en-US" b="1" dirty="0">
              <a:latin typeface="仿宋" panose="02010609060101010101" pitchFamily="49" charset="-122"/>
              <a:ea typeface="仿宋" panose="02010609060101010101" pitchFamily="49" charset="-122"/>
            </a:endParaRPr>
          </a:p>
        </p:txBody>
      </p:sp>
      <p:sp>
        <p:nvSpPr>
          <p:cNvPr id="3" name="副标题 2"/>
          <p:cNvSpPr>
            <a:spLocks noGrp="1"/>
          </p:cNvSpPr>
          <p:nvPr>
            <p:ph type="subTitle" idx="1"/>
          </p:nvPr>
        </p:nvSpPr>
        <p:spPr/>
        <p:txBody>
          <a:bodyPr/>
          <a:lstStyle/>
          <a:p>
            <a:pPr algn="r"/>
            <a:r>
              <a:rPr lang="zh-CN" altLang="en-US" dirty="0" smtClean="0">
                <a:latin typeface="仿宋" panose="02010609060101010101" pitchFamily="49" charset="-122"/>
                <a:ea typeface="仿宋" panose="02010609060101010101" pitchFamily="49" charset="-122"/>
              </a:rPr>
              <a:t>主讲人：宁博</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09100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600" b="1" smtClean="0">
                <a:effectLst>
                  <a:outerShdw blurRad="38100" dist="38100" dir="2700000" algn="tl">
                    <a:srgbClr val="000000">
                      <a:alpha val="43137"/>
                    </a:srgbClr>
                  </a:outerShdw>
                </a:effectLst>
                <a:latin typeface="宋体" pitchFamily="2" charset="-122"/>
              </a:rPr>
              <a:t>数据流图</a:t>
            </a:r>
            <a:r>
              <a:rPr lang="en-US" altLang="zh-CN" sz="3600" b="1" dirty="0" smtClean="0">
                <a:effectLst>
                  <a:outerShdw blurRad="38100" dist="38100" dir="2700000" algn="tl">
                    <a:srgbClr val="000000">
                      <a:alpha val="43137"/>
                    </a:srgbClr>
                  </a:outerShdw>
                </a:effectLst>
                <a:latin typeface="宋体" pitchFamily="2" charset="-122"/>
              </a:rPr>
              <a:t>DFD</a:t>
            </a:r>
            <a:r>
              <a:rPr lang="zh-CN" altLang="en-US" sz="3600" b="1" dirty="0" smtClean="0">
                <a:effectLst>
                  <a:outerShdw blurRad="38100" dist="38100" dir="2700000" algn="tl">
                    <a:srgbClr val="000000">
                      <a:alpha val="43137"/>
                    </a:srgbClr>
                  </a:outerShdw>
                </a:effectLst>
                <a:latin typeface="宋体" pitchFamily="2" charset="-122"/>
              </a:rPr>
              <a:t>（</a:t>
            </a:r>
            <a:r>
              <a:rPr lang="en-US" altLang="zh-CN" sz="3600" b="1" dirty="0">
                <a:effectLst>
                  <a:outerShdw blurRad="38100" dist="38100" dir="2700000" algn="tl">
                    <a:srgbClr val="000000">
                      <a:alpha val="43137"/>
                    </a:srgbClr>
                  </a:outerShdw>
                </a:effectLst>
                <a:latin typeface="宋体" pitchFamily="2" charset="-122"/>
              </a:rPr>
              <a:t> Data Flow Diagram </a:t>
            </a:r>
            <a:r>
              <a:rPr lang="zh-CN" altLang="en-US" sz="3600" b="1" dirty="0" smtClean="0">
                <a:effectLst>
                  <a:outerShdw blurRad="38100" dist="38100" dir="2700000" algn="tl">
                    <a:srgbClr val="000000">
                      <a:alpha val="43137"/>
                    </a:srgbClr>
                  </a:outerShdw>
                </a:effectLst>
                <a:latin typeface="宋体" pitchFamily="2" charset="-122"/>
              </a:rPr>
              <a:t>）</a:t>
            </a:r>
            <a:endParaRPr lang="en-US" altLang="zh-CN" sz="3600" b="1" dirty="0" smtClean="0">
              <a:effectLst>
                <a:outerShdw blurRad="38100" dist="38100" dir="2700000" algn="tl">
                  <a:srgbClr val="000000">
                    <a:alpha val="43137"/>
                  </a:srgbClr>
                </a:outerShdw>
              </a:effectLst>
              <a:latin typeface="宋体" pitchFamily="2" charset="-122"/>
            </a:endParaRPr>
          </a:p>
          <a:p>
            <a:endParaRPr lang="en-US" altLang="zh-CN" sz="3600" dirty="0" smtClean="0">
              <a:latin typeface="宋体" pitchFamily="2" charset="-122"/>
            </a:endParaRPr>
          </a:p>
          <a:p>
            <a:endParaRPr lang="en-US" altLang="zh-CN" sz="3600" dirty="0">
              <a:latin typeface="宋体" pitchFamily="2" charset="-122"/>
            </a:endParaRPr>
          </a:p>
          <a:p>
            <a:r>
              <a:rPr lang="zh-CN" altLang="en-US" sz="3600" dirty="0" smtClean="0">
                <a:latin typeface="宋体" pitchFamily="2" charset="-122"/>
              </a:rPr>
              <a:t>结构化分析方法</a:t>
            </a:r>
            <a:r>
              <a:rPr lang="en-US" altLang="zh-CN" sz="3600" dirty="0" smtClean="0">
                <a:latin typeface="宋体" pitchFamily="2" charset="-122"/>
              </a:rPr>
              <a:t>IDEF0</a:t>
            </a:r>
            <a:endParaRPr lang="zh-CN" altLang="en-US" sz="3600" dirty="0"/>
          </a:p>
        </p:txBody>
      </p:sp>
    </p:spTree>
    <p:extLst>
      <p:ext uri="{BB962C8B-B14F-4D97-AF65-F5344CB8AC3E}">
        <p14:creationId xmlns:p14="http://schemas.microsoft.com/office/powerpoint/2010/main" val="523310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数据流程图的四个基本成分</a:t>
            </a:r>
          </a:p>
        </p:txBody>
      </p:sp>
      <p:sp>
        <p:nvSpPr>
          <p:cNvPr id="4" name="Rectangle 3"/>
          <p:cNvSpPr>
            <a:spLocks noChangeArrowheads="1"/>
          </p:cNvSpPr>
          <p:nvPr/>
        </p:nvSpPr>
        <p:spPr bwMode="auto">
          <a:xfrm>
            <a:off x="6569678" y="3771900"/>
            <a:ext cx="22860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081D58"/>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Clr>
                <a:schemeClr val="tx1"/>
              </a:buClr>
              <a:buSzPct val="75000"/>
              <a:buFont typeface="Monotype Sorts" pitchFamily="2" charset="2"/>
              <a:buNone/>
            </a:pPr>
            <a:r>
              <a:rPr lang="zh-CN" altLang="en-US" sz="3200">
                <a:solidFill>
                  <a:srgbClr val="081D58"/>
                </a:solidFill>
                <a:latin typeface="Arial" panose="020B0604020202020204" pitchFamily="34" charset="0"/>
              </a:rPr>
              <a:t>数据存储 </a:t>
            </a:r>
          </a:p>
        </p:txBody>
      </p:sp>
      <p:sp>
        <p:nvSpPr>
          <p:cNvPr id="5" name="Oval 4"/>
          <p:cNvSpPr>
            <a:spLocks noChangeArrowheads="1"/>
          </p:cNvSpPr>
          <p:nvPr/>
        </p:nvSpPr>
        <p:spPr bwMode="auto">
          <a:xfrm>
            <a:off x="2956528" y="2622550"/>
            <a:ext cx="1041400" cy="958850"/>
          </a:xfrm>
          <a:prstGeom prst="ellipse">
            <a:avLst/>
          </a:prstGeom>
          <a:noFill/>
          <a:ln w="28575">
            <a:solidFill>
              <a:srgbClr val="4B4FF5"/>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5"/>
          <p:cNvSpPr>
            <a:spLocks noChangeShapeType="1"/>
          </p:cNvSpPr>
          <p:nvPr/>
        </p:nvSpPr>
        <p:spPr bwMode="auto">
          <a:xfrm>
            <a:off x="3794728" y="2165350"/>
            <a:ext cx="1600200" cy="0"/>
          </a:xfrm>
          <a:prstGeom prst="line">
            <a:avLst/>
          </a:prstGeom>
          <a:noFill/>
          <a:ln w="28575">
            <a:solidFill>
              <a:srgbClr val="4B4FF5"/>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3185128" y="4240213"/>
            <a:ext cx="838200" cy="0"/>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7"/>
          <p:cNvSpPr>
            <a:spLocks noChangeArrowheads="1"/>
          </p:cNvSpPr>
          <p:nvPr/>
        </p:nvSpPr>
        <p:spPr bwMode="auto">
          <a:xfrm>
            <a:off x="3032728" y="5078413"/>
            <a:ext cx="965200" cy="512762"/>
          </a:xfrm>
          <a:prstGeom prst="rect">
            <a:avLst/>
          </a:prstGeom>
          <a:noFill/>
          <a:ln w="28575">
            <a:solidFill>
              <a:srgbClr val="4B4FF5"/>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8"/>
          <p:cNvSpPr>
            <a:spLocks noChangeShapeType="1"/>
          </p:cNvSpPr>
          <p:nvPr/>
        </p:nvSpPr>
        <p:spPr bwMode="auto">
          <a:xfrm>
            <a:off x="5013928" y="3778250"/>
            <a:ext cx="1295400" cy="0"/>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5013928" y="4370388"/>
            <a:ext cx="1295400" cy="0"/>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013928" y="3778250"/>
            <a:ext cx="0" cy="592138"/>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H="1">
            <a:off x="5775928" y="3800475"/>
            <a:ext cx="0" cy="592138"/>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2"/>
          <p:cNvSpPr>
            <a:spLocks noChangeArrowheads="1"/>
          </p:cNvSpPr>
          <p:nvPr/>
        </p:nvSpPr>
        <p:spPr bwMode="auto">
          <a:xfrm>
            <a:off x="4861528" y="5103813"/>
            <a:ext cx="965200" cy="514350"/>
          </a:xfrm>
          <a:prstGeom prst="rect">
            <a:avLst/>
          </a:prstGeom>
          <a:noFill/>
          <a:ln w="28575">
            <a:solidFill>
              <a:srgbClr val="4B4FF5"/>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Line 13"/>
          <p:cNvSpPr>
            <a:spLocks noChangeShapeType="1"/>
          </p:cNvSpPr>
          <p:nvPr/>
        </p:nvSpPr>
        <p:spPr bwMode="auto">
          <a:xfrm>
            <a:off x="4785328" y="5695950"/>
            <a:ext cx="914400" cy="0"/>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4"/>
          <p:cNvSpPr>
            <a:spLocks noChangeArrowheads="1"/>
          </p:cNvSpPr>
          <p:nvPr/>
        </p:nvSpPr>
        <p:spPr bwMode="auto">
          <a:xfrm>
            <a:off x="5045678" y="2451100"/>
            <a:ext cx="1066800" cy="1008063"/>
          </a:xfrm>
          <a:prstGeom prst="roundRect">
            <a:avLst>
              <a:gd name="adj" fmla="val 16667"/>
            </a:avLst>
          </a:prstGeom>
          <a:noFill/>
          <a:ln w="28575">
            <a:solidFill>
              <a:srgbClr val="4B4FF5"/>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15"/>
          <p:cNvSpPr>
            <a:spLocks noChangeShapeType="1"/>
          </p:cNvSpPr>
          <p:nvPr/>
        </p:nvSpPr>
        <p:spPr bwMode="auto">
          <a:xfrm>
            <a:off x="2988278" y="2895600"/>
            <a:ext cx="914400" cy="0"/>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 name="Text Box 16"/>
          <p:cNvSpPr txBox="1">
            <a:spLocks noChangeArrowheads="1"/>
          </p:cNvSpPr>
          <p:nvPr/>
        </p:nvSpPr>
        <p:spPr bwMode="auto">
          <a:xfrm>
            <a:off x="4175728" y="2720975"/>
            <a:ext cx="609600"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8575">
                <a:solidFill>
                  <a:srgbClr val="4B4FF5"/>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defRPr/>
            </a:pPr>
            <a:r>
              <a:rPr lang="zh-CN" altLang="en-US" sz="3600" b="1">
                <a:solidFill>
                  <a:srgbClr val="081D58"/>
                </a:solidFill>
                <a:effectLst>
                  <a:outerShdw blurRad="38100" dist="38100" dir="2700000" algn="tl">
                    <a:srgbClr val="C0C0C0"/>
                  </a:outerShdw>
                </a:effectLst>
                <a:latin typeface="宋体" pitchFamily="2" charset="-122"/>
              </a:rPr>
              <a:t>或</a:t>
            </a:r>
            <a:endParaRPr lang="zh-CN" altLang="en-US" sz="3600" b="1">
              <a:solidFill>
                <a:schemeClr val="bg2"/>
              </a:solidFill>
              <a:effectLst>
                <a:outerShdw blurRad="38100" dist="38100" dir="2700000" algn="tl">
                  <a:srgbClr val="C0C0C0"/>
                </a:outerShdw>
              </a:effectLst>
              <a:latin typeface="宋体" pitchFamily="2" charset="-122"/>
            </a:endParaRPr>
          </a:p>
        </p:txBody>
      </p:sp>
      <p:sp>
        <p:nvSpPr>
          <p:cNvPr id="18" name="Rectangle 17"/>
          <p:cNvSpPr>
            <a:spLocks noChangeArrowheads="1"/>
          </p:cNvSpPr>
          <p:nvPr/>
        </p:nvSpPr>
        <p:spPr bwMode="auto">
          <a:xfrm>
            <a:off x="6591903" y="1892300"/>
            <a:ext cx="18034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081D58"/>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rgbClr val="081D58"/>
                </a:solidFill>
                <a:latin typeface="宋体" panose="02010600030101010101" pitchFamily="2" charset="-122"/>
              </a:rPr>
              <a:t>数据流</a:t>
            </a:r>
            <a:endParaRPr lang="zh-CN" altLang="en-US" sz="3200">
              <a:solidFill>
                <a:schemeClr val="bg2"/>
              </a:solidFill>
              <a:latin typeface="宋体" panose="02010600030101010101" pitchFamily="2" charset="-122"/>
            </a:endParaRPr>
          </a:p>
        </p:txBody>
      </p:sp>
      <p:sp>
        <p:nvSpPr>
          <p:cNvPr id="19" name="Text Box 18"/>
          <p:cNvSpPr txBox="1">
            <a:spLocks noChangeArrowheads="1"/>
          </p:cNvSpPr>
          <p:nvPr/>
        </p:nvSpPr>
        <p:spPr bwMode="auto">
          <a:xfrm>
            <a:off x="4251928" y="3836988"/>
            <a:ext cx="609600"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8575">
                <a:solidFill>
                  <a:srgbClr val="4B4FF5"/>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defRPr/>
            </a:pPr>
            <a:r>
              <a:rPr lang="zh-CN" altLang="en-US" sz="3600" b="1">
                <a:solidFill>
                  <a:srgbClr val="081D58"/>
                </a:solidFill>
                <a:effectLst>
                  <a:outerShdw blurRad="38100" dist="38100" dir="2700000" algn="tl">
                    <a:srgbClr val="C0C0C0"/>
                  </a:outerShdw>
                </a:effectLst>
                <a:latin typeface="宋体" pitchFamily="2" charset="-122"/>
              </a:rPr>
              <a:t>或</a:t>
            </a:r>
            <a:endParaRPr lang="zh-CN" altLang="en-US" sz="3600" b="1">
              <a:solidFill>
                <a:schemeClr val="bg2"/>
              </a:solidFill>
              <a:effectLst>
                <a:outerShdw blurRad="38100" dist="38100" dir="2700000" algn="tl">
                  <a:srgbClr val="C0C0C0"/>
                </a:outerShdw>
              </a:effectLst>
              <a:latin typeface="宋体" pitchFamily="2" charset="-122"/>
            </a:endParaRPr>
          </a:p>
        </p:txBody>
      </p:sp>
      <p:sp>
        <p:nvSpPr>
          <p:cNvPr id="20" name="Rectangle 19" descr="羊皮纸"/>
          <p:cNvSpPr>
            <a:spLocks noChangeArrowheads="1"/>
          </p:cNvSpPr>
          <p:nvPr/>
        </p:nvSpPr>
        <p:spPr bwMode="auto">
          <a:xfrm>
            <a:off x="5960078" y="5181600"/>
            <a:ext cx="2816225" cy="579438"/>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12700" cap="rnd">
                <a:solidFill>
                  <a:srgbClr val="081D58"/>
                </a:solidFill>
                <a:prstDash val="sysDot"/>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tx1"/>
              </a:buClr>
              <a:buSzPct val="75000"/>
              <a:buFont typeface="Monotype Sorts" pitchFamily="2" charset="2"/>
              <a:buNone/>
            </a:pPr>
            <a:r>
              <a:rPr lang="en-US" altLang="zh-CN" sz="3200">
                <a:solidFill>
                  <a:srgbClr val="081D58"/>
                </a:solidFill>
                <a:latin typeface="宋体" panose="02010600030101010101" pitchFamily="2" charset="-122"/>
              </a:rPr>
              <a:t>   </a:t>
            </a:r>
            <a:r>
              <a:rPr lang="zh-CN" altLang="en-US" sz="3200">
                <a:solidFill>
                  <a:srgbClr val="081D58"/>
                </a:solidFill>
                <a:latin typeface="宋体" panose="02010600030101010101" pitchFamily="2" charset="-122"/>
              </a:rPr>
              <a:t>外部项</a:t>
            </a:r>
          </a:p>
        </p:txBody>
      </p:sp>
      <p:sp>
        <p:nvSpPr>
          <p:cNvPr id="21" name="Line 20"/>
          <p:cNvSpPr>
            <a:spLocks noChangeShapeType="1"/>
          </p:cNvSpPr>
          <p:nvPr/>
        </p:nvSpPr>
        <p:spPr bwMode="auto">
          <a:xfrm>
            <a:off x="4785328" y="5103813"/>
            <a:ext cx="0" cy="592137"/>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1"/>
          <p:cNvSpPr txBox="1">
            <a:spLocks noChangeArrowheads="1"/>
          </p:cNvSpPr>
          <p:nvPr/>
        </p:nvSpPr>
        <p:spPr bwMode="auto">
          <a:xfrm>
            <a:off x="4099528" y="5103813"/>
            <a:ext cx="533400"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8575">
                <a:solidFill>
                  <a:srgbClr val="4B4FF5"/>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defRPr/>
            </a:pPr>
            <a:r>
              <a:rPr lang="zh-CN" altLang="en-US" sz="3600" b="1">
                <a:solidFill>
                  <a:srgbClr val="081D58"/>
                </a:solidFill>
                <a:effectLst>
                  <a:outerShdw blurRad="38100" dist="38100" dir="2700000" algn="tl">
                    <a:srgbClr val="C0C0C0"/>
                  </a:outerShdw>
                </a:effectLst>
                <a:latin typeface="宋体" pitchFamily="2" charset="-122"/>
              </a:rPr>
              <a:t>或</a:t>
            </a:r>
            <a:endParaRPr lang="zh-CN" altLang="en-US" sz="3600" b="1">
              <a:solidFill>
                <a:schemeClr val="bg2"/>
              </a:solidFill>
              <a:effectLst>
                <a:outerShdw blurRad="38100" dist="38100" dir="2700000" algn="tl">
                  <a:srgbClr val="C0C0C0"/>
                </a:outerShdw>
              </a:effectLst>
              <a:latin typeface="宋体" pitchFamily="2" charset="-122"/>
            </a:endParaRPr>
          </a:p>
        </p:txBody>
      </p:sp>
      <p:sp>
        <p:nvSpPr>
          <p:cNvPr id="23" name="Line 22"/>
          <p:cNvSpPr>
            <a:spLocks noChangeShapeType="1"/>
          </p:cNvSpPr>
          <p:nvPr/>
        </p:nvSpPr>
        <p:spPr bwMode="auto">
          <a:xfrm>
            <a:off x="5045678" y="2806700"/>
            <a:ext cx="1066800" cy="0"/>
          </a:xfrm>
          <a:prstGeom prst="line">
            <a:avLst/>
          </a:prstGeom>
          <a:noFill/>
          <a:ln w="28575">
            <a:solidFill>
              <a:srgbClr val="4B4FF5"/>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 name="Text Box 23"/>
          <p:cNvSpPr txBox="1">
            <a:spLocks noChangeArrowheads="1"/>
          </p:cNvSpPr>
          <p:nvPr/>
        </p:nvSpPr>
        <p:spPr bwMode="auto">
          <a:xfrm>
            <a:off x="6572853" y="2889250"/>
            <a:ext cx="3352800" cy="482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081D58"/>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80000"/>
              </a:lnSpc>
              <a:spcBef>
                <a:spcPct val="10000"/>
              </a:spcBef>
              <a:buClr>
                <a:schemeClr val="tx1"/>
              </a:buClr>
              <a:buSzPct val="75000"/>
              <a:buFont typeface="Monotype Sorts" pitchFamily="2" charset="2"/>
              <a:buNone/>
            </a:pPr>
            <a:r>
              <a:rPr lang="zh-CN" altLang="en-US" sz="3200">
                <a:solidFill>
                  <a:srgbClr val="081D58"/>
                </a:solidFill>
                <a:latin typeface="宋体" panose="02010600030101010101" pitchFamily="2" charset="-122"/>
              </a:rPr>
              <a:t>数据处理</a:t>
            </a:r>
            <a:r>
              <a:rPr lang="en-US" altLang="zh-CN" sz="3200">
                <a:solidFill>
                  <a:srgbClr val="081D58"/>
                </a:solidFill>
                <a:latin typeface="宋体" panose="02010600030101010101" pitchFamily="2" charset="-122"/>
              </a:rPr>
              <a:t>(</a:t>
            </a:r>
            <a:r>
              <a:rPr lang="zh-CN" altLang="en-US" sz="3200">
                <a:solidFill>
                  <a:srgbClr val="081D58"/>
                </a:solidFill>
                <a:latin typeface="宋体" panose="02010600030101010101" pitchFamily="2" charset="-122"/>
              </a:rPr>
              <a:t>加工</a:t>
            </a:r>
            <a:r>
              <a:rPr lang="en-US" altLang="zh-CN" sz="3200">
                <a:solidFill>
                  <a:srgbClr val="081D58"/>
                </a:solidFill>
                <a:latin typeface="宋体" panose="02010600030101010101" pitchFamily="2" charset="-122"/>
              </a:rPr>
              <a:t>)</a:t>
            </a:r>
            <a:endParaRPr lang="en-US" altLang="zh-CN">
              <a:solidFill>
                <a:srgbClr val="081D5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007840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80303" y="609600"/>
            <a:ext cx="10083113" cy="1143000"/>
          </a:xfrm>
        </p:spPr>
        <p:txBody>
          <a:bodyPr/>
          <a:lstStyle/>
          <a:p>
            <a:pPr>
              <a:defRPr/>
            </a:pPr>
            <a:r>
              <a:rPr lang="en-US" altLang="zh-CN" sz="4000" dirty="0">
                <a:latin typeface="宋体" pitchFamily="2" charset="-122"/>
              </a:rPr>
              <a:t>1) </a:t>
            </a:r>
            <a:r>
              <a:rPr lang="zh-CN" altLang="en-US" sz="4000" dirty="0">
                <a:latin typeface="宋体" pitchFamily="2" charset="-122"/>
              </a:rPr>
              <a:t>数据流</a:t>
            </a:r>
          </a:p>
        </p:txBody>
      </p:sp>
      <p:sp>
        <p:nvSpPr>
          <p:cNvPr id="13315" name="Rectangle 3"/>
          <p:cNvSpPr>
            <a:spLocks noGrp="1" noChangeArrowheads="1"/>
          </p:cNvSpPr>
          <p:nvPr>
            <p:ph idx="1"/>
          </p:nvPr>
        </p:nvSpPr>
        <p:spPr>
          <a:xfrm>
            <a:off x="897923" y="1905000"/>
            <a:ext cx="10239633" cy="4724400"/>
          </a:xfrm>
        </p:spPr>
        <p:txBody>
          <a:bodyPr/>
          <a:lstStyle/>
          <a:p>
            <a:pPr algn="just"/>
            <a:r>
              <a:rPr lang="zh-CN" altLang="en-US" dirty="0" smtClean="0">
                <a:latin typeface="宋体" panose="02010600030101010101" pitchFamily="2" charset="-122"/>
              </a:rPr>
              <a:t>表示数据和数据流向</a:t>
            </a:r>
            <a:r>
              <a:rPr lang="en-US" altLang="zh-CN" dirty="0" smtClean="0">
                <a:latin typeface="宋体" panose="02010600030101010101" pitchFamily="2" charset="-122"/>
              </a:rPr>
              <a:t>, </a:t>
            </a:r>
            <a:r>
              <a:rPr lang="zh-CN" altLang="en-US" dirty="0" smtClean="0">
                <a:latin typeface="宋体" panose="02010600030101010101" pitchFamily="2" charset="-122"/>
              </a:rPr>
              <a:t>由一组固定成分的数据组成  如</a:t>
            </a:r>
            <a:r>
              <a:rPr lang="zh-CN" altLang="en-US" dirty="0" smtClean="0">
                <a:latin typeface="Times New Roman" panose="02020603050405020304" pitchFamily="18" charset="0"/>
              </a:rPr>
              <a:t>“</a:t>
            </a:r>
            <a:r>
              <a:rPr lang="zh-CN" altLang="en-US" dirty="0" smtClean="0">
                <a:latin typeface="宋体" panose="02010600030101010101" pitchFamily="2" charset="-122"/>
              </a:rPr>
              <a:t>选课单</a:t>
            </a:r>
            <a:r>
              <a:rPr lang="zh-CN" altLang="en-US" dirty="0" smtClean="0">
                <a:latin typeface="Times New Roman" panose="02020603050405020304" pitchFamily="18" charset="0"/>
              </a:rPr>
              <a:t>”</a:t>
            </a:r>
            <a:r>
              <a:rPr lang="zh-CN" altLang="en-US" dirty="0" smtClean="0">
                <a:latin typeface="宋体" panose="02010600030101010101" pitchFamily="2" charset="-122"/>
              </a:rPr>
              <a:t>由</a:t>
            </a:r>
            <a:r>
              <a:rPr lang="zh-CN" altLang="en-US" dirty="0" smtClean="0">
                <a:latin typeface="Times New Roman" panose="02020603050405020304" pitchFamily="18" charset="0"/>
              </a:rPr>
              <a:t>“</a:t>
            </a:r>
            <a:r>
              <a:rPr lang="zh-CN" altLang="en-US" dirty="0" smtClean="0">
                <a:latin typeface="宋体" panose="02010600030101010101" pitchFamily="2" charset="-122"/>
              </a:rPr>
              <a:t>学号、姓名、课程编号、课程名</a:t>
            </a:r>
            <a:r>
              <a:rPr lang="zh-CN" altLang="en-US" dirty="0" smtClean="0">
                <a:latin typeface="Times New Roman" panose="02020603050405020304" pitchFamily="18" charset="0"/>
              </a:rPr>
              <a:t>”</a:t>
            </a:r>
            <a:r>
              <a:rPr lang="zh-CN" altLang="en-US" dirty="0" smtClean="0">
                <a:latin typeface="宋体" panose="02010600030101010101" pitchFamily="2" charset="-122"/>
              </a:rPr>
              <a:t>等成分组成</a:t>
            </a:r>
          </a:p>
          <a:p>
            <a:pPr algn="just"/>
            <a:r>
              <a:rPr lang="zh-CN" altLang="en-US" dirty="0" smtClean="0">
                <a:latin typeface="宋体" panose="02010600030101010101" pitchFamily="2" charset="-122"/>
              </a:rPr>
              <a:t>数据流可从加工流向加工，也可在加工与数据存储或外部项之间流动；两个加工之间可有多股数据流</a:t>
            </a:r>
          </a:p>
          <a:p>
            <a:pPr algn="just"/>
            <a:r>
              <a:rPr lang="zh-CN" altLang="en-US" dirty="0" smtClean="0">
                <a:latin typeface="宋体" panose="02010600030101010101" pitchFamily="2" charset="-122"/>
              </a:rPr>
              <a:t>数据流的命名</a:t>
            </a:r>
          </a:p>
          <a:p>
            <a:pPr lvl="1" algn="just">
              <a:buClr>
                <a:schemeClr val="accent2"/>
              </a:buClr>
              <a:buFont typeface="Wingdings" panose="05000000000000000000" pitchFamily="2" charset="2"/>
              <a:buChar char="§"/>
            </a:pPr>
            <a:r>
              <a:rPr lang="zh-CN" altLang="en-US" dirty="0" smtClean="0">
                <a:latin typeface="楷体_GB2312" pitchFamily="49" charset="-122"/>
                <a:ea typeface="楷体_GB2312" pitchFamily="49" charset="-122"/>
              </a:rPr>
              <a:t>用名词</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不要使用意义空洞的名词</a:t>
            </a:r>
          </a:p>
          <a:p>
            <a:pPr lvl="1" algn="just">
              <a:buClr>
                <a:schemeClr val="accent2"/>
              </a:buClr>
              <a:buFont typeface="Wingdings" panose="05000000000000000000" pitchFamily="2" charset="2"/>
              <a:buChar char="§"/>
            </a:pPr>
            <a:r>
              <a:rPr lang="zh-CN" altLang="en-US" dirty="0" smtClean="0">
                <a:latin typeface="楷体_GB2312" pitchFamily="49" charset="-122"/>
                <a:ea typeface="楷体_GB2312" pitchFamily="49" charset="-122"/>
              </a:rPr>
              <a:t>尽量使用现实系统已有名字</a:t>
            </a:r>
          </a:p>
        </p:txBody>
      </p:sp>
    </p:spTree>
    <p:extLst>
      <p:ext uri="{BB962C8B-B14F-4D97-AF65-F5344CB8AC3E}">
        <p14:creationId xmlns:p14="http://schemas.microsoft.com/office/powerpoint/2010/main" val="1177507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61535" y="609600"/>
            <a:ext cx="9918357" cy="1143000"/>
          </a:xfrm>
        </p:spPr>
        <p:txBody>
          <a:bodyPr/>
          <a:lstStyle/>
          <a:p>
            <a:pPr>
              <a:defRPr/>
            </a:pPr>
            <a:r>
              <a:rPr lang="zh-CN" altLang="en-US" sz="4000" dirty="0">
                <a:latin typeface="宋体" pitchFamily="2" charset="-122"/>
              </a:rPr>
              <a:t>数据流（图示）</a:t>
            </a:r>
          </a:p>
        </p:txBody>
      </p:sp>
      <p:grpSp>
        <p:nvGrpSpPr>
          <p:cNvPr id="14339" name="Group 3"/>
          <p:cNvGrpSpPr>
            <a:grpSpLocks/>
          </p:cNvGrpSpPr>
          <p:nvPr/>
        </p:nvGrpSpPr>
        <p:grpSpPr bwMode="auto">
          <a:xfrm>
            <a:off x="3886201" y="3657601"/>
            <a:ext cx="4106863" cy="2481263"/>
            <a:chOff x="1248" y="2271"/>
            <a:chExt cx="2587" cy="1563"/>
          </a:xfrm>
        </p:grpSpPr>
        <p:sp>
          <p:nvSpPr>
            <p:cNvPr id="14352" name="Oval 4"/>
            <p:cNvSpPr>
              <a:spLocks noChangeArrowheads="1"/>
            </p:cNvSpPr>
            <p:nvPr/>
          </p:nvSpPr>
          <p:spPr bwMode="auto">
            <a:xfrm>
              <a:off x="1765" y="2521"/>
              <a:ext cx="363" cy="375"/>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53" name="Line 5"/>
            <p:cNvSpPr>
              <a:spLocks noChangeShapeType="1"/>
            </p:cNvSpPr>
            <p:nvPr/>
          </p:nvSpPr>
          <p:spPr bwMode="auto">
            <a:xfrm>
              <a:off x="1351" y="2458"/>
              <a:ext cx="414" cy="188"/>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4" name="Line 6"/>
            <p:cNvSpPr>
              <a:spLocks noChangeShapeType="1"/>
            </p:cNvSpPr>
            <p:nvPr/>
          </p:nvSpPr>
          <p:spPr bwMode="auto">
            <a:xfrm flipV="1">
              <a:off x="1351" y="2708"/>
              <a:ext cx="414" cy="188"/>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5" name="Line 7"/>
            <p:cNvSpPr>
              <a:spLocks noChangeShapeType="1"/>
            </p:cNvSpPr>
            <p:nvPr/>
          </p:nvSpPr>
          <p:spPr bwMode="auto">
            <a:xfrm>
              <a:off x="2128" y="2708"/>
              <a:ext cx="31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6" name="Oval 8"/>
            <p:cNvSpPr>
              <a:spLocks noChangeArrowheads="1"/>
            </p:cNvSpPr>
            <p:nvPr/>
          </p:nvSpPr>
          <p:spPr bwMode="auto">
            <a:xfrm>
              <a:off x="3111" y="2521"/>
              <a:ext cx="362" cy="375"/>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57" name="Line 9"/>
            <p:cNvSpPr>
              <a:spLocks noChangeShapeType="1"/>
            </p:cNvSpPr>
            <p:nvPr/>
          </p:nvSpPr>
          <p:spPr bwMode="auto">
            <a:xfrm>
              <a:off x="2697" y="2458"/>
              <a:ext cx="414" cy="188"/>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10"/>
            <p:cNvSpPr>
              <a:spLocks noChangeShapeType="1"/>
            </p:cNvSpPr>
            <p:nvPr/>
          </p:nvSpPr>
          <p:spPr bwMode="auto">
            <a:xfrm flipV="1">
              <a:off x="2697" y="2708"/>
              <a:ext cx="414" cy="188"/>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11"/>
            <p:cNvSpPr>
              <a:spLocks noChangeShapeType="1"/>
            </p:cNvSpPr>
            <p:nvPr/>
          </p:nvSpPr>
          <p:spPr bwMode="auto">
            <a:xfrm>
              <a:off x="3473" y="2708"/>
              <a:ext cx="31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Oval 12"/>
            <p:cNvSpPr>
              <a:spLocks noChangeArrowheads="1"/>
            </p:cNvSpPr>
            <p:nvPr/>
          </p:nvSpPr>
          <p:spPr bwMode="auto">
            <a:xfrm>
              <a:off x="1662" y="3271"/>
              <a:ext cx="362" cy="376"/>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61" name="Line 13"/>
            <p:cNvSpPr>
              <a:spLocks noChangeShapeType="1"/>
            </p:cNvSpPr>
            <p:nvPr/>
          </p:nvSpPr>
          <p:spPr bwMode="auto">
            <a:xfrm flipV="1">
              <a:off x="2024" y="3209"/>
              <a:ext cx="414" cy="187"/>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14"/>
            <p:cNvSpPr>
              <a:spLocks noChangeShapeType="1"/>
            </p:cNvSpPr>
            <p:nvPr/>
          </p:nvSpPr>
          <p:spPr bwMode="auto">
            <a:xfrm>
              <a:off x="2024" y="3459"/>
              <a:ext cx="466" cy="25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15"/>
            <p:cNvSpPr>
              <a:spLocks noChangeShapeType="1"/>
            </p:cNvSpPr>
            <p:nvPr/>
          </p:nvSpPr>
          <p:spPr bwMode="auto">
            <a:xfrm>
              <a:off x="1351" y="3459"/>
              <a:ext cx="311"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AutoShape 16"/>
            <p:cNvSpPr>
              <a:spLocks noChangeArrowheads="1"/>
            </p:cNvSpPr>
            <p:nvPr/>
          </p:nvSpPr>
          <p:spPr bwMode="auto">
            <a:xfrm>
              <a:off x="1300" y="2521"/>
              <a:ext cx="465"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a:t>
              </a:r>
            </a:p>
          </p:txBody>
        </p:sp>
        <p:sp>
          <p:nvSpPr>
            <p:cNvPr id="14365" name="AutoShape 17"/>
            <p:cNvSpPr>
              <a:spLocks noChangeArrowheads="1"/>
            </p:cNvSpPr>
            <p:nvPr/>
          </p:nvSpPr>
          <p:spPr bwMode="auto">
            <a:xfrm>
              <a:off x="1972" y="3271"/>
              <a:ext cx="466" cy="376"/>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a:t>
              </a:r>
            </a:p>
          </p:txBody>
        </p:sp>
        <p:sp>
          <p:nvSpPr>
            <p:cNvPr id="14366" name="Oval 18"/>
            <p:cNvSpPr>
              <a:spLocks noChangeArrowheads="1"/>
            </p:cNvSpPr>
            <p:nvPr/>
          </p:nvSpPr>
          <p:spPr bwMode="auto">
            <a:xfrm>
              <a:off x="3369" y="3334"/>
              <a:ext cx="104" cy="125"/>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t>+</a:t>
              </a:r>
              <a:endParaRPr lang="en-US" altLang="zh-CN" b="1"/>
            </a:p>
          </p:txBody>
        </p:sp>
        <p:sp>
          <p:nvSpPr>
            <p:cNvPr id="14367" name="Oval 19"/>
            <p:cNvSpPr>
              <a:spLocks noChangeArrowheads="1"/>
            </p:cNvSpPr>
            <p:nvPr/>
          </p:nvSpPr>
          <p:spPr bwMode="auto">
            <a:xfrm>
              <a:off x="2852" y="3209"/>
              <a:ext cx="362" cy="375"/>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68" name="Line 20"/>
            <p:cNvSpPr>
              <a:spLocks noChangeShapeType="1"/>
            </p:cNvSpPr>
            <p:nvPr/>
          </p:nvSpPr>
          <p:spPr bwMode="auto">
            <a:xfrm flipV="1">
              <a:off x="3214" y="3146"/>
              <a:ext cx="414" cy="188"/>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9" name="Line 21"/>
            <p:cNvSpPr>
              <a:spLocks noChangeShapeType="1"/>
            </p:cNvSpPr>
            <p:nvPr/>
          </p:nvSpPr>
          <p:spPr bwMode="auto">
            <a:xfrm>
              <a:off x="3214" y="3396"/>
              <a:ext cx="466" cy="25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0" name="Line 22"/>
            <p:cNvSpPr>
              <a:spLocks noChangeShapeType="1"/>
            </p:cNvSpPr>
            <p:nvPr/>
          </p:nvSpPr>
          <p:spPr bwMode="auto">
            <a:xfrm>
              <a:off x="2542" y="3396"/>
              <a:ext cx="31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1" name="Oval 23"/>
            <p:cNvSpPr>
              <a:spLocks noChangeArrowheads="1"/>
            </p:cNvSpPr>
            <p:nvPr/>
          </p:nvSpPr>
          <p:spPr bwMode="auto">
            <a:xfrm>
              <a:off x="2852" y="2583"/>
              <a:ext cx="103" cy="125"/>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t>+</a:t>
              </a:r>
              <a:endParaRPr lang="en-US" altLang="zh-CN" b="1"/>
            </a:p>
          </p:txBody>
        </p:sp>
        <p:sp>
          <p:nvSpPr>
            <p:cNvPr id="14372" name="AutoShape 24"/>
            <p:cNvSpPr>
              <a:spLocks noChangeArrowheads="1"/>
            </p:cNvSpPr>
            <p:nvPr/>
          </p:nvSpPr>
          <p:spPr bwMode="auto">
            <a:xfrm>
              <a:off x="1300" y="2271"/>
              <a:ext cx="465"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A</a:t>
              </a:r>
            </a:p>
          </p:txBody>
        </p:sp>
        <p:sp>
          <p:nvSpPr>
            <p:cNvPr id="14373" name="AutoShape 25"/>
            <p:cNvSpPr>
              <a:spLocks noChangeArrowheads="1"/>
            </p:cNvSpPr>
            <p:nvPr/>
          </p:nvSpPr>
          <p:spPr bwMode="auto">
            <a:xfrm>
              <a:off x="1300" y="2708"/>
              <a:ext cx="465" cy="376"/>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B</a:t>
              </a:r>
            </a:p>
          </p:txBody>
        </p:sp>
        <p:sp>
          <p:nvSpPr>
            <p:cNvPr id="14374" name="AutoShape 26"/>
            <p:cNvSpPr>
              <a:spLocks noChangeArrowheads="1"/>
            </p:cNvSpPr>
            <p:nvPr/>
          </p:nvSpPr>
          <p:spPr bwMode="auto">
            <a:xfrm>
              <a:off x="2024" y="2458"/>
              <a:ext cx="466"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C</a:t>
              </a:r>
            </a:p>
          </p:txBody>
        </p:sp>
        <p:sp>
          <p:nvSpPr>
            <p:cNvPr id="14375" name="AutoShape 27"/>
            <p:cNvSpPr>
              <a:spLocks noChangeArrowheads="1"/>
            </p:cNvSpPr>
            <p:nvPr/>
          </p:nvSpPr>
          <p:spPr bwMode="auto">
            <a:xfrm>
              <a:off x="2697" y="2271"/>
              <a:ext cx="465"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A</a:t>
              </a:r>
            </a:p>
          </p:txBody>
        </p:sp>
        <p:sp>
          <p:nvSpPr>
            <p:cNvPr id="14376" name="AutoShape 28"/>
            <p:cNvSpPr>
              <a:spLocks noChangeArrowheads="1"/>
            </p:cNvSpPr>
            <p:nvPr/>
          </p:nvSpPr>
          <p:spPr bwMode="auto">
            <a:xfrm>
              <a:off x="1248" y="3146"/>
              <a:ext cx="466"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A</a:t>
              </a:r>
            </a:p>
          </p:txBody>
        </p:sp>
        <p:sp>
          <p:nvSpPr>
            <p:cNvPr id="14377" name="AutoShape 29"/>
            <p:cNvSpPr>
              <a:spLocks noChangeArrowheads="1"/>
            </p:cNvSpPr>
            <p:nvPr/>
          </p:nvSpPr>
          <p:spPr bwMode="auto">
            <a:xfrm>
              <a:off x="2438" y="3146"/>
              <a:ext cx="466"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A</a:t>
              </a:r>
            </a:p>
          </p:txBody>
        </p:sp>
        <p:sp>
          <p:nvSpPr>
            <p:cNvPr id="14378" name="AutoShape 30"/>
            <p:cNvSpPr>
              <a:spLocks noChangeArrowheads="1"/>
            </p:cNvSpPr>
            <p:nvPr/>
          </p:nvSpPr>
          <p:spPr bwMode="auto">
            <a:xfrm>
              <a:off x="2645" y="2708"/>
              <a:ext cx="466" cy="376"/>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B</a:t>
              </a:r>
            </a:p>
          </p:txBody>
        </p:sp>
        <p:sp>
          <p:nvSpPr>
            <p:cNvPr id="14379" name="AutoShape 31"/>
            <p:cNvSpPr>
              <a:spLocks noChangeArrowheads="1"/>
            </p:cNvSpPr>
            <p:nvPr/>
          </p:nvSpPr>
          <p:spPr bwMode="auto">
            <a:xfrm>
              <a:off x="1972" y="3084"/>
              <a:ext cx="466"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B</a:t>
              </a:r>
            </a:p>
          </p:txBody>
        </p:sp>
        <p:sp>
          <p:nvSpPr>
            <p:cNvPr id="14380" name="AutoShape 32"/>
            <p:cNvSpPr>
              <a:spLocks noChangeArrowheads="1"/>
            </p:cNvSpPr>
            <p:nvPr/>
          </p:nvSpPr>
          <p:spPr bwMode="auto">
            <a:xfrm>
              <a:off x="3111" y="3021"/>
              <a:ext cx="465"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B</a:t>
              </a:r>
            </a:p>
          </p:txBody>
        </p:sp>
        <p:sp>
          <p:nvSpPr>
            <p:cNvPr id="14381" name="AutoShape 33"/>
            <p:cNvSpPr>
              <a:spLocks noChangeArrowheads="1"/>
            </p:cNvSpPr>
            <p:nvPr/>
          </p:nvSpPr>
          <p:spPr bwMode="auto">
            <a:xfrm>
              <a:off x="1972" y="3459"/>
              <a:ext cx="466"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C</a:t>
              </a:r>
            </a:p>
          </p:txBody>
        </p:sp>
        <p:sp>
          <p:nvSpPr>
            <p:cNvPr id="14382" name="AutoShape 34"/>
            <p:cNvSpPr>
              <a:spLocks noChangeArrowheads="1"/>
            </p:cNvSpPr>
            <p:nvPr/>
          </p:nvSpPr>
          <p:spPr bwMode="auto">
            <a:xfrm>
              <a:off x="3369" y="2458"/>
              <a:ext cx="466"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C</a:t>
              </a:r>
            </a:p>
          </p:txBody>
        </p:sp>
        <p:sp>
          <p:nvSpPr>
            <p:cNvPr id="14383" name="AutoShape 35"/>
            <p:cNvSpPr>
              <a:spLocks noChangeArrowheads="1"/>
            </p:cNvSpPr>
            <p:nvPr/>
          </p:nvSpPr>
          <p:spPr bwMode="auto">
            <a:xfrm>
              <a:off x="3111" y="3334"/>
              <a:ext cx="465" cy="375"/>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t>C</a:t>
              </a:r>
            </a:p>
          </p:txBody>
        </p:sp>
      </p:grpSp>
      <p:grpSp>
        <p:nvGrpSpPr>
          <p:cNvPr id="14340" name="Group 36"/>
          <p:cNvGrpSpPr>
            <a:grpSpLocks/>
          </p:cNvGrpSpPr>
          <p:nvPr/>
        </p:nvGrpSpPr>
        <p:grpSpPr bwMode="auto">
          <a:xfrm>
            <a:off x="3981450" y="1981201"/>
            <a:ext cx="4489450" cy="1463675"/>
            <a:chOff x="1548" y="1248"/>
            <a:chExt cx="2828" cy="922"/>
          </a:xfrm>
        </p:grpSpPr>
        <p:sp>
          <p:nvSpPr>
            <p:cNvPr id="14343" name="AutoShape 37"/>
            <p:cNvSpPr>
              <a:spLocks noChangeArrowheads="1"/>
            </p:cNvSpPr>
            <p:nvPr/>
          </p:nvSpPr>
          <p:spPr bwMode="auto">
            <a:xfrm>
              <a:off x="1548" y="1400"/>
              <a:ext cx="432" cy="432"/>
            </a:xfrm>
            <a:prstGeom prst="flowChartProcess">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储户</a:t>
              </a:r>
            </a:p>
          </p:txBody>
        </p:sp>
        <p:sp>
          <p:nvSpPr>
            <p:cNvPr id="14344" name="AutoShape 38"/>
            <p:cNvSpPr>
              <a:spLocks noChangeArrowheads="1"/>
            </p:cNvSpPr>
            <p:nvPr/>
          </p:nvSpPr>
          <p:spPr bwMode="auto">
            <a:xfrm>
              <a:off x="2744" y="1248"/>
              <a:ext cx="672" cy="712"/>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检查</a:t>
              </a:r>
            </a:p>
            <a:p>
              <a:pPr algn="ctr" eaLnBrk="1" hangingPunct="1"/>
              <a:r>
                <a:rPr lang="zh-CN" altLang="en-US"/>
                <a:t>合理性</a:t>
              </a:r>
            </a:p>
          </p:txBody>
        </p:sp>
        <p:sp>
          <p:nvSpPr>
            <p:cNvPr id="14345" name="Line 39"/>
            <p:cNvSpPr>
              <a:spLocks noChangeShapeType="1"/>
            </p:cNvSpPr>
            <p:nvPr/>
          </p:nvSpPr>
          <p:spPr bwMode="auto">
            <a:xfrm>
              <a:off x="3464" y="216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6" name="Text Box 40"/>
            <p:cNvSpPr txBox="1">
              <a:spLocks noChangeArrowheads="1"/>
            </p:cNvSpPr>
            <p:nvPr/>
          </p:nvSpPr>
          <p:spPr bwMode="auto">
            <a:xfrm>
              <a:off x="3636" y="1920"/>
              <a:ext cx="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帐户</a:t>
              </a:r>
            </a:p>
          </p:txBody>
        </p:sp>
        <p:sp>
          <p:nvSpPr>
            <p:cNvPr id="14347" name="Line 41"/>
            <p:cNvSpPr>
              <a:spLocks noChangeShapeType="1"/>
            </p:cNvSpPr>
            <p:nvPr/>
          </p:nvSpPr>
          <p:spPr bwMode="auto">
            <a:xfrm>
              <a:off x="1976" y="1632"/>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8" name="Line 42"/>
            <p:cNvSpPr>
              <a:spLocks noChangeShapeType="1"/>
            </p:cNvSpPr>
            <p:nvPr/>
          </p:nvSpPr>
          <p:spPr bwMode="auto">
            <a:xfrm>
              <a:off x="3436" y="1650"/>
              <a:ext cx="8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9" name="Text Box 43"/>
            <p:cNvSpPr txBox="1">
              <a:spLocks noChangeArrowheads="1"/>
            </p:cNvSpPr>
            <p:nvPr/>
          </p:nvSpPr>
          <p:spPr bwMode="auto">
            <a:xfrm>
              <a:off x="2042" y="1374"/>
              <a:ext cx="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取款单</a:t>
              </a:r>
            </a:p>
          </p:txBody>
        </p:sp>
        <p:sp>
          <p:nvSpPr>
            <p:cNvPr id="14350" name="Text Box 44"/>
            <p:cNvSpPr txBox="1">
              <a:spLocks noChangeArrowheads="1"/>
            </p:cNvSpPr>
            <p:nvPr/>
          </p:nvSpPr>
          <p:spPr bwMode="auto">
            <a:xfrm>
              <a:off x="3380" y="1362"/>
              <a:ext cx="9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合理取款单</a:t>
              </a:r>
            </a:p>
          </p:txBody>
        </p:sp>
        <p:cxnSp>
          <p:nvCxnSpPr>
            <p:cNvPr id="14351" name="AutoShape 45"/>
            <p:cNvCxnSpPr>
              <a:cxnSpLocks noChangeShapeType="1"/>
            </p:cNvCxnSpPr>
            <p:nvPr/>
          </p:nvCxnSpPr>
          <p:spPr bwMode="auto">
            <a:xfrm rot="5400000" flipH="1">
              <a:off x="3304" y="1848"/>
              <a:ext cx="288" cy="3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341" name="Text Box 46"/>
          <p:cNvSpPr txBox="1">
            <a:spLocks noChangeArrowheads="1"/>
          </p:cNvSpPr>
          <p:nvPr/>
        </p:nvSpPr>
        <p:spPr bwMode="auto">
          <a:xfrm>
            <a:off x="8534400" y="4038601"/>
            <a:ext cx="914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与 </a:t>
            </a:r>
            <a:r>
              <a:rPr lang="en-US" altLang="zh-CN" sz="1600" b="1"/>
              <a:t>+     </a:t>
            </a:r>
            <a:r>
              <a:rPr lang="zh-CN" altLang="en-US"/>
              <a:t>或</a:t>
            </a:r>
          </a:p>
          <a:p>
            <a:pPr eaLnBrk="1" hangingPunct="1">
              <a:spcBef>
                <a:spcPct val="50000"/>
              </a:spcBef>
            </a:pPr>
            <a:endParaRPr lang="en-US" altLang="zh-CN"/>
          </a:p>
        </p:txBody>
      </p:sp>
      <p:sp>
        <p:nvSpPr>
          <p:cNvPr id="14342" name="Oval 47"/>
          <p:cNvSpPr>
            <a:spLocks noChangeArrowheads="1"/>
          </p:cNvSpPr>
          <p:nvPr/>
        </p:nvSpPr>
        <p:spPr bwMode="auto">
          <a:xfrm>
            <a:off x="8610600" y="4578350"/>
            <a:ext cx="1524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849508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模型的分析是指应用模型进行计算或实验，以便研究客观事物行为的过程。建立模型的目的是为了用模型来描述事物，而分析的过程既检验了模型，又通过模型求解获得了对客观事物的充分理解。前者是一个对于实际事物原型本质描述的实体或数学方程和符号等具有具体结构形式的东西，而后者则表现为一个过程；前者是静态的，后者则是动态的</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思考：为出行打车建立概率分布模型</a:t>
            </a:r>
            <a:endParaRPr lang="en-US" altLang="zh-CN" dirty="0" smtClean="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081989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32089" y="609600"/>
            <a:ext cx="7227887" cy="1143000"/>
          </a:xfrm>
        </p:spPr>
        <p:txBody>
          <a:bodyPr/>
          <a:lstStyle/>
          <a:p>
            <a:pPr>
              <a:defRPr/>
            </a:pPr>
            <a:r>
              <a:rPr lang="zh-CN" altLang="en-US" sz="4000">
                <a:latin typeface="宋体" pitchFamily="2" charset="-122"/>
              </a:rPr>
              <a:t>画数据流时需注意的问题</a:t>
            </a:r>
          </a:p>
        </p:txBody>
      </p:sp>
      <p:sp>
        <p:nvSpPr>
          <p:cNvPr id="15363" name="Rectangle 3"/>
          <p:cNvSpPr>
            <a:spLocks noGrp="1" noChangeArrowheads="1"/>
          </p:cNvSpPr>
          <p:nvPr>
            <p:ph idx="1"/>
          </p:nvPr>
        </p:nvSpPr>
        <p:spPr>
          <a:xfrm>
            <a:off x="3200400" y="1835150"/>
            <a:ext cx="6324600" cy="4724400"/>
          </a:xfrm>
        </p:spPr>
        <p:txBody>
          <a:bodyPr/>
          <a:lstStyle/>
          <a:p>
            <a:pPr>
              <a:buClr>
                <a:srgbClr val="1F4300"/>
              </a:buClr>
            </a:pPr>
            <a:r>
              <a:rPr lang="zh-CN" altLang="en-US" dirty="0" smtClean="0">
                <a:latin typeface="宋体" panose="02010600030101010101" pitchFamily="2" charset="-122"/>
              </a:rPr>
              <a:t>不要把控制流作为数据流</a:t>
            </a:r>
            <a:endParaRPr lang="zh-CN" altLang="en-US" dirty="0" smtClean="0"/>
          </a:p>
          <a:p>
            <a:pPr algn="just">
              <a:buFontTx/>
              <a:buNone/>
            </a:pPr>
            <a:r>
              <a:rPr lang="zh-CN" altLang="en-US" sz="1800" dirty="0"/>
              <a:t>       如：下图中读下张卡属于控制流，不应画出。</a:t>
            </a:r>
          </a:p>
          <a:p>
            <a:pPr algn="just">
              <a:buFontTx/>
              <a:buNone/>
            </a:pPr>
            <a:r>
              <a:rPr lang="zh-CN" altLang="en-US" sz="1800" dirty="0"/>
              <a:t>     </a:t>
            </a:r>
          </a:p>
          <a:p>
            <a:pPr algn="just">
              <a:buFontTx/>
              <a:buNone/>
            </a:pPr>
            <a:endParaRPr lang="zh-CN" altLang="en-US" sz="1800" dirty="0"/>
          </a:p>
          <a:p>
            <a:pPr algn="just"/>
            <a:endParaRPr lang="zh-CN" altLang="en-US" dirty="0" smtClean="0"/>
          </a:p>
          <a:p>
            <a:pPr algn="just"/>
            <a:r>
              <a:rPr lang="zh-CN" altLang="en-US" dirty="0" smtClean="0"/>
              <a:t>不要标出激发条件</a:t>
            </a:r>
          </a:p>
          <a:p>
            <a:pPr algn="just">
              <a:buFontTx/>
              <a:buNone/>
            </a:pPr>
            <a:endParaRPr lang="en-US" altLang="zh-CN" dirty="0" smtClean="0"/>
          </a:p>
        </p:txBody>
      </p:sp>
      <p:sp>
        <p:nvSpPr>
          <p:cNvPr id="15364" name="Line 4"/>
          <p:cNvSpPr>
            <a:spLocks noChangeShapeType="1"/>
          </p:cNvSpPr>
          <p:nvPr/>
        </p:nvSpPr>
        <p:spPr bwMode="auto">
          <a:xfrm flipV="1">
            <a:off x="3743325" y="3289300"/>
            <a:ext cx="6096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5" name="Line 5"/>
          <p:cNvSpPr>
            <a:spLocks noChangeShapeType="1"/>
          </p:cNvSpPr>
          <p:nvPr/>
        </p:nvSpPr>
        <p:spPr bwMode="auto">
          <a:xfrm>
            <a:off x="5343525" y="3289300"/>
            <a:ext cx="10668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AutoShape 6"/>
          <p:cNvSpPr>
            <a:spLocks noChangeArrowheads="1"/>
          </p:cNvSpPr>
          <p:nvPr/>
        </p:nvSpPr>
        <p:spPr bwMode="auto">
          <a:xfrm>
            <a:off x="7324725" y="2832100"/>
            <a:ext cx="9144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合法卡片</a:t>
            </a:r>
          </a:p>
        </p:txBody>
      </p:sp>
      <p:sp>
        <p:nvSpPr>
          <p:cNvPr id="15367" name="AutoShape 7"/>
          <p:cNvSpPr>
            <a:spLocks noChangeArrowheads="1"/>
          </p:cNvSpPr>
          <p:nvPr/>
        </p:nvSpPr>
        <p:spPr bwMode="auto">
          <a:xfrm>
            <a:off x="5495925" y="2832100"/>
            <a:ext cx="6858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卡片信息</a:t>
            </a:r>
          </a:p>
        </p:txBody>
      </p:sp>
      <p:sp>
        <p:nvSpPr>
          <p:cNvPr id="15368" name="Oval 8"/>
          <p:cNvSpPr>
            <a:spLocks noChangeArrowheads="1"/>
          </p:cNvSpPr>
          <p:nvPr/>
        </p:nvSpPr>
        <p:spPr bwMode="auto">
          <a:xfrm>
            <a:off x="4352925" y="2984500"/>
            <a:ext cx="990600" cy="6858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读入</a:t>
            </a:r>
          </a:p>
          <a:p>
            <a:pPr algn="ctr" eaLnBrk="1" hangingPunct="1"/>
            <a:r>
              <a:rPr lang="zh-CN" altLang="en-US" sz="1600"/>
              <a:t>卡片</a:t>
            </a:r>
            <a:endParaRPr lang="zh-CN" altLang="en-US" b="1"/>
          </a:p>
        </p:txBody>
      </p:sp>
      <p:sp>
        <p:nvSpPr>
          <p:cNvPr id="15369" name="Oval 9"/>
          <p:cNvSpPr>
            <a:spLocks noChangeArrowheads="1"/>
          </p:cNvSpPr>
          <p:nvPr/>
        </p:nvSpPr>
        <p:spPr bwMode="auto">
          <a:xfrm>
            <a:off x="6410325" y="2984500"/>
            <a:ext cx="990600" cy="6858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卡片校验</a:t>
            </a:r>
            <a:endParaRPr lang="zh-CN" altLang="en-US" b="1"/>
          </a:p>
        </p:txBody>
      </p:sp>
      <p:sp>
        <p:nvSpPr>
          <p:cNvPr id="15370" name="Line 10"/>
          <p:cNvSpPr>
            <a:spLocks noChangeShapeType="1"/>
          </p:cNvSpPr>
          <p:nvPr/>
        </p:nvSpPr>
        <p:spPr bwMode="auto">
          <a:xfrm>
            <a:off x="7400925" y="3289300"/>
            <a:ext cx="8382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1" name="Freeform 11"/>
          <p:cNvSpPr>
            <a:spLocks/>
          </p:cNvSpPr>
          <p:nvPr/>
        </p:nvSpPr>
        <p:spPr bwMode="auto">
          <a:xfrm>
            <a:off x="5267325" y="3517900"/>
            <a:ext cx="1219200" cy="292100"/>
          </a:xfrm>
          <a:custGeom>
            <a:avLst/>
            <a:gdLst>
              <a:gd name="T0" fmla="*/ 0 w 888"/>
              <a:gd name="T1" fmla="*/ 76502 h 336"/>
              <a:gd name="T2" fmla="*/ 461319 w 888"/>
              <a:gd name="T3" fmla="*/ 285145 h 336"/>
              <a:gd name="T4" fmla="*/ 1120346 w 888"/>
              <a:gd name="T5" fmla="*/ 34774 h 336"/>
              <a:gd name="T6" fmla="*/ 1054443 w 888"/>
              <a:gd name="T7" fmla="*/ 76502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8" h="336">
                <a:moveTo>
                  <a:pt x="0" y="88"/>
                </a:moveTo>
                <a:cubicBezTo>
                  <a:pt x="100" y="212"/>
                  <a:pt x="200" y="336"/>
                  <a:pt x="336" y="328"/>
                </a:cubicBezTo>
                <a:cubicBezTo>
                  <a:pt x="472" y="320"/>
                  <a:pt x="744" y="80"/>
                  <a:pt x="816" y="40"/>
                </a:cubicBezTo>
                <a:cubicBezTo>
                  <a:pt x="888" y="0"/>
                  <a:pt x="828" y="44"/>
                  <a:pt x="768" y="88"/>
                </a:cubicBezTo>
              </a:path>
            </a:pathLst>
          </a:custGeom>
          <a:noFill/>
          <a:ln w="12700" cap="sq"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2" name="AutoShape 12"/>
          <p:cNvSpPr>
            <a:spLocks noChangeArrowheads="1"/>
          </p:cNvSpPr>
          <p:nvPr/>
        </p:nvSpPr>
        <p:spPr bwMode="auto">
          <a:xfrm>
            <a:off x="5495925" y="3365500"/>
            <a:ext cx="6858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读下张卡</a:t>
            </a:r>
          </a:p>
        </p:txBody>
      </p:sp>
      <p:sp>
        <p:nvSpPr>
          <p:cNvPr id="8205" name="Line 13"/>
          <p:cNvSpPr>
            <a:spLocks noChangeShapeType="1"/>
          </p:cNvSpPr>
          <p:nvPr/>
        </p:nvSpPr>
        <p:spPr bwMode="auto">
          <a:xfrm flipH="1">
            <a:off x="5724525" y="3441700"/>
            <a:ext cx="228600" cy="304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6" name="Line 14"/>
          <p:cNvSpPr>
            <a:spLocks noChangeShapeType="1"/>
          </p:cNvSpPr>
          <p:nvPr/>
        </p:nvSpPr>
        <p:spPr bwMode="auto">
          <a:xfrm>
            <a:off x="5648325" y="3441700"/>
            <a:ext cx="381000" cy="304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5" name="Line 15"/>
          <p:cNvSpPr>
            <a:spLocks noChangeShapeType="1"/>
          </p:cNvSpPr>
          <p:nvPr/>
        </p:nvSpPr>
        <p:spPr bwMode="auto">
          <a:xfrm>
            <a:off x="4559300" y="5670550"/>
            <a:ext cx="10668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6" name="AutoShape 16"/>
          <p:cNvSpPr>
            <a:spLocks noChangeArrowheads="1"/>
          </p:cNvSpPr>
          <p:nvPr/>
        </p:nvSpPr>
        <p:spPr bwMode="auto">
          <a:xfrm>
            <a:off x="6540500" y="5213350"/>
            <a:ext cx="9144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工资单</a:t>
            </a:r>
          </a:p>
        </p:txBody>
      </p:sp>
      <p:sp>
        <p:nvSpPr>
          <p:cNvPr id="15377" name="AutoShape 17"/>
          <p:cNvSpPr>
            <a:spLocks noChangeArrowheads="1"/>
          </p:cNvSpPr>
          <p:nvPr/>
        </p:nvSpPr>
        <p:spPr bwMode="auto">
          <a:xfrm>
            <a:off x="4711700" y="5213350"/>
            <a:ext cx="6858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工资率</a:t>
            </a:r>
          </a:p>
        </p:txBody>
      </p:sp>
      <p:sp>
        <p:nvSpPr>
          <p:cNvPr id="15378" name="Oval 18"/>
          <p:cNvSpPr>
            <a:spLocks noChangeArrowheads="1"/>
          </p:cNvSpPr>
          <p:nvPr/>
        </p:nvSpPr>
        <p:spPr bwMode="auto">
          <a:xfrm>
            <a:off x="5626100" y="5365750"/>
            <a:ext cx="990600" cy="6858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计算工资</a:t>
            </a:r>
          </a:p>
        </p:txBody>
      </p:sp>
      <p:sp>
        <p:nvSpPr>
          <p:cNvPr id="15379" name="Line 19"/>
          <p:cNvSpPr>
            <a:spLocks noChangeShapeType="1"/>
          </p:cNvSpPr>
          <p:nvPr/>
        </p:nvSpPr>
        <p:spPr bwMode="auto">
          <a:xfrm>
            <a:off x="6616700" y="5670550"/>
            <a:ext cx="8382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Freeform 20"/>
          <p:cNvSpPr>
            <a:spLocks/>
          </p:cNvSpPr>
          <p:nvPr/>
        </p:nvSpPr>
        <p:spPr bwMode="auto">
          <a:xfrm>
            <a:off x="4483100" y="5899150"/>
            <a:ext cx="1219200" cy="292100"/>
          </a:xfrm>
          <a:custGeom>
            <a:avLst/>
            <a:gdLst>
              <a:gd name="T0" fmla="*/ 0 w 888"/>
              <a:gd name="T1" fmla="*/ 76502 h 336"/>
              <a:gd name="T2" fmla="*/ 461319 w 888"/>
              <a:gd name="T3" fmla="*/ 285145 h 336"/>
              <a:gd name="T4" fmla="*/ 1120346 w 888"/>
              <a:gd name="T5" fmla="*/ 34774 h 336"/>
              <a:gd name="T6" fmla="*/ 1054443 w 888"/>
              <a:gd name="T7" fmla="*/ 76502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8" h="336">
                <a:moveTo>
                  <a:pt x="0" y="88"/>
                </a:moveTo>
                <a:cubicBezTo>
                  <a:pt x="100" y="212"/>
                  <a:pt x="200" y="336"/>
                  <a:pt x="336" y="328"/>
                </a:cubicBezTo>
                <a:cubicBezTo>
                  <a:pt x="472" y="320"/>
                  <a:pt x="744" y="80"/>
                  <a:pt x="816" y="40"/>
                </a:cubicBezTo>
                <a:cubicBezTo>
                  <a:pt x="888" y="0"/>
                  <a:pt x="828" y="44"/>
                  <a:pt x="768" y="88"/>
                </a:cubicBezTo>
              </a:path>
            </a:pathLst>
          </a:custGeom>
          <a:noFill/>
          <a:ln w="12700" cap="sq" cmpd="sng">
            <a:solidFill>
              <a:schemeClr val="tx1"/>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AutoShape 21"/>
          <p:cNvSpPr>
            <a:spLocks noChangeArrowheads="1"/>
          </p:cNvSpPr>
          <p:nvPr/>
        </p:nvSpPr>
        <p:spPr bwMode="auto">
          <a:xfrm>
            <a:off x="4711700" y="5746750"/>
            <a:ext cx="6858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每月</a:t>
            </a:r>
            <a:r>
              <a:rPr lang="en-US" altLang="zh-CN" sz="1600"/>
              <a:t>1</a:t>
            </a:r>
            <a:r>
              <a:rPr lang="zh-CN" altLang="en-US" sz="1600"/>
              <a:t>号</a:t>
            </a:r>
          </a:p>
        </p:txBody>
      </p:sp>
      <p:sp>
        <p:nvSpPr>
          <p:cNvPr id="15382" name="Line 22"/>
          <p:cNvSpPr>
            <a:spLocks noChangeShapeType="1"/>
          </p:cNvSpPr>
          <p:nvPr/>
        </p:nvSpPr>
        <p:spPr bwMode="auto">
          <a:xfrm>
            <a:off x="5705475" y="498475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83" name="AutoShape 23"/>
          <p:cNvSpPr>
            <a:spLocks noChangeArrowheads="1"/>
          </p:cNvSpPr>
          <p:nvPr/>
        </p:nvSpPr>
        <p:spPr bwMode="auto">
          <a:xfrm>
            <a:off x="5730875" y="4600575"/>
            <a:ext cx="914400" cy="457200"/>
          </a:xfrm>
          <a:prstGeom prst="flowChart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职工档案</a:t>
            </a:r>
          </a:p>
        </p:txBody>
      </p:sp>
      <p:sp>
        <p:nvSpPr>
          <p:cNvPr id="15384" name="Line 24"/>
          <p:cNvSpPr>
            <a:spLocks noChangeShapeType="1"/>
          </p:cNvSpPr>
          <p:nvPr/>
        </p:nvSpPr>
        <p:spPr bwMode="auto">
          <a:xfrm>
            <a:off x="6083300" y="498475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7" name="Line 25"/>
          <p:cNvSpPr>
            <a:spLocks noChangeShapeType="1"/>
          </p:cNvSpPr>
          <p:nvPr/>
        </p:nvSpPr>
        <p:spPr bwMode="auto">
          <a:xfrm flipH="1">
            <a:off x="4867275" y="5791200"/>
            <a:ext cx="3048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8" name="Line 26"/>
          <p:cNvSpPr>
            <a:spLocks noChangeShapeType="1"/>
          </p:cNvSpPr>
          <p:nvPr/>
        </p:nvSpPr>
        <p:spPr bwMode="auto">
          <a:xfrm>
            <a:off x="4835525" y="5851525"/>
            <a:ext cx="381000" cy="304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07313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68627" y="609600"/>
            <a:ext cx="9695935" cy="1143000"/>
          </a:xfrm>
        </p:spPr>
        <p:txBody>
          <a:bodyPr/>
          <a:lstStyle/>
          <a:p>
            <a:pPr>
              <a:defRPr/>
            </a:pPr>
            <a:r>
              <a:rPr lang="en-US" altLang="zh-CN" sz="4000" dirty="0">
                <a:latin typeface="宋体" pitchFamily="2" charset="-122"/>
              </a:rPr>
              <a:t>2) </a:t>
            </a:r>
            <a:r>
              <a:rPr lang="zh-CN" altLang="en-US" sz="4000" dirty="0">
                <a:latin typeface="宋体" pitchFamily="2" charset="-122"/>
              </a:rPr>
              <a:t>加工</a:t>
            </a:r>
          </a:p>
        </p:txBody>
      </p:sp>
      <p:sp>
        <p:nvSpPr>
          <p:cNvPr id="16387" name="Rectangle 3"/>
          <p:cNvSpPr>
            <a:spLocks noGrp="1" noChangeArrowheads="1"/>
          </p:cNvSpPr>
          <p:nvPr>
            <p:ph idx="1"/>
          </p:nvPr>
        </p:nvSpPr>
        <p:spPr>
          <a:xfrm>
            <a:off x="1268627" y="1905000"/>
            <a:ext cx="10074876" cy="4724400"/>
          </a:xfrm>
        </p:spPr>
        <p:txBody>
          <a:bodyPr/>
          <a:lstStyle/>
          <a:p>
            <a:pPr algn="just"/>
            <a:r>
              <a:rPr lang="zh-CN" altLang="en-US" dirty="0" smtClean="0">
                <a:latin typeface="宋体" panose="02010600030101010101" pitchFamily="2" charset="-122"/>
              </a:rPr>
              <a:t>表示对数据进行的操作</a:t>
            </a:r>
            <a:r>
              <a:rPr lang="en-US" altLang="zh-CN" dirty="0" smtClean="0">
                <a:latin typeface="宋体" panose="02010600030101010101" pitchFamily="2" charset="-122"/>
              </a:rPr>
              <a:t>, </a:t>
            </a:r>
            <a:r>
              <a:rPr lang="zh-CN" altLang="en-US" dirty="0" smtClean="0">
                <a:latin typeface="宋体" panose="02010600030101010101" pitchFamily="2" charset="-122"/>
              </a:rPr>
              <a:t>如</a:t>
            </a:r>
            <a:r>
              <a:rPr lang="zh-CN" altLang="en-US" dirty="0" smtClean="0">
                <a:latin typeface="Times New Roman" panose="02020603050405020304" pitchFamily="18" charset="0"/>
              </a:rPr>
              <a:t>“</a:t>
            </a:r>
            <a:r>
              <a:rPr lang="zh-CN" altLang="en-US" dirty="0" smtClean="0">
                <a:latin typeface="宋体" panose="02010600030101010101" pitchFamily="2" charset="-122"/>
              </a:rPr>
              <a:t>处理选课单</a:t>
            </a:r>
            <a:r>
              <a:rPr lang="zh-CN" altLang="en-US" dirty="0" smtClean="0">
                <a:latin typeface="Times New Roman" panose="02020603050405020304" pitchFamily="18" charset="0"/>
              </a:rPr>
              <a:t>”</a:t>
            </a:r>
            <a:r>
              <a:rPr lang="zh-CN" altLang="en-US" dirty="0" smtClean="0">
                <a:latin typeface="宋体" panose="02010600030101010101" pitchFamily="2" charset="-122"/>
              </a:rPr>
              <a:t> 、</a:t>
            </a:r>
            <a:r>
              <a:rPr lang="zh-CN" altLang="en-US" dirty="0" smtClean="0">
                <a:latin typeface="Times New Roman" panose="02020603050405020304" pitchFamily="18" charset="0"/>
              </a:rPr>
              <a:t>“</a:t>
            </a:r>
            <a:r>
              <a:rPr lang="zh-CN" altLang="en-US" dirty="0" smtClean="0">
                <a:latin typeface="宋体" panose="02010600030101010101" pitchFamily="2" charset="-122"/>
              </a:rPr>
              <a:t>产生发票</a:t>
            </a:r>
            <a:r>
              <a:rPr lang="zh-CN" altLang="en-US" dirty="0" smtClean="0">
                <a:latin typeface="Times New Roman" panose="02020603050405020304" pitchFamily="18" charset="0"/>
              </a:rPr>
              <a:t>”</a:t>
            </a:r>
            <a:r>
              <a:rPr lang="zh-CN" altLang="en-US" dirty="0" smtClean="0">
                <a:latin typeface="宋体" panose="02010600030101010101" pitchFamily="2" charset="-122"/>
              </a:rPr>
              <a:t>等</a:t>
            </a:r>
          </a:p>
          <a:p>
            <a:pPr algn="just"/>
            <a:r>
              <a:rPr lang="zh-CN" altLang="en-US" dirty="0" smtClean="0">
                <a:latin typeface="宋体" panose="02010600030101010101" pitchFamily="2" charset="-122"/>
              </a:rPr>
              <a:t>加工的编号，说明这个加工在层次分解中的位置  </a:t>
            </a:r>
            <a:r>
              <a:rPr lang="en-US" altLang="zh-CN" dirty="0" smtClean="0">
                <a:latin typeface="宋体" panose="02010600030101010101" pitchFamily="2" charset="-122"/>
              </a:rPr>
              <a:t>(</a:t>
            </a:r>
            <a:r>
              <a:rPr lang="zh-CN" altLang="en-US" dirty="0" smtClean="0">
                <a:latin typeface="宋体" panose="02010600030101010101" pitchFamily="2" charset="-122"/>
              </a:rPr>
              <a:t>分层</a:t>
            </a:r>
            <a:r>
              <a:rPr lang="en-US" altLang="zh-CN" dirty="0" smtClean="0">
                <a:latin typeface="宋体" panose="02010600030101010101" pitchFamily="2" charset="-122"/>
              </a:rPr>
              <a:t>DFD)</a:t>
            </a:r>
          </a:p>
          <a:p>
            <a:pPr algn="just"/>
            <a:r>
              <a:rPr lang="zh-CN" altLang="en-US" dirty="0" smtClean="0">
                <a:latin typeface="宋体" panose="02010600030101010101" pitchFamily="2" charset="-122"/>
              </a:rPr>
              <a:t>加工的命名</a:t>
            </a:r>
          </a:p>
          <a:p>
            <a:pPr lvl="1" algn="just">
              <a:buClr>
                <a:schemeClr val="accent2"/>
              </a:buClr>
              <a:buFont typeface="Wingdings" panose="05000000000000000000" pitchFamily="2" charset="2"/>
              <a:buChar char="§"/>
            </a:pPr>
            <a:r>
              <a:rPr lang="zh-CN" altLang="en-US" dirty="0" smtClean="0">
                <a:latin typeface="楷体_GB2312" pitchFamily="49" charset="-122"/>
                <a:ea typeface="楷体_GB2312" pitchFamily="49" charset="-122"/>
              </a:rPr>
              <a:t>顶层的加工名就是整个系统项目的名字</a:t>
            </a:r>
          </a:p>
          <a:p>
            <a:pPr lvl="1" algn="just">
              <a:buClr>
                <a:schemeClr val="accent2"/>
              </a:buClr>
              <a:buFont typeface="Wingdings" panose="05000000000000000000" pitchFamily="2" charset="2"/>
              <a:buChar char="§"/>
            </a:pPr>
            <a:r>
              <a:rPr lang="zh-CN" altLang="en-US" dirty="0" smtClean="0">
                <a:latin typeface="楷体_GB2312" pitchFamily="49" charset="-122"/>
                <a:ea typeface="楷体_GB2312" pitchFamily="49" charset="-122"/>
              </a:rPr>
              <a:t>尽量</a:t>
            </a:r>
            <a:r>
              <a:rPr lang="zh-CN" altLang="en-US" dirty="0" smtClean="0">
                <a:latin typeface="宋体" panose="02010600030101010101" pitchFamily="2" charset="-122"/>
                <a:ea typeface="楷体_GB2312" pitchFamily="49" charset="-122"/>
              </a:rPr>
              <a:t>最好使用动宾词组，也可用主谓词组</a:t>
            </a:r>
          </a:p>
          <a:p>
            <a:pPr lvl="1" algn="just">
              <a:buClr>
                <a:schemeClr val="accent2"/>
              </a:buClr>
              <a:buFont typeface="Wingdings" panose="05000000000000000000" pitchFamily="2" charset="2"/>
              <a:buChar char="§"/>
            </a:pPr>
            <a:r>
              <a:rPr lang="zh-CN" altLang="en-US" dirty="0" smtClean="0">
                <a:latin typeface="宋体" panose="02010600030101010101" pitchFamily="2" charset="-122"/>
                <a:ea typeface="楷体_GB2312" pitchFamily="49" charset="-122"/>
              </a:rPr>
              <a:t>不要使用空洞的动词</a:t>
            </a:r>
          </a:p>
        </p:txBody>
      </p:sp>
    </p:spTree>
    <p:extLst>
      <p:ext uri="{BB962C8B-B14F-4D97-AF65-F5344CB8AC3E}">
        <p14:creationId xmlns:p14="http://schemas.microsoft.com/office/powerpoint/2010/main" val="27433021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732089" y="609600"/>
            <a:ext cx="7227887" cy="1143000"/>
          </a:xfrm>
        </p:spPr>
        <p:txBody>
          <a:bodyPr/>
          <a:lstStyle/>
          <a:p>
            <a:pPr>
              <a:defRPr/>
            </a:pPr>
            <a:r>
              <a:rPr lang="zh-CN" altLang="en-US" sz="4000">
                <a:latin typeface="宋体" pitchFamily="2" charset="-122"/>
              </a:rPr>
              <a:t>加工的命名</a:t>
            </a:r>
          </a:p>
        </p:txBody>
      </p:sp>
      <p:grpSp>
        <p:nvGrpSpPr>
          <p:cNvPr id="17411" name="Group 3"/>
          <p:cNvGrpSpPr>
            <a:grpSpLocks/>
          </p:cNvGrpSpPr>
          <p:nvPr/>
        </p:nvGrpSpPr>
        <p:grpSpPr bwMode="auto">
          <a:xfrm>
            <a:off x="4191000" y="1981201"/>
            <a:ext cx="4489450" cy="1463675"/>
            <a:chOff x="1548" y="1248"/>
            <a:chExt cx="2828" cy="922"/>
          </a:xfrm>
        </p:grpSpPr>
        <p:sp>
          <p:nvSpPr>
            <p:cNvPr id="17424" name="AutoShape 4"/>
            <p:cNvSpPr>
              <a:spLocks noChangeArrowheads="1"/>
            </p:cNvSpPr>
            <p:nvPr/>
          </p:nvSpPr>
          <p:spPr bwMode="auto">
            <a:xfrm>
              <a:off x="1548" y="1400"/>
              <a:ext cx="432" cy="432"/>
            </a:xfrm>
            <a:prstGeom prst="flowChartProcess">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储户</a:t>
              </a:r>
            </a:p>
          </p:txBody>
        </p:sp>
        <p:sp>
          <p:nvSpPr>
            <p:cNvPr id="17425" name="AutoShape 5"/>
            <p:cNvSpPr>
              <a:spLocks noChangeArrowheads="1"/>
            </p:cNvSpPr>
            <p:nvPr/>
          </p:nvSpPr>
          <p:spPr bwMode="auto">
            <a:xfrm>
              <a:off x="2744" y="1248"/>
              <a:ext cx="672" cy="712"/>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t>处理</a:t>
              </a:r>
              <a:r>
                <a:rPr lang="en-US" altLang="zh-CN" dirty="0"/>
                <a:t>1</a:t>
              </a:r>
            </a:p>
          </p:txBody>
        </p:sp>
        <p:sp>
          <p:nvSpPr>
            <p:cNvPr id="17426" name="Line 6"/>
            <p:cNvSpPr>
              <a:spLocks noChangeShapeType="1"/>
            </p:cNvSpPr>
            <p:nvPr/>
          </p:nvSpPr>
          <p:spPr bwMode="auto">
            <a:xfrm>
              <a:off x="3464" y="216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27" name="Text Box 7"/>
            <p:cNvSpPr txBox="1">
              <a:spLocks noChangeArrowheads="1"/>
            </p:cNvSpPr>
            <p:nvPr/>
          </p:nvSpPr>
          <p:spPr bwMode="auto">
            <a:xfrm>
              <a:off x="3636" y="1920"/>
              <a:ext cx="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帐户</a:t>
              </a:r>
            </a:p>
          </p:txBody>
        </p:sp>
        <p:sp>
          <p:nvSpPr>
            <p:cNvPr id="17428" name="Line 8"/>
            <p:cNvSpPr>
              <a:spLocks noChangeShapeType="1"/>
            </p:cNvSpPr>
            <p:nvPr/>
          </p:nvSpPr>
          <p:spPr bwMode="auto">
            <a:xfrm>
              <a:off x="1976" y="1632"/>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29" name="Line 9"/>
            <p:cNvSpPr>
              <a:spLocks noChangeShapeType="1"/>
            </p:cNvSpPr>
            <p:nvPr/>
          </p:nvSpPr>
          <p:spPr bwMode="auto">
            <a:xfrm>
              <a:off x="3436" y="1650"/>
              <a:ext cx="8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30" name="Text Box 10"/>
            <p:cNvSpPr txBox="1">
              <a:spLocks noChangeArrowheads="1"/>
            </p:cNvSpPr>
            <p:nvPr/>
          </p:nvSpPr>
          <p:spPr bwMode="auto">
            <a:xfrm>
              <a:off x="2042" y="1374"/>
              <a:ext cx="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数据</a:t>
              </a:r>
              <a:r>
                <a:rPr lang="en-US" altLang="zh-CN" sz="2000"/>
                <a:t>1</a:t>
              </a:r>
            </a:p>
          </p:txBody>
        </p:sp>
        <p:sp>
          <p:nvSpPr>
            <p:cNvPr id="17431" name="Text Box 11"/>
            <p:cNvSpPr txBox="1">
              <a:spLocks noChangeArrowheads="1"/>
            </p:cNvSpPr>
            <p:nvPr/>
          </p:nvSpPr>
          <p:spPr bwMode="auto">
            <a:xfrm>
              <a:off x="3380" y="1362"/>
              <a:ext cx="9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  </a:t>
              </a:r>
              <a:r>
                <a:rPr lang="zh-CN" altLang="en-US" sz="2000"/>
                <a:t>数据</a:t>
              </a:r>
              <a:r>
                <a:rPr lang="en-US" altLang="zh-CN" sz="2000"/>
                <a:t>2</a:t>
              </a:r>
            </a:p>
          </p:txBody>
        </p:sp>
        <p:cxnSp>
          <p:nvCxnSpPr>
            <p:cNvPr id="17432" name="AutoShape 12"/>
            <p:cNvCxnSpPr>
              <a:cxnSpLocks noChangeShapeType="1"/>
            </p:cNvCxnSpPr>
            <p:nvPr/>
          </p:nvCxnSpPr>
          <p:spPr bwMode="auto">
            <a:xfrm rot="5400000" flipH="1">
              <a:off x="3304" y="1848"/>
              <a:ext cx="288" cy="3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253" name="Group 13"/>
          <p:cNvGrpSpPr>
            <a:grpSpLocks/>
          </p:cNvGrpSpPr>
          <p:nvPr/>
        </p:nvGrpSpPr>
        <p:grpSpPr bwMode="auto">
          <a:xfrm>
            <a:off x="4114800" y="4114801"/>
            <a:ext cx="4489450" cy="1463675"/>
            <a:chOff x="1548" y="1248"/>
            <a:chExt cx="2828" cy="922"/>
          </a:xfrm>
        </p:grpSpPr>
        <p:sp>
          <p:nvSpPr>
            <p:cNvPr id="17415" name="AutoShape 14"/>
            <p:cNvSpPr>
              <a:spLocks noChangeArrowheads="1"/>
            </p:cNvSpPr>
            <p:nvPr/>
          </p:nvSpPr>
          <p:spPr bwMode="auto">
            <a:xfrm>
              <a:off x="1548" y="1400"/>
              <a:ext cx="432" cy="432"/>
            </a:xfrm>
            <a:prstGeom prst="flowChartProcess">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储户</a:t>
              </a:r>
            </a:p>
          </p:txBody>
        </p:sp>
        <p:sp>
          <p:nvSpPr>
            <p:cNvPr id="17416" name="AutoShape 15"/>
            <p:cNvSpPr>
              <a:spLocks noChangeArrowheads="1"/>
            </p:cNvSpPr>
            <p:nvPr/>
          </p:nvSpPr>
          <p:spPr bwMode="auto">
            <a:xfrm>
              <a:off x="2744" y="1248"/>
              <a:ext cx="672" cy="712"/>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检查</a:t>
              </a:r>
            </a:p>
            <a:p>
              <a:pPr algn="ctr" eaLnBrk="1" hangingPunct="1"/>
              <a:r>
                <a:rPr lang="zh-CN" altLang="en-US"/>
                <a:t>合理性</a:t>
              </a:r>
            </a:p>
          </p:txBody>
        </p:sp>
        <p:sp>
          <p:nvSpPr>
            <p:cNvPr id="17417" name="Line 16"/>
            <p:cNvSpPr>
              <a:spLocks noChangeShapeType="1"/>
            </p:cNvSpPr>
            <p:nvPr/>
          </p:nvSpPr>
          <p:spPr bwMode="auto">
            <a:xfrm>
              <a:off x="3464" y="216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18" name="Text Box 17"/>
            <p:cNvSpPr txBox="1">
              <a:spLocks noChangeArrowheads="1"/>
            </p:cNvSpPr>
            <p:nvPr/>
          </p:nvSpPr>
          <p:spPr bwMode="auto">
            <a:xfrm>
              <a:off x="3636" y="1920"/>
              <a:ext cx="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帐户</a:t>
              </a:r>
            </a:p>
          </p:txBody>
        </p:sp>
        <p:sp>
          <p:nvSpPr>
            <p:cNvPr id="17419" name="Line 18"/>
            <p:cNvSpPr>
              <a:spLocks noChangeShapeType="1"/>
            </p:cNvSpPr>
            <p:nvPr/>
          </p:nvSpPr>
          <p:spPr bwMode="auto">
            <a:xfrm>
              <a:off x="1976" y="1632"/>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20" name="Line 19"/>
            <p:cNvSpPr>
              <a:spLocks noChangeShapeType="1"/>
            </p:cNvSpPr>
            <p:nvPr/>
          </p:nvSpPr>
          <p:spPr bwMode="auto">
            <a:xfrm>
              <a:off x="3436" y="1650"/>
              <a:ext cx="8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21" name="Text Box 20"/>
            <p:cNvSpPr txBox="1">
              <a:spLocks noChangeArrowheads="1"/>
            </p:cNvSpPr>
            <p:nvPr/>
          </p:nvSpPr>
          <p:spPr bwMode="auto">
            <a:xfrm>
              <a:off x="2042" y="1374"/>
              <a:ext cx="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取款单</a:t>
              </a:r>
            </a:p>
          </p:txBody>
        </p:sp>
        <p:sp>
          <p:nvSpPr>
            <p:cNvPr id="17422" name="Text Box 21"/>
            <p:cNvSpPr txBox="1">
              <a:spLocks noChangeArrowheads="1"/>
            </p:cNvSpPr>
            <p:nvPr/>
          </p:nvSpPr>
          <p:spPr bwMode="auto">
            <a:xfrm>
              <a:off x="3380" y="1362"/>
              <a:ext cx="9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合理取款单</a:t>
              </a:r>
            </a:p>
          </p:txBody>
        </p:sp>
        <p:cxnSp>
          <p:nvCxnSpPr>
            <p:cNvPr id="17423" name="AutoShape 22"/>
            <p:cNvCxnSpPr>
              <a:cxnSpLocks noChangeShapeType="1"/>
            </p:cNvCxnSpPr>
            <p:nvPr/>
          </p:nvCxnSpPr>
          <p:spPr bwMode="auto">
            <a:xfrm rot="5400000" flipH="1">
              <a:off x="3304" y="1848"/>
              <a:ext cx="288" cy="3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413" name="Text Box 23"/>
          <p:cNvSpPr txBox="1">
            <a:spLocks noChangeArrowheads="1"/>
          </p:cNvSpPr>
          <p:nvPr/>
        </p:nvSpPr>
        <p:spPr bwMode="auto">
          <a:xfrm>
            <a:off x="2743200" y="1981201"/>
            <a:ext cx="1371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0000"/>
                </a:solidFill>
              </a:rPr>
              <a:t>无意义的  名字：</a:t>
            </a:r>
          </a:p>
        </p:txBody>
      </p:sp>
      <p:sp>
        <p:nvSpPr>
          <p:cNvPr id="17414" name="Text Box 24"/>
          <p:cNvSpPr txBox="1">
            <a:spLocks noChangeArrowheads="1"/>
          </p:cNvSpPr>
          <p:nvPr/>
        </p:nvSpPr>
        <p:spPr bwMode="auto">
          <a:xfrm>
            <a:off x="2819400" y="3810001"/>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0000"/>
                </a:solidFill>
              </a:rPr>
              <a:t>较好的命名：</a:t>
            </a:r>
          </a:p>
        </p:txBody>
      </p:sp>
    </p:spTree>
    <p:extLst>
      <p:ext uri="{BB962C8B-B14F-4D97-AF65-F5344CB8AC3E}">
        <p14:creationId xmlns:p14="http://schemas.microsoft.com/office/powerpoint/2010/main" val="3178219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56735" y="609600"/>
            <a:ext cx="9119287" cy="1143000"/>
          </a:xfrm>
        </p:spPr>
        <p:txBody>
          <a:bodyPr/>
          <a:lstStyle/>
          <a:p>
            <a:pPr>
              <a:defRPr/>
            </a:pPr>
            <a:r>
              <a:rPr lang="en-US" altLang="zh-CN" sz="4000" dirty="0">
                <a:latin typeface="宋体" pitchFamily="2" charset="-122"/>
              </a:rPr>
              <a:t>3) </a:t>
            </a:r>
            <a:r>
              <a:rPr lang="zh-CN" altLang="en-US" sz="4000" dirty="0">
                <a:latin typeface="宋体" pitchFamily="2" charset="-122"/>
              </a:rPr>
              <a:t>数据存储</a:t>
            </a:r>
          </a:p>
        </p:txBody>
      </p:sp>
      <p:sp>
        <p:nvSpPr>
          <p:cNvPr id="18435" name="Rectangle 3"/>
          <p:cNvSpPr>
            <a:spLocks noGrp="1" noChangeArrowheads="1"/>
          </p:cNvSpPr>
          <p:nvPr>
            <p:ph idx="1"/>
          </p:nvPr>
        </p:nvSpPr>
        <p:spPr>
          <a:xfrm>
            <a:off x="716692" y="1905000"/>
            <a:ext cx="9951308" cy="4724400"/>
          </a:xfrm>
        </p:spPr>
        <p:txBody>
          <a:bodyPr/>
          <a:lstStyle/>
          <a:p>
            <a:pPr algn="just"/>
            <a:r>
              <a:rPr lang="zh-CN" altLang="en-US" dirty="0" smtClean="0">
                <a:latin typeface="宋体" panose="02010600030101010101" pitchFamily="2" charset="-122"/>
              </a:rPr>
              <a:t>表示需要保存的数据流向</a:t>
            </a:r>
            <a:r>
              <a:rPr lang="en-US" altLang="zh-CN" dirty="0" smtClean="0">
                <a:latin typeface="宋体" panose="02010600030101010101" pitchFamily="2" charset="-122"/>
              </a:rPr>
              <a:t>, </a:t>
            </a:r>
            <a:r>
              <a:rPr lang="zh-CN" altLang="en-US" dirty="0" smtClean="0">
                <a:latin typeface="宋体" panose="02010600030101010101" pitchFamily="2" charset="-122"/>
              </a:rPr>
              <a:t>如</a:t>
            </a:r>
            <a:r>
              <a:rPr lang="zh-CN" altLang="en-US" dirty="0" smtClean="0">
                <a:latin typeface="Times New Roman" panose="02020603050405020304" pitchFamily="18" charset="0"/>
              </a:rPr>
              <a:t>“</a:t>
            </a:r>
            <a:r>
              <a:rPr lang="zh-CN" altLang="en-US" dirty="0" smtClean="0">
                <a:latin typeface="宋体" panose="02010600030101010101" pitchFamily="2" charset="-122"/>
              </a:rPr>
              <a:t> 学生档案</a:t>
            </a:r>
            <a:r>
              <a:rPr lang="zh-CN" altLang="en-US" dirty="0" smtClean="0">
                <a:latin typeface="Times New Roman" panose="02020603050405020304" pitchFamily="18" charset="0"/>
              </a:rPr>
              <a:t>”</a:t>
            </a:r>
            <a:r>
              <a:rPr lang="zh-CN" altLang="en-US" dirty="0" smtClean="0">
                <a:latin typeface="宋体" panose="02010600030101010101" pitchFamily="2" charset="-122"/>
              </a:rPr>
              <a:t>、</a:t>
            </a:r>
            <a:r>
              <a:rPr lang="zh-CN" altLang="en-US" dirty="0" smtClean="0">
                <a:latin typeface="Times New Roman" panose="02020603050405020304" pitchFamily="18" charset="0"/>
              </a:rPr>
              <a:t>“</a:t>
            </a:r>
            <a:r>
              <a:rPr lang="zh-CN" altLang="en-US" dirty="0" smtClean="0">
                <a:latin typeface="宋体" panose="02010600030101010101" pitchFamily="2" charset="-122"/>
              </a:rPr>
              <a:t>课程设置</a:t>
            </a:r>
            <a:r>
              <a:rPr lang="zh-CN" altLang="en-US" dirty="0" smtClean="0">
                <a:latin typeface="Times New Roman" panose="02020603050405020304" pitchFamily="18" charset="0"/>
              </a:rPr>
              <a:t>”</a:t>
            </a:r>
            <a:r>
              <a:rPr lang="zh-CN" altLang="en-US" dirty="0" smtClean="0">
                <a:latin typeface="宋体" panose="02010600030101010101" pitchFamily="2" charset="-122"/>
              </a:rPr>
              <a:t>等</a:t>
            </a:r>
          </a:p>
          <a:p>
            <a:pPr algn="just"/>
            <a:r>
              <a:rPr lang="zh-CN" altLang="en-US" dirty="0" smtClean="0">
                <a:latin typeface="宋体" panose="02010600030101010101" pitchFamily="2" charset="-122"/>
              </a:rPr>
              <a:t>数据存储与加工的方向  </a:t>
            </a:r>
            <a:r>
              <a:rPr lang="zh-CN" altLang="en-US" dirty="0" smtClean="0">
                <a:latin typeface="Times New Roman" panose="02020603050405020304" pitchFamily="18" charset="0"/>
              </a:rPr>
              <a:t>“</a:t>
            </a:r>
            <a:r>
              <a:rPr lang="zh-CN" altLang="en-US" dirty="0" smtClean="0">
                <a:latin typeface="宋体" panose="02010600030101010101" pitchFamily="2" charset="-122"/>
              </a:rPr>
              <a:t>读出 </a:t>
            </a:r>
            <a:r>
              <a:rPr lang="zh-CN" altLang="en-US" dirty="0" smtClean="0">
                <a:latin typeface="Times New Roman" panose="02020603050405020304" pitchFamily="18" charset="0"/>
              </a:rPr>
              <a:t>”</a:t>
            </a:r>
            <a:r>
              <a:rPr lang="zh-CN" altLang="en-US" dirty="0" smtClean="0">
                <a:latin typeface="宋体" panose="02010600030101010101" pitchFamily="2" charset="-122"/>
              </a:rPr>
              <a:t>、</a:t>
            </a:r>
            <a:r>
              <a:rPr lang="zh-CN" altLang="en-US" dirty="0" smtClean="0">
                <a:latin typeface="Times New Roman" panose="02020603050405020304" pitchFamily="18" charset="0"/>
              </a:rPr>
              <a:t>“</a:t>
            </a:r>
            <a:r>
              <a:rPr lang="zh-CN" altLang="en-US" dirty="0" smtClean="0">
                <a:latin typeface="宋体" panose="02010600030101010101" pitchFamily="2" charset="-122"/>
              </a:rPr>
              <a:t>写入 </a:t>
            </a:r>
            <a:r>
              <a:rPr lang="zh-CN" altLang="en-US" dirty="0" smtClean="0">
                <a:latin typeface="Times New Roman" panose="02020603050405020304" pitchFamily="18" charset="0"/>
              </a:rPr>
              <a:t>”</a:t>
            </a:r>
            <a:endParaRPr lang="zh-CN" altLang="en-US" dirty="0" smtClean="0">
              <a:latin typeface="宋体" panose="02010600030101010101" pitchFamily="2" charset="-122"/>
            </a:endParaRPr>
          </a:p>
          <a:p>
            <a:pPr algn="just"/>
            <a:endParaRPr lang="en-US" altLang="zh-CN" dirty="0" smtClean="0">
              <a:latin typeface="宋体" panose="02010600030101010101" pitchFamily="2" charset="-122"/>
            </a:endParaRPr>
          </a:p>
          <a:p>
            <a:pPr algn="just"/>
            <a:endParaRPr lang="en-US" altLang="zh-CN" dirty="0">
              <a:latin typeface="宋体" panose="02010600030101010101" pitchFamily="2" charset="-122"/>
            </a:endParaRPr>
          </a:p>
          <a:p>
            <a:pPr algn="just"/>
            <a:endParaRPr lang="en-US" altLang="zh-CN" dirty="0" smtClean="0">
              <a:latin typeface="宋体" panose="02010600030101010101" pitchFamily="2" charset="-122"/>
            </a:endParaRPr>
          </a:p>
          <a:p>
            <a:pPr algn="just"/>
            <a:endParaRPr lang="zh-CN" altLang="en-US" dirty="0" smtClean="0">
              <a:latin typeface="宋体" panose="02010600030101010101" pitchFamily="2" charset="-122"/>
            </a:endParaRPr>
          </a:p>
          <a:p>
            <a:pPr algn="just">
              <a:buFontTx/>
              <a:buNone/>
            </a:pPr>
            <a:endParaRPr lang="zh-CN" altLang="en-US" dirty="0" smtClean="0">
              <a:latin typeface="宋体" panose="02010600030101010101" pitchFamily="2" charset="-122"/>
            </a:endParaRPr>
          </a:p>
          <a:p>
            <a:pPr algn="just"/>
            <a:r>
              <a:rPr lang="zh-CN" altLang="en-US" dirty="0" smtClean="0">
                <a:latin typeface="宋体" panose="02010600030101010101" pitchFamily="2" charset="-122"/>
              </a:rPr>
              <a:t>分层数据流程图中，数据存储一般局限在某一层或某几层</a:t>
            </a:r>
          </a:p>
          <a:p>
            <a:pPr algn="just"/>
            <a:r>
              <a:rPr lang="zh-CN" altLang="en-US" dirty="0" smtClean="0">
                <a:latin typeface="宋体" panose="02010600030101010101" pitchFamily="2" charset="-122"/>
              </a:rPr>
              <a:t>命名方法与数据流相似</a:t>
            </a:r>
          </a:p>
        </p:txBody>
      </p:sp>
      <p:sp>
        <p:nvSpPr>
          <p:cNvPr id="18438" name="AutoShape 6"/>
          <p:cNvSpPr>
            <a:spLocks noChangeArrowheads="1"/>
          </p:cNvSpPr>
          <p:nvPr/>
        </p:nvSpPr>
        <p:spPr bwMode="auto">
          <a:xfrm>
            <a:off x="7315200" y="3657600"/>
            <a:ext cx="1066800" cy="10668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t>修改</a:t>
            </a:r>
          </a:p>
          <a:p>
            <a:pPr algn="ctr" eaLnBrk="1" hangingPunct="1"/>
            <a:r>
              <a:rPr lang="zh-CN" altLang="en-US" dirty="0"/>
              <a:t>库存</a:t>
            </a:r>
          </a:p>
        </p:txBody>
      </p:sp>
      <p:sp>
        <p:nvSpPr>
          <p:cNvPr id="18439" name="Line 7"/>
          <p:cNvSpPr>
            <a:spLocks noChangeShapeType="1"/>
          </p:cNvSpPr>
          <p:nvPr/>
        </p:nvSpPr>
        <p:spPr bwMode="auto">
          <a:xfrm>
            <a:off x="8759825" y="47244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0" name="Text Box 8"/>
          <p:cNvSpPr txBox="1">
            <a:spLocks noChangeArrowheads="1"/>
          </p:cNvSpPr>
          <p:nvPr/>
        </p:nvSpPr>
        <p:spPr bwMode="auto">
          <a:xfrm>
            <a:off x="8851900" y="43180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商品库存</a:t>
            </a:r>
          </a:p>
        </p:txBody>
      </p:sp>
      <p:sp>
        <p:nvSpPr>
          <p:cNvPr id="18441" name="Line 9"/>
          <p:cNvSpPr>
            <a:spLocks noChangeShapeType="1"/>
          </p:cNvSpPr>
          <p:nvPr/>
        </p:nvSpPr>
        <p:spPr bwMode="auto">
          <a:xfrm>
            <a:off x="8382000" y="4114800"/>
            <a:ext cx="685800"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2" name="Line 10"/>
          <p:cNvSpPr>
            <a:spLocks noChangeShapeType="1"/>
          </p:cNvSpPr>
          <p:nvPr/>
        </p:nvSpPr>
        <p:spPr bwMode="auto">
          <a:xfrm>
            <a:off x="9067800" y="4114800"/>
            <a:ext cx="0" cy="228600"/>
          </a:xfrm>
          <a:prstGeom prst="line">
            <a:avLst/>
          </a:prstGeom>
          <a:noFill/>
          <a:ln w="95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3" name="AutoShape 11"/>
          <p:cNvSpPr>
            <a:spLocks noChangeArrowheads="1"/>
          </p:cNvSpPr>
          <p:nvPr/>
        </p:nvSpPr>
        <p:spPr bwMode="auto">
          <a:xfrm>
            <a:off x="5029200" y="3657600"/>
            <a:ext cx="1143000" cy="10668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t>检索商</a:t>
            </a:r>
          </a:p>
          <a:p>
            <a:pPr algn="ctr" eaLnBrk="1" hangingPunct="1"/>
            <a:r>
              <a:rPr lang="zh-CN" altLang="en-US" dirty="0"/>
              <a:t>品信息</a:t>
            </a:r>
          </a:p>
        </p:txBody>
      </p:sp>
      <p:sp>
        <p:nvSpPr>
          <p:cNvPr id="18444" name="Line 12"/>
          <p:cNvSpPr>
            <a:spLocks noChangeShapeType="1"/>
          </p:cNvSpPr>
          <p:nvPr/>
        </p:nvSpPr>
        <p:spPr bwMode="auto">
          <a:xfrm>
            <a:off x="3092450" y="4724400"/>
            <a:ext cx="1366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5" name="Text Box 13"/>
          <p:cNvSpPr txBox="1">
            <a:spLocks noChangeArrowheads="1"/>
          </p:cNvSpPr>
          <p:nvPr/>
        </p:nvSpPr>
        <p:spPr bwMode="auto">
          <a:xfrm>
            <a:off x="3048000" y="42672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商品目录</a:t>
            </a:r>
          </a:p>
        </p:txBody>
      </p:sp>
      <p:sp>
        <p:nvSpPr>
          <p:cNvPr id="18446" name="Line 14"/>
          <p:cNvSpPr>
            <a:spLocks noChangeShapeType="1"/>
          </p:cNvSpPr>
          <p:nvPr/>
        </p:nvSpPr>
        <p:spPr bwMode="auto">
          <a:xfrm>
            <a:off x="3733800" y="4114800"/>
            <a:ext cx="0" cy="30480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7" name="Line 15"/>
          <p:cNvSpPr>
            <a:spLocks noChangeShapeType="1"/>
          </p:cNvSpPr>
          <p:nvPr/>
        </p:nvSpPr>
        <p:spPr bwMode="auto">
          <a:xfrm>
            <a:off x="3733800" y="4114800"/>
            <a:ext cx="1295400" cy="0"/>
          </a:xfrm>
          <a:prstGeom prst="line">
            <a:avLst/>
          </a:prstGeom>
          <a:noFill/>
          <a:ln w="95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36463054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62681" y="609600"/>
            <a:ext cx="9844216" cy="1143000"/>
          </a:xfrm>
        </p:spPr>
        <p:txBody>
          <a:bodyPr/>
          <a:lstStyle/>
          <a:p>
            <a:pPr>
              <a:defRPr/>
            </a:pPr>
            <a:r>
              <a:rPr lang="en-US" altLang="zh-CN" sz="4000" dirty="0">
                <a:latin typeface="宋体" pitchFamily="2" charset="-122"/>
              </a:rPr>
              <a:t>4) </a:t>
            </a:r>
            <a:r>
              <a:rPr lang="zh-CN" altLang="en-US" sz="4000" dirty="0">
                <a:latin typeface="宋体" pitchFamily="2" charset="-122"/>
              </a:rPr>
              <a:t>外部项</a:t>
            </a:r>
          </a:p>
        </p:txBody>
      </p:sp>
      <p:sp>
        <p:nvSpPr>
          <p:cNvPr id="19459" name="Rectangle 3"/>
          <p:cNvSpPr>
            <a:spLocks noGrp="1" noChangeArrowheads="1"/>
          </p:cNvSpPr>
          <p:nvPr>
            <p:ph idx="1"/>
          </p:nvPr>
        </p:nvSpPr>
        <p:spPr>
          <a:xfrm>
            <a:off x="889686" y="1936750"/>
            <a:ext cx="10132541" cy="3581400"/>
          </a:xfrm>
        </p:spPr>
        <p:txBody>
          <a:bodyPr/>
          <a:lstStyle/>
          <a:p>
            <a:pPr algn="just">
              <a:lnSpc>
                <a:spcPct val="90000"/>
              </a:lnSpc>
            </a:pPr>
            <a:r>
              <a:rPr lang="zh-CN" altLang="en-US" dirty="0" smtClean="0">
                <a:latin typeface="宋体" panose="02010600030101010101" pitchFamily="2" charset="-122"/>
              </a:rPr>
              <a:t>位于系统之外的信息提供者或使用者</a:t>
            </a:r>
            <a:r>
              <a:rPr lang="en-US" altLang="zh-CN" dirty="0" smtClean="0">
                <a:latin typeface="宋体" panose="02010600030101010101" pitchFamily="2" charset="-122"/>
              </a:rPr>
              <a:t>,</a:t>
            </a:r>
            <a:r>
              <a:rPr lang="zh-CN" altLang="en-US" dirty="0" smtClean="0">
                <a:latin typeface="宋体" panose="02010600030101010101" pitchFamily="2" charset="-122"/>
              </a:rPr>
              <a:t>称为外部项。即存在于系统之外的人员或组织。如</a:t>
            </a:r>
            <a:r>
              <a:rPr lang="zh-CN" altLang="en-US" dirty="0" smtClean="0">
                <a:latin typeface="Times New Roman" panose="02020603050405020304" pitchFamily="18" charset="0"/>
              </a:rPr>
              <a:t>“</a:t>
            </a:r>
            <a:r>
              <a:rPr lang="zh-CN" altLang="en-US" dirty="0" smtClean="0">
                <a:latin typeface="宋体" panose="02010600030101010101" pitchFamily="2" charset="-122"/>
              </a:rPr>
              <a:t>学科</a:t>
            </a:r>
            <a:r>
              <a:rPr lang="zh-CN" altLang="en-US" dirty="0" smtClean="0">
                <a:latin typeface="Times New Roman" panose="02020603050405020304" pitchFamily="18" charset="0"/>
              </a:rPr>
              <a:t>”</a:t>
            </a:r>
            <a:r>
              <a:rPr lang="zh-CN" altLang="en-US" dirty="0" smtClean="0">
                <a:latin typeface="宋体" panose="02010600030101010101" pitchFamily="2" charset="-122"/>
              </a:rPr>
              <a:t>等</a:t>
            </a:r>
          </a:p>
          <a:p>
            <a:pPr algn="just">
              <a:lnSpc>
                <a:spcPct val="90000"/>
              </a:lnSpc>
            </a:pPr>
            <a:r>
              <a:rPr lang="zh-CN" altLang="en-US" dirty="0" smtClean="0">
                <a:latin typeface="宋体" panose="02010600030101010101" pitchFamily="2" charset="-122"/>
              </a:rPr>
              <a:t>说明数据输入的源点</a:t>
            </a:r>
            <a:r>
              <a:rPr lang="en-US" altLang="zh-CN" dirty="0" smtClean="0">
                <a:latin typeface="宋体" panose="02010600030101010101" pitchFamily="2" charset="-122"/>
              </a:rPr>
              <a:t>(</a:t>
            </a:r>
            <a:r>
              <a:rPr lang="zh-CN" altLang="en-US" dirty="0" smtClean="0">
                <a:latin typeface="宋体" panose="02010600030101010101" pitchFamily="2" charset="-122"/>
              </a:rPr>
              <a:t>数据源</a:t>
            </a:r>
            <a:r>
              <a:rPr lang="en-US" altLang="zh-CN" dirty="0" smtClean="0">
                <a:latin typeface="宋体" panose="02010600030101010101" pitchFamily="2" charset="-122"/>
              </a:rPr>
              <a:t>)</a:t>
            </a:r>
            <a:r>
              <a:rPr lang="zh-CN" altLang="en-US" dirty="0" smtClean="0">
                <a:latin typeface="宋体" panose="02010600030101010101" pitchFamily="2" charset="-122"/>
              </a:rPr>
              <a:t>或数据输出的终点</a:t>
            </a:r>
            <a:r>
              <a:rPr lang="en-US" altLang="zh-CN" dirty="0" smtClean="0">
                <a:latin typeface="宋体" panose="02010600030101010101" pitchFamily="2" charset="-122"/>
              </a:rPr>
              <a:t>(</a:t>
            </a:r>
            <a:r>
              <a:rPr lang="zh-CN" altLang="en-US" dirty="0" smtClean="0">
                <a:latin typeface="宋体" panose="02010600030101010101" pitchFamily="2" charset="-122"/>
              </a:rPr>
              <a:t>数据终点</a:t>
            </a:r>
            <a:r>
              <a:rPr lang="en-US" altLang="zh-CN" dirty="0" smtClean="0">
                <a:latin typeface="宋体" panose="02010600030101010101" pitchFamily="2" charset="-122"/>
              </a:rPr>
              <a:t>)</a:t>
            </a:r>
          </a:p>
          <a:p>
            <a:pPr algn="just">
              <a:lnSpc>
                <a:spcPct val="90000"/>
              </a:lnSpc>
            </a:pPr>
            <a:r>
              <a:rPr lang="zh-CN" altLang="en-US" dirty="0" smtClean="0">
                <a:latin typeface="宋体" panose="02010600030101010101" pitchFamily="2" charset="-122"/>
              </a:rPr>
              <a:t>起到更好的理解作用，但不是系统中的事物</a:t>
            </a:r>
          </a:p>
        </p:txBody>
      </p:sp>
    </p:spTree>
    <p:extLst>
      <p:ext uri="{BB962C8B-B14F-4D97-AF65-F5344CB8AC3E}">
        <p14:creationId xmlns:p14="http://schemas.microsoft.com/office/powerpoint/2010/main" val="39370613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1587501" y="2286001"/>
            <a:ext cx="9172575" cy="2347913"/>
            <a:chOff x="40" y="1440"/>
            <a:chExt cx="5778" cy="1479"/>
          </a:xfrm>
        </p:grpSpPr>
        <p:sp useBgFill="1">
          <p:nvSpPr>
            <p:cNvPr id="20484" name="Rectangle 3"/>
            <p:cNvSpPr>
              <a:spLocks noChangeArrowheads="1"/>
            </p:cNvSpPr>
            <p:nvPr/>
          </p:nvSpPr>
          <p:spPr bwMode="auto">
            <a:xfrm>
              <a:off x="1652" y="1536"/>
              <a:ext cx="870" cy="48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solidFill>
                    <a:schemeClr val="hlink"/>
                  </a:solidFill>
                  <a:latin typeface="宋体" panose="02010600030101010101" pitchFamily="2" charset="-122"/>
                </a:rPr>
                <a:t>数据源</a:t>
              </a:r>
              <a:endParaRPr lang="zh-CN" altLang="en-US" sz="3200" b="1">
                <a:latin typeface="宋体" panose="02010600030101010101" pitchFamily="2" charset="-122"/>
              </a:endParaRPr>
            </a:p>
          </p:txBody>
        </p:sp>
        <p:sp useBgFill="1">
          <p:nvSpPr>
            <p:cNvPr id="20485" name="Rectangle 4"/>
            <p:cNvSpPr>
              <a:spLocks noChangeArrowheads="1"/>
            </p:cNvSpPr>
            <p:nvPr/>
          </p:nvSpPr>
          <p:spPr bwMode="auto">
            <a:xfrm>
              <a:off x="4574" y="2352"/>
              <a:ext cx="1136" cy="484"/>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6" name="Line 5"/>
            <p:cNvSpPr>
              <a:spLocks noChangeShapeType="1"/>
            </p:cNvSpPr>
            <p:nvPr/>
          </p:nvSpPr>
          <p:spPr bwMode="auto">
            <a:xfrm>
              <a:off x="4030" y="2593"/>
              <a:ext cx="554" cy="11"/>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7" name="Rectangle 6"/>
            <p:cNvSpPr>
              <a:spLocks noChangeArrowheads="1"/>
            </p:cNvSpPr>
            <p:nvPr/>
          </p:nvSpPr>
          <p:spPr bwMode="auto">
            <a:xfrm>
              <a:off x="4626" y="2372"/>
              <a:ext cx="119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数据终点</a:t>
              </a:r>
              <a:endParaRPr lang="zh-CN" altLang="en-US" sz="3200" b="1">
                <a:latin typeface="宋体" panose="02010600030101010101" pitchFamily="2" charset="-122"/>
              </a:endParaRPr>
            </a:p>
          </p:txBody>
        </p:sp>
        <p:sp>
          <p:nvSpPr>
            <p:cNvPr id="20488" name="Rectangle 7"/>
            <p:cNvSpPr>
              <a:spLocks noChangeArrowheads="1"/>
            </p:cNvSpPr>
            <p:nvPr/>
          </p:nvSpPr>
          <p:spPr bwMode="auto">
            <a:xfrm>
              <a:off x="4276" y="1546"/>
              <a:ext cx="142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E80029"/>
                  </a:solidFill>
                  <a:latin typeface="宋体" panose="02010600030101010101" pitchFamily="2" charset="-122"/>
                </a:rPr>
                <a:t>没有输出！</a:t>
              </a:r>
              <a:endParaRPr lang="zh-CN" altLang="en-US" sz="3200" b="1">
                <a:latin typeface="宋体" panose="02010600030101010101" pitchFamily="2" charset="-122"/>
              </a:endParaRPr>
            </a:p>
          </p:txBody>
        </p:sp>
        <p:sp>
          <p:nvSpPr>
            <p:cNvPr id="20489" name="Line 8"/>
            <p:cNvSpPr>
              <a:spLocks noChangeShapeType="1"/>
            </p:cNvSpPr>
            <p:nvPr/>
          </p:nvSpPr>
          <p:spPr bwMode="auto">
            <a:xfrm>
              <a:off x="3874" y="1622"/>
              <a:ext cx="384" cy="432"/>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0" name="Line 9"/>
            <p:cNvSpPr>
              <a:spLocks noChangeShapeType="1"/>
            </p:cNvSpPr>
            <p:nvPr/>
          </p:nvSpPr>
          <p:spPr bwMode="auto">
            <a:xfrm flipH="1">
              <a:off x="3862" y="1670"/>
              <a:ext cx="300" cy="384"/>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1" name="Line 10"/>
            <p:cNvSpPr>
              <a:spLocks noChangeShapeType="1"/>
            </p:cNvSpPr>
            <p:nvPr/>
          </p:nvSpPr>
          <p:spPr bwMode="auto">
            <a:xfrm>
              <a:off x="2770" y="2304"/>
              <a:ext cx="400" cy="432"/>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11"/>
            <p:cNvSpPr>
              <a:spLocks noChangeShapeType="1"/>
            </p:cNvSpPr>
            <p:nvPr/>
          </p:nvSpPr>
          <p:spPr bwMode="auto">
            <a:xfrm flipH="1">
              <a:off x="2786" y="2352"/>
              <a:ext cx="320" cy="384"/>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12"/>
            <p:cNvSpPr>
              <a:spLocks noChangeShapeType="1"/>
            </p:cNvSpPr>
            <p:nvPr/>
          </p:nvSpPr>
          <p:spPr bwMode="auto">
            <a:xfrm>
              <a:off x="2485" y="1776"/>
              <a:ext cx="607" cy="8"/>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Oval 13"/>
            <p:cNvSpPr>
              <a:spLocks noChangeArrowheads="1"/>
            </p:cNvSpPr>
            <p:nvPr/>
          </p:nvSpPr>
          <p:spPr bwMode="auto">
            <a:xfrm>
              <a:off x="3054" y="1440"/>
              <a:ext cx="700" cy="624"/>
            </a:xfrm>
            <a:prstGeom prst="ellipse">
              <a:avLst/>
            </a:prstGeom>
            <a:noFill/>
            <a:ln w="12700">
              <a:solidFill>
                <a:srgbClr val="01050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26" name="Text Box 14"/>
            <p:cNvSpPr txBox="1">
              <a:spLocks noChangeArrowheads="1"/>
            </p:cNvSpPr>
            <p:nvPr/>
          </p:nvSpPr>
          <p:spPr bwMode="auto">
            <a:xfrm>
              <a:off x="3150" y="1584"/>
              <a:ext cx="6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1050F"/>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defRPr/>
              </a:pPr>
              <a:r>
                <a:rPr lang="zh-CN" altLang="en-US" sz="2800" b="1">
                  <a:solidFill>
                    <a:srgbClr val="01050F"/>
                  </a:solidFill>
                  <a:effectLst>
                    <a:outerShdw blurRad="38100" dist="38100" dir="2700000" algn="tl">
                      <a:srgbClr val="C0C0C0"/>
                    </a:outerShdw>
                  </a:effectLst>
                  <a:latin typeface="宋体" pitchFamily="2" charset="-122"/>
                </a:rPr>
                <a:t>加工</a:t>
              </a:r>
              <a:endParaRPr lang="zh-CN" altLang="en-US">
                <a:effectLst>
                  <a:outerShdw blurRad="38100" dist="38100" dir="2700000" algn="tl">
                    <a:srgbClr val="C0C0C0"/>
                  </a:outerShdw>
                </a:effectLst>
                <a:latin typeface="黑体" pitchFamily="2" charset="-122"/>
                <a:ea typeface="黑体" pitchFamily="2" charset="-122"/>
              </a:endParaRPr>
            </a:p>
          </p:txBody>
        </p:sp>
        <p:sp>
          <p:nvSpPr>
            <p:cNvPr id="20496" name="Oval 15"/>
            <p:cNvSpPr>
              <a:spLocks noChangeArrowheads="1"/>
            </p:cNvSpPr>
            <p:nvPr/>
          </p:nvSpPr>
          <p:spPr bwMode="auto">
            <a:xfrm>
              <a:off x="3312" y="2256"/>
              <a:ext cx="720" cy="663"/>
            </a:xfrm>
            <a:prstGeom prst="ellipse">
              <a:avLst/>
            </a:prstGeom>
            <a:noFill/>
            <a:ln w="12700">
              <a:solidFill>
                <a:srgbClr val="01050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97" name="Rectangle 16"/>
            <p:cNvSpPr>
              <a:spLocks noChangeArrowheads="1"/>
            </p:cNvSpPr>
            <p:nvPr/>
          </p:nvSpPr>
          <p:spPr bwMode="auto">
            <a:xfrm>
              <a:off x="1594" y="2304"/>
              <a:ext cx="147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E80029"/>
                  </a:solidFill>
                  <a:latin typeface="宋体" panose="02010600030101010101" pitchFamily="2" charset="-122"/>
                </a:rPr>
                <a:t>没有输入！</a:t>
              </a:r>
              <a:endParaRPr lang="zh-CN" altLang="en-US" sz="3200" b="1">
                <a:latin typeface="宋体" panose="02010600030101010101" pitchFamily="2" charset="-122"/>
              </a:endParaRPr>
            </a:p>
          </p:txBody>
        </p:sp>
        <p:sp>
          <p:nvSpPr>
            <p:cNvPr id="13329" name="Text Box 17"/>
            <p:cNvSpPr txBox="1">
              <a:spLocks noChangeArrowheads="1"/>
            </p:cNvSpPr>
            <p:nvPr/>
          </p:nvSpPr>
          <p:spPr bwMode="auto">
            <a:xfrm>
              <a:off x="3418" y="2400"/>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1050F"/>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defRPr/>
              </a:pPr>
              <a:r>
                <a:rPr lang="zh-CN" altLang="en-US" sz="2800" b="1">
                  <a:solidFill>
                    <a:srgbClr val="01050F"/>
                  </a:solidFill>
                  <a:effectLst>
                    <a:outerShdw blurRad="38100" dist="38100" dir="2700000" algn="tl">
                      <a:srgbClr val="C0C0C0"/>
                    </a:outerShdw>
                  </a:effectLst>
                  <a:latin typeface="宋体" pitchFamily="2" charset="-122"/>
                </a:rPr>
                <a:t>加工</a:t>
              </a:r>
              <a:endParaRPr lang="zh-CN" altLang="en-US">
                <a:solidFill>
                  <a:srgbClr val="01050F"/>
                </a:solidFill>
                <a:effectLst>
                  <a:outerShdw blurRad="38100" dist="38100" dir="2700000" algn="tl">
                    <a:srgbClr val="C0C0C0"/>
                  </a:outerShdw>
                </a:effectLst>
                <a:latin typeface="黑体" pitchFamily="2" charset="-122"/>
                <a:ea typeface="黑体" pitchFamily="2" charset="-122"/>
              </a:endParaRPr>
            </a:p>
          </p:txBody>
        </p:sp>
        <p:sp>
          <p:nvSpPr>
            <p:cNvPr id="20499" name="AutoShape 18"/>
            <p:cNvSpPr>
              <a:spLocks/>
            </p:cNvSpPr>
            <p:nvPr/>
          </p:nvSpPr>
          <p:spPr bwMode="auto">
            <a:xfrm>
              <a:off x="1354" y="1680"/>
              <a:ext cx="192" cy="1152"/>
            </a:xfrm>
            <a:prstGeom prst="leftBrace">
              <a:avLst>
                <a:gd name="adj1" fmla="val 54167"/>
                <a:gd name="adj2" fmla="val 49046"/>
              </a:avLst>
            </a:prstGeom>
            <a:noFill/>
            <a:ln w="38100">
              <a:solidFill>
                <a:srgbClr val="01050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00" name="Text Box 19"/>
            <p:cNvSpPr txBox="1">
              <a:spLocks noChangeArrowheads="1"/>
            </p:cNvSpPr>
            <p:nvPr/>
          </p:nvSpPr>
          <p:spPr bwMode="auto">
            <a:xfrm>
              <a:off x="40" y="1910"/>
              <a:ext cx="1296" cy="986"/>
            </a:xfrm>
            <a:prstGeom prst="rect">
              <a:avLst/>
            </a:prstGeom>
            <a:noFill/>
            <a:ln w="12700">
              <a:solidFill>
                <a:srgbClr val="01050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1050F"/>
                  </a:solidFill>
                  <a:latin typeface="宋体" panose="02010600030101010101" pitchFamily="2" charset="-122"/>
                </a:rPr>
                <a:t>每个加工至少有一个输入数</a:t>
              </a:r>
            </a:p>
            <a:p>
              <a:pPr eaLnBrk="1" hangingPunct="1"/>
              <a:r>
                <a:rPr lang="zh-CN" altLang="en-US" b="1">
                  <a:solidFill>
                    <a:srgbClr val="01050F"/>
                  </a:solidFill>
                  <a:latin typeface="宋体" panose="02010600030101010101" pitchFamily="2" charset="-122"/>
                </a:rPr>
                <a:t>据流和一个输出数据流</a:t>
              </a:r>
            </a:p>
          </p:txBody>
        </p:sp>
      </p:grpSp>
      <p:sp>
        <p:nvSpPr>
          <p:cNvPr id="13332" name="Rectangle 20"/>
          <p:cNvSpPr>
            <a:spLocks noGrp="1" noChangeArrowheads="1"/>
          </p:cNvSpPr>
          <p:nvPr>
            <p:ph type="title"/>
          </p:nvPr>
        </p:nvSpPr>
        <p:spPr>
          <a:xfrm>
            <a:off x="2732089" y="609600"/>
            <a:ext cx="7227887" cy="1143000"/>
          </a:xfrm>
        </p:spPr>
        <p:txBody>
          <a:bodyPr/>
          <a:lstStyle/>
          <a:p>
            <a:pPr>
              <a:defRPr/>
            </a:pPr>
            <a:r>
              <a:rPr lang="zh-CN" altLang="en-US" sz="4000" b="1"/>
              <a:t>几种错误</a:t>
            </a:r>
            <a:r>
              <a:rPr lang="en-US" altLang="zh-CN" sz="4000" b="1"/>
              <a:t>(1)</a:t>
            </a:r>
          </a:p>
        </p:txBody>
      </p:sp>
    </p:spTree>
    <p:extLst>
      <p:ext uri="{BB962C8B-B14F-4D97-AF65-F5344CB8AC3E}">
        <p14:creationId xmlns:p14="http://schemas.microsoft.com/office/powerpoint/2010/main" val="152767837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506" name="Rectangle 2"/>
          <p:cNvSpPr>
            <a:spLocks noChangeArrowheads="1"/>
          </p:cNvSpPr>
          <p:nvPr/>
        </p:nvSpPr>
        <p:spPr bwMode="auto">
          <a:xfrm>
            <a:off x="2832100" y="2268538"/>
            <a:ext cx="1422400" cy="7239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solidFill>
                  <a:schemeClr val="hlink"/>
                </a:solidFill>
                <a:latin typeface="宋体" panose="02010600030101010101" pitchFamily="2" charset="-122"/>
              </a:rPr>
              <a:t>数据源</a:t>
            </a:r>
            <a:endParaRPr lang="zh-CN" altLang="en-US" sz="3200" b="1">
              <a:latin typeface="宋体" panose="02010600030101010101" pitchFamily="2" charset="-122"/>
            </a:endParaRPr>
          </a:p>
        </p:txBody>
      </p:sp>
      <p:sp useBgFill="1">
        <p:nvSpPr>
          <p:cNvPr id="21507" name="Rectangle 3"/>
          <p:cNvSpPr>
            <a:spLocks noChangeArrowheads="1"/>
          </p:cNvSpPr>
          <p:nvPr/>
        </p:nvSpPr>
        <p:spPr bwMode="auto">
          <a:xfrm>
            <a:off x="5441951" y="2209800"/>
            <a:ext cx="1679575" cy="723900"/>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a:solidFill>
                  <a:schemeClr val="hlink"/>
                </a:solidFill>
                <a:latin typeface="宋体" panose="02010600030101010101" pitchFamily="2" charset="-122"/>
              </a:rPr>
              <a:t>数据终点</a:t>
            </a:r>
            <a:endParaRPr lang="zh-CN" altLang="en-US" sz="3200" b="1">
              <a:latin typeface="宋体" panose="02010600030101010101" pitchFamily="2" charset="-122"/>
            </a:endParaRPr>
          </a:p>
        </p:txBody>
      </p:sp>
      <p:sp>
        <p:nvSpPr>
          <p:cNvPr id="21508" name="Line 4"/>
          <p:cNvSpPr>
            <a:spLocks noChangeShapeType="1"/>
          </p:cNvSpPr>
          <p:nvPr/>
        </p:nvSpPr>
        <p:spPr bwMode="auto">
          <a:xfrm>
            <a:off x="4298951" y="2578100"/>
            <a:ext cx="1114425" cy="127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1509" name="Rectangle 5"/>
          <p:cNvSpPr>
            <a:spLocks noChangeArrowheads="1"/>
          </p:cNvSpPr>
          <p:nvPr/>
        </p:nvSpPr>
        <p:spPr bwMode="auto">
          <a:xfrm>
            <a:off x="2813050" y="3200400"/>
            <a:ext cx="1422400" cy="700088"/>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10" name="Line 6"/>
          <p:cNvSpPr>
            <a:spLocks noChangeShapeType="1"/>
          </p:cNvSpPr>
          <p:nvPr/>
        </p:nvSpPr>
        <p:spPr bwMode="auto">
          <a:xfrm>
            <a:off x="4279901" y="3492500"/>
            <a:ext cx="1114425" cy="127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1" name="Rectangle 7"/>
          <p:cNvSpPr>
            <a:spLocks noChangeArrowheads="1"/>
          </p:cNvSpPr>
          <p:nvPr/>
        </p:nvSpPr>
        <p:spPr bwMode="auto">
          <a:xfrm>
            <a:off x="2800350" y="3200400"/>
            <a:ext cx="142186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数据源</a:t>
            </a:r>
            <a:endParaRPr lang="zh-CN" altLang="en-US" sz="3200" b="1">
              <a:latin typeface="宋体" panose="02010600030101010101" pitchFamily="2" charset="-122"/>
            </a:endParaRPr>
          </a:p>
        </p:txBody>
      </p:sp>
      <p:sp>
        <p:nvSpPr>
          <p:cNvPr id="21512" name="Line 8"/>
          <p:cNvSpPr>
            <a:spLocks noChangeShapeType="1"/>
          </p:cNvSpPr>
          <p:nvPr/>
        </p:nvSpPr>
        <p:spPr bwMode="auto">
          <a:xfrm>
            <a:off x="5562600" y="3790950"/>
            <a:ext cx="1447800" cy="1588"/>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3" name="Rectangle 9"/>
          <p:cNvSpPr>
            <a:spLocks noChangeArrowheads="1"/>
          </p:cNvSpPr>
          <p:nvPr/>
        </p:nvSpPr>
        <p:spPr bwMode="auto">
          <a:xfrm>
            <a:off x="5410201" y="315595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数据存储</a:t>
            </a:r>
            <a:endParaRPr lang="zh-CN" altLang="en-US" sz="3200" b="1">
              <a:latin typeface="宋体" panose="02010600030101010101" pitchFamily="2" charset="-122"/>
            </a:endParaRPr>
          </a:p>
        </p:txBody>
      </p:sp>
      <p:sp>
        <p:nvSpPr>
          <p:cNvPr id="21514" name="Line 10"/>
          <p:cNvSpPr>
            <a:spLocks noChangeShapeType="1"/>
          </p:cNvSpPr>
          <p:nvPr/>
        </p:nvSpPr>
        <p:spPr bwMode="auto">
          <a:xfrm>
            <a:off x="4559300" y="2209800"/>
            <a:ext cx="552450"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5" name="Line 11"/>
          <p:cNvSpPr>
            <a:spLocks noChangeShapeType="1"/>
          </p:cNvSpPr>
          <p:nvPr/>
        </p:nvSpPr>
        <p:spPr bwMode="auto">
          <a:xfrm flipH="1">
            <a:off x="4578350" y="2209800"/>
            <a:ext cx="438150"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6" name="Line 12"/>
          <p:cNvSpPr>
            <a:spLocks noChangeShapeType="1"/>
          </p:cNvSpPr>
          <p:nvPr/>
        </p:nvSpPr>
        <p:spPr bwMode="auto">
          <a:xfrm>
            <a:off x="4432300" y="3200401"/>
            <a:ext cx="609600" cy="650875"/>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7" name="Line 13"/>
          <p:cNvSpPr>
            <a:spLocks noChangeShapeType="1"/>
          </p:cNvSpPr>
          <p:nvPr/>
        </p:nvSpPr>
        <p:spPr bwMode="auto">
          <a:xfrm flipH="1">
            <a:off x="4432300" y="3276600"/>
            <a:ext cx="457200"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1518" name="Rectangle 14"/>
          <p:cNvSpPr>
            <a:spLocks noChangeArrowheads="1"/>
          </p:cNvSpPr>
          <p:nvPr/>
        </p:nvSpPr>
        <p:spPr bwMode="auto">
          <a:xfrm>
            <a:off x="5416550" y="4343400"/>
            <a:ext cx="1746250" cy="700088"/>
          </a:xfrm>
          <a:prstGeom prst="rect">
            <a:avLst/>
          </a:prstGeom>
          <a:ln w="25400">
            <a:solidFill>
              <a:srgbClr val="01050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19" name="Line 15"/>
          <p:cNvSpPr>
            <a:spLocks noChangeShapeType="1"/>
          </p:cNvSpPr>
          <p:nvPr/>
        </p:nvSpPr>
        <p:spPr bwMode="auto">
          <a:xfrm>
            <a:off x="4273551" y="4572000"/>
            <a:ext cx="1108075" cy="1588"/>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0" name="Rectangle 16"/>
          <p:cNvSpPr>
            <a:spLocks noChangeArrowheads="1"/>
          </p:cNvSpPr>
          <p:nvPr/>
        </p:nvSpPr>
        <p:spPr bwMode="auto">
          <a:xfrm>
            <a:off x="5368925" y="4424363"/>
            <a:ext cx="182245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数据终点</a:t>
            </a:r>
            <a:endParaRPr lang="zh-CN" altLang="en-US" sz="3200" b="1">
              <a:latin typeface="宋体" panose="02010600030101010101" pitchFamily="2" charset="-122"/>
            </a:endParaRPr>
          </a:p>
        </p:txBody>
      </p:sp>
      <p:sp>
        <p:nvSpPr>
          <p:cNvPr id="21521" name="Line 17"/>
          <p:cNvSpPr>
            <a:spLocks noChangeShapeType="1"/>
          </p:cNvSpPr>
          <p:nvPr/>
        </p:nvSpPr>
        <p:spPr bwMode="auto">
          <a:xfrm>
            <a:off x="2743200" y="4953000"/>
            <a:ext cx="1447800" cy="1588"/>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2" name="Rectangle 18"/>
          <p:cNvSpPr>
            <a:spLocks noChangeArrowheads="1"/>
          </p:cNvSpPr>
          <p:nvPr/>
        </p:nvSpPr>
        <p:spPr bwMode="auto">
          <a:xfrm>
            <a:off x="2514601" y="4238625"/>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数据存储</a:t>
            </a:r>
            <a:endParaRPr lang="zh-CN" altLang="en-US" sz="3200" b="1">
              <a:latin typeface="宋体" panose="02010600030101010101" pitchFamily="2" charset="-122"/>
            </a:endParaRPr>
          </a:p>
        </p:txBody>
      </p:sp>
      <p:sp>
        <p:nvSpPr>
          <p:cNvPr id="21523" name="Line 19"/>
          <p:cNvSpPr>
            <a:spLocks noChangeShapeType="1"/>
          </p:cNvSpPr>
          <p:nvPr/>
        </p:nvSpPr>
        <p:spPr bwMode="auto">
          <a:xfrm>
            <a:off x="4679951" y="4267200"/>
            <a:ext cx="473075"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4" name="Line 20"/>
          <p:cNvSpPr>
            <a:spLocks noChangeShapeType="1"/>
          </p:cNvSpPr>
          <p:nvPr/>
        </p:nvSpPr>
        <p:spPr bwMode="auto">
          <a:xfrm flipH="1">
            <a:off x="4543426" y="4267200"/>
            <a:ext cx="517525"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5" name="Line 21"/>
          <p:cNvSpPr>
            <a:spLocks noChangeShapeType="1"/>
          </p:cNvSpPr>
          <p:nvPr/>
        </p:nvSpPr>
        <p:spPr bwMode="auto">
          <a:xfrm flipV="1">
            <a:off x="4165601" y="5702300"/>
            <a:ext cx="1190625" cy="127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6" name="Line 22"/>
          <p:cNvSpPr>
            <a:spLocks noChangeShapeType="1"/>
          </p:cNvSpPr>
          <p:nvPr/>
        </p:nvSpPr>
        <p:spPr bwMode="auto">
          <a:xfrm>
            <a:off x="5486400" y="5946775"/>
            <a:ext cx="1447800" cy="1588"/>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7" name="Rectangle 23"/>
          <p:cNvSpPr>
            <a:spLocks noChangeArrowheads="1"/>
          </p:cNvSpPr>
          <p:nvPr/>
        </p:nvSpPr>
        <p:spPr bwMode="auto">
          <a:xfrm>
            <a:off x="5334001" y="527685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数据存储</a:t>
            </a:r>
            <a:endParaRPr lang="zh-CN" altLang="en-US" sz="3200" b="1">
              <a:latin typeface="宋体" panose="02010600030101010101" pitchFamily="2" charset="-122"/>
            </a:endParaRPr>
          </a:p>
        </p:txBody>
      </p:sp>
      <p:sp>
        <p:nvSpPr>
          <p:cNvPr id="21528" name="Line 24"/>
          <p:cNvSpPr>
            <a:spLocks noChangeShapeType="1"/>
          </p:cNvSpPr>
          <p:nvPr/>
        </p:nvSpPr>
        <p:spPr bwMode="auto">
          <a:xfrm>
            <a:off x="4502151" y="5410200"/>
            <a:ext cx="625475"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9" name="Line 25"/>
          <p:cNvSpPr>
            <a:spLocks noChangeShapeType="1"/>
          </p:cNvSpPr>
          <p:nvPr/>
        </p:nvSpPr>
        <p:spPr bwMode="auto">
          <a:xfrm flipH="1">
            <a:off x="4518026" y="5410200"/>
            <a:ext cx="593725" cy="579438"/>
          </a:xfrm>
          <a:prstGeom prst="line">
            <a:avLst/>
          </a:prstGeom>
          <a:noFill/>
          <a:ln w="381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0" name="Line 26"/>
          <p:cNvSpPr>
            <a:spLocks noChangeShapeType="1"/>
          </p:cNvSpPr>
          <p:nvPr/>
        </p:nvSpPr>
        <p:spPr bwMode="auto">
          <a:xfrm>
            <a:off x="2695575" y="5915025"/>
            <a:ext cx="1447800" cy="1588"/>
          </a:xfrm>
          <a:prstGeom prst="line">
            <a:avLst/>
          </a:prstGeom>
          <a:noFill/>
          <a:ln w="25400">
            <a:solidFill>
              <a:srgbClr val="01050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1" name="Rectangle 27"/>
          <p:cNvSpPr>
            <a:spLocks noChangeArrowheads="1"/>
          </p:cNvSpPr>
          <p:nvPr/>
        </p:nvSpPr>
        <p:spPr bwMode="auto">
          <a:xfrm>
            <a:off x="2514601" y="5257800"/>
            <a:ext cx="183383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hlink"/>
                </a:solidFill>
                <a:latin typeface="宋体" panose="02010600030101010101" pitchFamily="2" charset="-122"/>
              </a:rPr>
              <a:t>数据存储</a:t>
            </a:r>
          </a:p>
        </p:txBody>
      </p:sp>
      <p:sp>
        <p:nvSpPr>
          <p:cNvPr id="21532" name="Text Box 28"/>
          <p:cNvSpPr txBox="1">
            <a:spLocks noChangeArrowheads="1"/>
          </p:cNvSpPr>
          <p:nvPr/>
        </p:nvSpPr>
        <p:spPr bwMode="auto">
          <a:xfrm>
            <a:off x="7702549" y="2667000"/>
            <a:ext cx="4217601" cy="1938992"/>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01050F"/>
                </a:solidFill>
                <a:latin typeface="宋体" panose="02010600030101010101" pitchFamily="2" charset="-122"/>
              </a:rPr>
              <a:t>数据流必须要么从某个加工流出、要么流入某个加工，而不能直接从外部项流向数据存储等等。</a:t>
            </a:r>
          </a:p>
          <a:p>
            <a:r>
              <a:rPr lang="zh-CN" altLang="en-US" b="1">
                <a:solidFill>
                  <a:srgbClr val="01050F"/>
                </a:solidFill>
                <a:latin typeface="宋体" panose="02010600030101010101" pitchFamily="2" charset="-122"/>
              </a:rPr>
              <a:t>图示的几种流动都是不合理的</a:t>
            </a:r>
            <a:endParaRPr lang="zh-CN" altLang="en-US" b="1">
              <a:solidFill>
                <a:srgbClr val="FF0000"/>
              </a:solidFill>
              <a:latin typeface="宋体" panose="02010600030101010101" pitchFamily="2" charset="-122"/>
            </a:endParaRPr>
          </a:p>
        </p:txBody>
      </p:sp>
      <p:sp>
        <p:nvSpPr>
          <p:cNvPr id="21533" name="AutoShape 29"/>
          <p:cNvSpPr>
            <a:spLocks/>
          </p:cNvSpPr>
          <p:nvPr/>
        </p:nvSpPr>
        <p:spPr bwMode="auto">
          <a:xfrm>
            <a:off x="7092950" y="2209800"/>
            <a:ext cx="381000" cy="3835400"/>
          </a:xfrm>
          <a:prstGeom prst="rightBrace">
            <a:avLst>
              <a:gd name="adj1" fmla="val 83889"/>
              <a:gd name="adj2" fmla="val 50000"/>
            </a:avLst>
          </a:prstGeom>
          <a:noFill/>
          <a:ln w="38100">
            <a:solidFill>
              <a:srgbClr val="01050F"/>
            </a:solidFill>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14" name="Rectangle 30"/>
          <p:cNvSpPr>
            <a:spLocks noGrp="1" noChangeArrowheads="1"/>
          </p:cNvSpPr>
          <p:nvPr>
            <p:ph type="title"/>
          </p:nvPr>
        </p:nvSpPr>
        <p:spPr>
          <a:xfrm>
            <a:off x="2732089" y="609600"/>
            <a:ext cx="7227887" cy="1143000"/>
          </a:xfrm>
        </p:spPr>
        <p:txBody>
          <a:bodyPr/>
          <a:lstStyle/>
          <a:p>
            <a:pPr>
              <a:defRPr/>
            </a:pPr>
            <a:r>
              <a:rPr lang="zh-CN" altLang="en-US" sz="4000" b="1"/>
              <a:t>几种错误</a:t>
            </a:r>
            <a:r>
              <a:rPr lang="en-US" altLang="zh-CN" sz="4000" b="1"/>
              <a:t>(2)</a:t>
            </a:r>
          </a:p>
        </p:txBody>
      </p:sp>
    </p:spTree>
    <p:extLst>
      <p:ext uri="{BB962C8B-B14F-4D97-AF65-F5344CB8AC3E}">
        <p14:creationId xmlns:p14="http://schemas.microsoft.com/office/powerpoint/2010/main" val="2216220039"/>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73211" y="609600"/>
            <a:ext cx="9086765" cy="1143000"/>
          </a:xfrm>
        </p:spPr>
        <p:txBody>
          <a:bodyPr/>
          <a:lstStyle/>
          <a:p>
            <a:pPr>
              <a:defRPr/>
            </a:pPr>
            <a:r>
              <a:rPr lang="en-US" altLang="zh-CN" sz="4000" dirty="0" smtClean="0">
                <a:latin typeface="宋体" pitchFamily="2" charset="-122"/>
              </a:rPr>
              <a:t>DFD</a:t>
            </a:r>
            <a:r>
              <a:rPr lang="zh-CN" altLang="en-US" sz="4000" dirty="0">
                <a:latin typeface="宋体" pitchFamily="2" charset="-122"/>
              </a:rPr>
              <a:t>的特性</a:t>
            </a:r>
          </a:p>
        </p:txBody>
      </p:sp>
      <p:sp>
        <p:nvSpPr>
          <p:cNvPr id="23555" name="Rectangle 3"/>
          <p:cNvSpPr>
            <a:spLocks noGrp="1" noChangeArrowheads="1"/>
          </p:cNvSpPr>
          <p:nvPr>
            <p:ph idx="1"/>
          </p:nvPr>
        </p:nvSpPr>
        <p:spPr>
          <a:xfrm>
            <a:off x="716692" y="2133600"/>
            <a:ext cx="9951308" cy="3124200"/>
          </a:xfrm>
        </p:spPr>
        <p:txBody>
          <a:bodyPr/>
          <a:lstStyle/>
          <a:p>
            <a:pPr algn="just"/>
            <a:r>
              <a:rPr lang="zh-CN" altLang="en-US" sz="3600" dirty="0"/>
              <a:t>与程序流程图不同，</a:t>
            </a:r>
            <a:r>
              <a:rPr lang="en-US" altLang="zh-CN" sz="3600" dirty="0">
                <a:latin typeface="宋体" panose="02010600030101010101" pitchFamily="2" charset="-122"/>
              </a:rPr>
              <a:t>DFD</a:t>
            </a:r>
            <a:r>
              <a:rPr lang="zh-CN" altLang="en-US" sz="3600" dirty="0">
                <a:latin typeface="宋体" panose="02010600030101010101" pitchFamily="2" charset="-122"/>
              </a:rPr>
              <a:t>不表示程序的控制结构，只描述</a:t>
            </a:r>
            <a:r>
              <a:rPr lang="zh-CN" altLang="en-US" sz="3600" u="sng" dirty="0">
                <a:solidFill>
                  <a:srgbClr val="FF0000"/>
                </a:solidFill>
                <a:latin typeface="宋体" panose="02010600030101010101" pitchFamily="2" charset="-122"/>
              </a:rPr>
              <a:t>数据</a:t>
            </a:r>
            <a:r>
              <a:rPr lang="zh-CN" altLang="en-US" sz="3600" dirty="0">
                <a:latin typeface="宋体" panose="02010600030101010101" pitchFamily="2" charset="-122"/>
              </a:rPr>
              <a:t>的流动</a:t>
            </a:r>
          </a:p>
          <a:p>
            <a:pPr algn="just"/>
            <a:r>
              <a:rPr lang="zh-CN" altLang="en-US" sz="3600" dirty="0">
                <a:latin typeface="宋体" panose="02010600030101010101" pitchFamily="2" charset="-122"/>
              </a:rPr>
              <a:t> </a:t>
            </a:r>
            <a:r>
              <a:rPr lang="en-US" altLang="zh-CN" sz="3600" dirty="0">
                <a:latin typeface="宋体" panose="02010600030101010101" pitchFamily="2" charset="-122"/>
              </a:rPr>
              <a:t>DFD</a:t>
            </a:r>
            <a:r>
              <a:rPr lang="zh-CN" altLang="en-US" sz="3600" dirty="0">
                <a:latin typeface="宋体" panose="02010600030101010101" pitchFamily="2" charset="-122"/>
              </a:rPr>
              <a:t>分成</a:t>
            </a:r>
            <a:r>
              <a:rPr lang="zh-CN" altLang="en-US" sz="3600" u="sng" dirty="0">
                <a:solidFill>
                  <a:srgbClr val="FF0000"/>
                </a:solidFill>
                <a:latin typeface="宋体" panose="02010600030101010101" pitchFamily="2" charset="-122"/>
              </a:rPr>
              <a:t>多层</a:t>
            </a:r>
            <a:r>
              <a:rPr lang="en-US" altLang="zh-CN" sz="3600" dirty="0">
                <a:latin typeface="宋体" panose="02010600030101010101" pitchFamily="2" charset="-122"/>
              </a:rPr>
              <a:t>(</a:t>
            </a:r>
            <a:r>
              <a:rPr lang="zh-CN" altLang="en-US" sz="3600" dirty="0">
                <a:latin typeface="宋体" panose="02010600030101010101" pitchFamily="2" charset="-122"/>
              </a:rPr>
              <a:t>子图、父图概念</a:t>
            </a:r>
            <a:r>
              <a:rPr lang="en-US" altLang="zh-CN" sz="3600" dirty="0">
                <a:latin typeface="宋体" panose="02010600030101010101" pitchFamily="2" charset="-122"/>
              </a:rPr>
              <a:t>)</a:t>
            </a:r>
            <a:r>
              <a:rPr lang="zh-CN" altLang="en-US" sz="3600" dirty="0">
                <a:latin typeface="宋体" panose="02010600030101010101" pitchFamily="2" charset="-122"/>
              </a:rPr>
              <a:t>表示</a:t>
            </a:r>
            <a:r>
              <a:rPr lang="en-US" altLang="zh-CN" sz="3600" dirty="0">
                <a:latin typeface="宋体" panose="02010600030101010101" pitchFamily="2" charset="-122"/>
              </a:rPr>
              <a:t>, </a:t>
            </a:r>
            <a:r>
              <a:rPr lang="zh-CN" altLang="en-US" sz="3600" dirty="0">
                <a:latin typeface="宋体" panose="02010600030101010101" pitchFamily="2" charset="-122"/>
              </a:rPr>
              <a:t>从而逐步展开数据流和功能的细节。</a:t>
            </a:r>
          </a:p>
        </p:txBody>
      </p:sp>
    </p:spTree>
    <p:extLst>
      <p:ext uri="{BB962C8B-B14F-4D97-AF65-F5344CB8AC3E}">
        <p14:creationId xmlns:p14="http://schemas.microsoft.com/office/powerpoint/2010/main" val="8472795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ChangeArrowheads="1"/>
          </p:cNvSpPr>
          <p:nvPr/>
        </p:nvSpPr>
        <p:spPr bwMode="auto">
          <a:xfrm>
            <a:off x="4127500" y="668338"/>
            <a:ext cx="3937000" cy="1041400"/>
          </a:xfrm>
          <a:prstGeom prst="parallelogram">
            <a:avLst>
              <a:gd name="adj" fmla="val 94495"/>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79" name="Oval 3"/>
          <p:cNvSpPr>
            <a:spLocks noChangeArrowheads="1"/>
          </p:cNvSpPr>
          <p:nvPr/>
        </p:nvSpPr>
        <p:spPr bwMode="auto">
          <a:xfrm>
            <a:off x="5575300" y="820738"/>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4" name="Rectangle 4"/>
          <p:cNvSpPr>
            <a:spLocks noChangeArrowheads="1"/>
          </p:cNvSpPr>
          <p:nvPr/>
        </p:nvSpPr>
        <p:spPr bwMode="auto">
          <a:xfrm>
            <a:off x="5775325" y="792163"/>
            <a:ext cx="46968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4400" b="1">
                <a:solidFill>
                  <a:srgbClr val="01050F"/>
                </a:solidFill>
                <a:effectLst>
                  <a:outerShdw blurRad="38100" dist="38100" dir="2700000" algn="tl">
                    <a:srgbClr val="FFFFFF"/>
                  </a:outerShdw>
                </a:effectLst>
                <a:latin typeface="黑体" pitchFamily="2" charset="-122"/>
                <a:ea typeface="黑体" pitchFamily="2" charset="-122"/>
              </a:rPr>
              <a:t>S</a:t>
            </a:r>
          </a:p>
        </p:txBody>
      </p:sp>
      <p:sp>
        <p:nvSpPr>
          <p:cNvPr id="24581" name="Line 5"/>
          <p:cNvSpPr>
            <a:spLocks noChangeShapeType="1"/>
          </p:cNvSpPr>
          <p:nvPr/>
        </p:nvSpPr>
        <p:spPr bwMode="auto">
          <a:xfrm>
            <a:off x="5029200" y="1112838"/>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2" name="Line 6"/>
          <p:cNvSpPr>
            <a:spLocks noChangeShapeType="1"/>
          </p:cNvSpPr>
          <p:nvPr/>
        </p:nvSpPr>
        <p:spPr bwMode="auto">
          <a:xfrm>
            <a:off x="6553200" y="1112838"/>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3" name="AutoShape 7"/>
          <p:cNvSpPr>
            <a:spLocks noChangeArrowheads="1"/>
          </p:cNvSpPr>
          <p:nvPr/>
        </p:nvSpPr>
        <p:spPr bwMode="auto">
          <a:xfrm>
            <a:off x="2908300" y="2238375"/>
            <a:ext cx="6146800" cy="1803400"/>
          </a:xfrm>
          <a:prstGeom prst="parallelogram">
            <a:avLst>
              <a:gd name="adj" fmla="val 85195"/>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4" name="Oval 8"/>
          <p:cNvSpPr>
            <a:spLocks noChangeArrowheads="1"/>
          </p:cNvSpPr>
          <p:nvPr/>
        </p:nvSpPr>
        <p:spPr bwMode="auto">
          <a:xfrm>
            <a:off x="5880100" y="2314575"/>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9" name="Rectangle 9"/>
          <p:cNvSpPr>
            <a:spLocks noChangeArrowheads="1"/>
          </p:cNvSpPr>
          <p:nvPr/>
        </p:nvSpPr>
        <p:spPr bwMode="auto">
          <a:xfrm>
            <a:off x="6156325" y="2376489"/>
            <a:ext cx="41838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rgbClr val="01050F"/>
                </a:solidFill>
                <a:effectLst>
                  <a:outerShdw blurRad="38100" dist="38100" dir="2700000" algn="tl">
                    <a:srgbClr val="FFFFFF"/>
                  </a:outerShdw>
                </a:effectLst>
                <a:latin typeface="黑体" pitchFamily="2" charset="-122"/>
                <a:ea typeface="黑体" pitchFamily="2" charset="-122"/>
              </a:rPr>
              <a:t>2</a:t>
            </a:r>
          </a:p>
        </p:txBody>
      </p:sp>
      <p:sp>
        <p:nvSpPr>
          <p:cNvPr id="24586" name="Line 10"/>
          <p:cNvSpPr>
            <a:spLocks noChangeShapeType="1"/>
          </p:cNvSpPr>
          <p:nvPr/>
        </p:nvSpPr>
        <p:spPr bwMode="auto">
          <a:xfrm flipV="1">
            <a:off x="3733800" y="3216275"/>
            <a:ext cx="609600" cy="2286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7" name="Line 11"/>
          <p:cNvSpPr>
            <a:spLocks noChangeShapeType="1"/>
          </p:cNvSpPr>
          <p:nvPr/>
        </p:nvSpPr>
        <p:spPr bwMode="auto">
          <a:xfrm>
            <a:off x="5105400" y="3216275"/>
            <a:ext cx="1066800" cy="1524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8" name="Oval 12"/>
          <p:cNvSpPr>
            <a:spLocks noChangeArrowheads="1"/>
          </p:cNvSpPr>
          <p:nvPr/>
        </p:nvSpPr>
        <p:spPr bwMode="auto">
          <a:xfrm>
            <a:off x="4279900" y="2619375"/>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93" name="Rectangle 13"/>
          <p:cNvSpPr>
            <a:spLocks noChangeArrowheads="1"/>
          </p:cNvSpPr>
          <p:nvPr/>
        </p:nvSpPr>
        <p:spPr bwMode="auto">
          <a:xfrm>
            <a:off x="4556125" y="2681289"/>
            <a:ext cx="41838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rgbClr val="01050F"/>
                </a:solidFill>
                <a:effectLst>
                  <a:outerShdw blurRad="38100" dist="38100" dir="2700000" algn="tl">
                    <a:srgbClr val="FFFFFF"/>
                  </a:outerShdw>
                </a:effectLst>
                <a:latin typeface="黑体" pitchFamily="2" charset="-122"/>
                <a:ea typeface="黑体" pitchFamily="2" charset="-122"/>
              </a:rPr>
              <a:t>1</a:t>
            </a:r>
          </a:p>
        </p:txBody>
      </p:sp>
      <p:sp>
        <p:nvSpPr>
          <p:cNvPr id="24590" name="Oval 14"/>
          <p:cNvSpPr>
            <a:spLocks noChangeArrowheads="1"/>
          </p:cNvSpPr>
          <p:nvPr/>
        </p:nvSpPr>
        <p:spPr bwMode="auto">
          <a:xfrm>
            <a:off x="6184900" y="3152775"/>
            <a:ext cx="9652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95" name="Rectangle 15"/>
          <p:cNvSpPr>
            <a:spLocks noChangeArrowheads="1"/>
          </p:cNvSpPr>
          <p:nvPr/>
        </p:nvSpPr>
        <p:spPr bwMode="auto">
          <a:xfrm>
            <a:off x="6461125" y="3214689"/>
            <a:ext cx="41838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rgbClr val="01050F"/>
                </a:solidFill>
                <a:effectLst>
                  <a:outerShdw blurRad="38100" dist="38100" dir="2700000" algn="tl">
                    <a:srgbClr val="FFFFFF"/>
                  </a:outerShdw>
                </a:effectLst>
                <a:latin typeface="黑体" pitchFamily="2" charset="-122"/>
                <a:ea typeface="黑体" pitchFamily="2" charset="-122"/>
              </a:rPr>
              <a:t>3</a:t>
            </a:r>
          </a:p>
        </p:txBody>
      </p:sp>
      <p:sp>
        <p:nvSpPr>
          <p:cNvPr id="24592" name="Line 16"/>
          <p:cNvSpPr>
            <a:spLocks noChangeShapeType="1"/>
          </p:cNvSpPr>
          <p:nvPr/>
        </p:nvSpPr>
        <p:spPr bwMode="auto">
          <a:xfrm flipV="1">
            <a:off x="5257800" y="2682875"/>
            <a:ext cx="609600" cy="762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3" name="Line 17"/>
          <p:cNvSpPr>
            <a:spLocks noChangeShapeType="1"/>
          </p:cNvSpPr>
          <p:nvPr/>
        </p:nvSpPr>
        <p:spPr bwMode="auto">
          <a:xfrm>
            <a:off x="7162800" y="3368675"/>
            <a:ext cx="6096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4" name="Line 18"/>
          <p:cNvSpPr>
            <a:spLocks noChangeShapeType="1"/>
          </p:cNvSpPr>
          <p:nvPr/>
        </p:nvSpPr>
        <p:spPr bwMode="auto">
          <a:xfrm flipH="1">
            <a:off x="4419600" y="1158875"/>
            <a:ext cx="1143000" cy="11430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595" name="Line 19"/>
          <p:cNvSpPr>
            <a:spLocks noChangeShapeType="1"/>
          </p:cNvSpPr>
          <p:nvPr/>
        </p:nvSpPr>
        <p:spPr bwMode="auto">
          <a:xfrm>
            <a:off x="6553200" y="1189039"/>
            <a:ext cx="2514600" cy="1036637"/>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596" name="AutoShape 20"/>
          <p:cNvSpPr>
            <a:spLocks noChangeArrowheads="1"/>
          </p:cNvSpPr>
          <p:nvPr/>
        </p:nvSpPr>
        <p:spPr bwMode="auto">
          <a:xfrm>
            <a:off x="1612900" y="4676775"/>
            <a:ext cx="4622800" cy="1879600"/>
          </a:xfrm>
          <a:prstGeom prst="parallelogram">
            <a:avLst>
              <a:gd name="adj" fmla="val 51717"/>
            </a:avLst>
          </a:prstGeom>
          <a:noFill/>
          <a:ln w="25400">
            <a:solidFill>
              <a:srgbClr val="FDA4B5"/>
            </a:solidFill>
            <a:miter lim="800000"/>
            <a:headEnd/>
            <a:tailEnd/>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7" name="Oval 21"/>
          <p:cNvSpPr>
            <a:spLocks noChangeArrowheads="1"/>
          </p:cNvSpPr>
          <p:nvPr/>
        </p:nvSpPr>
        <p:spPr bwMode="auto">
          <a:xfrm>
            <a:off x="4127500" y="4676775"/>
            <a:ext cx="1041400" cy="8128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1050F"/>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02" name="Rectangle 22"/>
          <p:cNvSpPr>
            <a:spLocks noChangeArrowheads="1"/>
          </p:cNvSpPr>
          <p:nvPr/>
        </p:nvSpPr>
        <p:spPr bwMode="auto">
          <a:xfrm>
            <a:off x="4251325" y="4862513"/>
            <a:ext cx="808038" cy="588962"/>
          </a:xfrm>
          <a:prstGeom prst="rect">
            <a:avLst/>
          </a:prstGeom>
          <a:noFill/>
          <a:ln w="9525">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rgbClr val="01050F"/>
                </a:solidFill>
                <a:effectLst>
                  <a:outerShdw blurRad="38100" dist="38100" dir="2700000" algn="tl">
                    <a:srgbClr val="FFFFFF"/>
                  </a:outerShdw>
                </a:effectLst>
                <a:latin typeface="黑体" pitchFamily="2" charset="-122"/>
                <a:ea typeface="黑体" pitchFamily="2" charset="-122"/>
              </a:rPr>
              <a:t>2.2</a:t>
            </a:r>
          </a:p>
        </p:txBody>
      </p:sp>
      <p:sp>
        <p:nvSpPr>
          <p:cNvPr id="24599" name="Line 23"/>
          <p:cNvSpPr>
            <a:spLocks noChangeShapeType="1"/>
          </p:cNvSpPr>
          <p:nvPr/>
        </p:nvSpPr>
        <p:spPr bwMode="auto">
          <a:xfrm flipV="1">
            <a:off x="2133600" y="5730875"/>
            <a:ext cx="533400" cy="3810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0" name="Line 24"/>
          <p:cNvSpPr>
            <a:spLocks noChangeShapeType="1"/>
          </p:cNvSpPr>
          <p:nvPr/>
        </p:nvSpPr>
        <p:spPr bwMode="auto">
          <a:xfrm>
            <a:off x="3505200" y="5730875"/>
            <a:ext cx="457200" cy="1524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1" name="Oval 25"/>
          <p:cNvSpPr>
            <a:spLocks noChangeArrowheads="1"/>
          </p:cNvSpPr>
          <p:nvPr/>
        </p:nvSpPr>
        <p:spPr bwMode="auto">
          <a:xfrm>
            <a:off x="2527300" y="4981575"/>
            <a:ext cx="1041400" cy="889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1050F"/>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06" name="Rectangle 26"/>
          <p:cNvSpPr>
            <a:spLocks noChangeArrowheads="1"/>
          </p:cNvSpPr>
          <p:nvPr/>
        </p:nvSpPr>
        <p:spPr bwMode="auto">
          <a:xfrm>
            <a:off x="2651125" y="5167313"/>
            <a:ext cx="808038" cy="588962"/>
          </a:xfrm>
          <a:prstGeom prst="rect">
            <a:avLst/>
          </a:prstGeom>
          <a:noFill/>
          <a:ln w="9525">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rgbClr val="01050F"/>
                </a:solidFill>
                <a:effectLst>
                  <a:outerShdw blurRad="38100" dist="38100" dir="2700000" algn="tl">
                    <a:srgbClr val="FFFFFF"/>
                  </a:outerShdw>
                </a:effectLst>
                <a:latin typeface="黑体" pitchFamily="2" charset="-122"/>
                <a:ea typeface="黑体" pitchFamily="2" charset="-122"/>
              </a:rPr>
              <a:t>2.1</a:t>
            </a:r>
          </a:p>
        </p:txBody>
      </p:sp>
      <p:sp>
        <p:nvSpPr>
          <p:cNvPr id="24603" name="Oval 27"/>
          <p:cNvSpPr>
            <a:spLocks noChangeArrowheads="1"/>
          </p:cNvSpPr>
          <p:nvPr/>
        </p:nvSpPr>
        <p:spPr bwMode="auto">
          <a:xfrm>
            <a:off x="3822700" y="5667375"/>
            <a:ext cx="1041400" cy="7366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08" name="Rectangle 28"/>
          <p:cNvSpPr>
            <a:spLocks noChangeArrowheads="1"/>
          </p:cNvSpPr>
          <p:nvPr/>
        </p:nvSpPr>
        <p:spPr bwMode="auto">
          <a:xfrm>
            <a:off x="3946526" y="5776913"/>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rgbClr val="01050F"/>
                </a:solidFill>
                <a:effectLst>
                  <a:outerShdw blurRad="38100" dist="38100" dir="2700000" algn="tl">
                    <a:srgbClr val="FFFFFF"/>
                  </a:outerShdw>
                </a:effectLst>
                <a:latin typeface="黑体" pitchFamily="2" charset="-122"/>
                <a:ea typeface="黑体" pitchFamily="2" charset="-122"/>
              </a:rPr>
              <a:t>2.3</a:t>
            </a:r>
          </a:p>
        </p:txBody>
      </p:sp>
      <p:sp>
        <p:nvSpPr>
          <p:cNvPr id="24605" name="Line 29"/>
          <p:cNvSpPr>
            <a:spLocks noChangeShapeType="1"/>
          </p:cNvSpPr>
          <p:nvPr/>
        </p:nvSpPr>
        <p:spPr bwMode="auto">
          <a:xfrm flipV="1">
            <a:off x="3505200" y="5121275"/>
            <a:ext cx="609600" cy="7620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6" name="Line 30"/>
          <p:cNvSpPr>
            <a:spLocks noChangeShapeType="1"/>
          </p:cNvSpPr>
          <p:nvPr/>
        </p:nvSpPr>
        <p:spPr bwMode="auto">
          <a:xfrm>
            <a:off x="4876800" y="6111875"/>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1"/>
          <p:cNvSpPr>
            <a:spLocks noChangeShapeType="1"/>
          </p:cNvSpPr>
          <p:nvPr/>
        </p:nvSpPr>
        <p:spPr bwMode="auto">
          <a:xfrm>
            <a:off x="5181600" y="5045075"/>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8" name="Line 32"/>
          <p:cNvSpPr>
            <a:spLocks noChangeShapeType="1"/>
          </p:cNvSpPr>
          <p:nvPr/>
        </p:nvSpPr>
        <p:spPr bwMode="auto">
          <a:xfrm flipH="1">
            <a:off x="2590800" y="2606675"/>
            <a:ext cx="3276600" cy="20574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609" name="Line 33"/>
          <p:cNvSpPr>
            <a:spLocks noChangeShapeType="1"/>
          </p:cNvSpPr>
          <p:nvPr/>
        </p:nvSpPr>
        <p:spPr bwMode="auto">
          <a:xfrm>
            <a:off x="7162800" y="3368675"/>
            <a:ext cx="3429000" cy="13716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610" name="AutoShape 34"/>
          <p:cNvSpPr>
            <a:spLocks noChangeArrowheads="1"/>
          </p:cNvSpPr>
          <p:nvPr/>
        </p:nvSpPr>
        <p:spPr bwMode="auto">
          <a:xfrm>
            <a:off x="5956300" y="4676775"/>
            <a:ext cx="4622800" cy="1879600"/>
          </a:xfrm>
          <a:prstGeom prst="parallelogram">
            <a:avLst>
              <a:gd name="adj" fmla="val 51717"/>
            </a:avLst>
          </a:prstGeom>
          <a:noFill/>
          <a:ln w="25400">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1" name="Line 35"/>
          <p:cNvSpPr>
            <a:spLocks noChangeShapeType="1"/>
          </p:cNvSpPr>
          <p:nvPr/>
        </p:nvSpPr>
        <p:spPr bwMode="auto">
          <a:xfrm>
            <a:off x="6553200" y="5426075"/>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2" name="Line 36"/>
          <p:cNvSpPr>
            <a:spLocks noChangeShapeType="1"/>
          </p:cNvSpPr>
          <p:nvPr/>
        </p:nvSpPr>
        <p:spPr bwMode="auto">
          <a:xfrm>
            <a:off x="8153400" y="5502275"/>
            <a:ext cx="5334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3" name="Oval 37"/>
          <p:cNvSpPr>
            <a:spLocks noChangeArrowheads="1"/>
          </p:cNvSpPr>
          <p:nvPr/>
        </p:nvSpPr>
        <p:spPr bwMode="auto">
          <a:xfrm>
            <a:off x="7023100" y="4905375"/>
            <a:ext cx="1117600" cy="9652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18" name="Rectangle 38"/>
          <p:cNvSpPr>
            <a:spLocks noChangeArrowheads="1"/>
          </p:cNvSpPr>
          <p:nvPr/>
        </p:nvSpPr>
        <p:spPr bwMode="auto">
          <a:xfrm>
            <a:off x="7223126" y="5167313"/>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rgbClr val="01050F"/>
                </a:solidFill>
                <a:effectLst>
                  <a:outerShdw blurRad="38100" dist="38100" dir="2700000" algn="tl">
                    <a:srgbClr val="FFFFFF"/>
                  </a:outerShdw>
                </a:effectLst>
                <a:latin typeface="黑体" pitchFamily="2" charset="-122"/>
                <a:ea typeface="黑体" pitchFamily="2" charset="-122"/>
              </a:rPr>
              <a:t>3.1</a:t>
            </a:r>
          </a:p>
        </p:txBody>
      </p:sp>
      <p:sp>
        <p:nvSpPr>
          <p:cNvPr id="24615" name="Oval 39"/>
          <p:cNvSpPr>
            <a:spLocks noChangeArrowheads="1"/>
          </p:cNvSpPr>
          <p:nvPr/>
        </p:nvSpPr>
        <p:spPr bwMode="auto">
          <a:xfrm>
            <a:off x="8623300" y="4981575"/>
            <a:ext cx="1117600" cy="965200"/>
          </a:xfrm>
          <a:prstGeom prst="ellipse">
            <a:avLst/>
          </a:prstGeom>
          <a:noFill/>
          <a:ln w="25400">
            <a:solidFill>
              <a:srgbClr val="01050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20" name="Rectangle 40"/>
          <p:cNvSpPr>
            <a:spLocks noChangeArrowheads="1"/>
          </p:cNvSpPr>
          <p:nvPr/>
        </p:nvSpPr>
        <p:spPr bwMode="auto">
          <a:xfrm>
            <a:off x="8823326" y="5243513"/>
            <a:ext cx="80631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050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200" b="1">
                <a:solidFill>
                  <a:srgbClr val="01050F"/>
                </a:solidFill>
                <a:effectLst>
                  <a:outerShdw blurRad="38100" dist="38100" dir="2700000" algn="tl">
                    <a:srgbClr val="FFFFFF"/>
                  </a:outerShdw>
                </a:effectLst>
                <a:latin typeface="黑体" pitchFamily="2" charset="-122"/>
                <a:ea typeface="黑体" pitchFamily="2" charset="-122"/>
              </a:rPr>
              <a:t>3.2</a:t>
            </a:r>
          </a:p>
        </p:txBody>
      </p:sp>
      <p:sp>
        <p:nvSpPr>
          <p:cNvPr id="24617" name="Line 41"/>
          <p:cNvSpPr>
            <a:spLocks noChangeShapeType="1"/>
          </p:cNvSpPr>
          <p:nvPr/>
        </p:nvSpPr>
        <p:spPr bwMode="auto">
          <a:xfrm>
            <a:off x="9753600" y="5502275"/>
            <a:ext cx="381000" cy="0"/>
          </a:xfrm>
          <a:prstGeom prst="line">
            <a:avLst/>
          </a:prstGeom>
          <a:noFill/>
          <a:ln w="25400">
            <a:solidFill>
              <a:srgbClr val="01050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8" name="Line 42"/>
          <p:cNvSpPr>
            <a:spLocks noChangeShapeType="1"/>
          </p:cNvSpPr>
          <p:nvPr/>
        </p:nvSpPr>
        <p:spPr bwMode="auto">
          <a:xfrm>
            <a:off x="6248400" y="3749675"/>
            <a:ext cx="685800" cy="914400"/>
          </a:xfrm>
          <a:prstGeom prst="line">
            <a:avLst/>
          </a:prstGeom>
          <a:noFill/>
          <a:ln w="25400">
            <a:solidFill>
              <a:srgbClr val="01050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619" name="Arc 43"/>
          <p:cNvSpPr>
            <a:spLocks/>
          </p:cNvSpPr>
          <p:nvPr/>
        </p:nvSpPr>
        <p:spPr bwMode="auto">
          <a:xfrm>
            <a:off x="5792788" y="3065463"/>
            <a:ext cx="762000" cy="990600"/>
          </a:xfrm>
          <a:custGeom>
            <a:avLst/>
            <a:gdLst>
              <a:gd name="T0" fmla="*/ 0 w 21600"/>
              <a:gd name="T1" fmla="*/ 990600 h 21600"/>
              <a:gd name="T2" fmla="*/ 760413 w 21600"/>
              <a:gd name="T3" fmla="*/ 0 h 21600"/>
              <a:gd name="T4" fmla="*/ 762000 w 21600"/>
              <a:gd name="T5" fmla="*/ 99060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5400" cap="rnd">
            <a:solidFill>
              <a:srgbClr val="01050F"/>
            </a:solidFill>
            <a:prstDash val="lg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4620" name="Arc 44"/>
          <p:cNvSpPr>
            <a:spLocks/>
          </p:cNvSpPr>
          <p:nvPr/>
        </p:nvSpPr>
        <p:spPr bwMode="auto">
          <a:xfrm>
            <a:off x="5830888" y="4016375"/>
            <a:ext cx="381000" cy="609600"/>
          </a:xfrm>
          <a:custGeom>
            <a:avLst/>
            <a:gdLst>
              <a:gd name="T0" fmla="*/ 381000 w 21600"/>
              <a:gd name="T1" fmla="*/ 609600 h 21600"/>
              <a:gd name="T2" fmla="*/ 0 w 21600"/>
              <a:gd name="T3" fmla="*/ 0 h 21600"/>
              <a:gd name="T4" fmla="*/ 38100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1050F"/>
            </a:solidFill>
            <a:prstDash val="lg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20525" name="Rectangle 45"/>
          <p:cNvSpPr>
            <a:spLocks noChangeArrowheads="1"/>
          </p:cNvSpPr>
          <p:nvPr/>
        </p:nvSpPr>
        <p:spPr bwMode="auto">
          <a:xfrm>
            <a:off x="1524001" y="854075"/>
            <a:ext cx="22256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defRPr/>
            </a:pPr>
            <a:r>
              <a:rPr lang="en-US" altLang="zh-CN" sz="4000" b="1">
                <a:effectLst>
                  <a:outerShdw blurRad="38100" dist="38100" dir="2700000" algn="tl">
                    <a:srgbClr val="FFFFFF"/>
                  </a:outerShdw>
                </a:effectLst>
                <a:latin typeface="黑体" pitchFamily="2" charset="-122"/>
                <a:ea typeface="黑体" pitchFamily="2" charset="-122"/>
              </a:rPr>
              <a:t> </a:t>
            </a:r>
            <a:r>
              <a:rPr lang="zh-CN" altLang="en-US" sz="4000" b="1">
                <a:solidFill>
                  <a:srgbClr val="01050F"/>
                </a:solidFill>
                <a:effectLst>
                  <a:outerShdw blurRad="38100" dist="38100" dir="2700000" algn="tl">
                    <a:srgbClr val="FFFFFF"/>
                  </a:outerShdw>
                </a:effectLst>
                <a:latin typeface="黑体" pitchFamily="2" charset="-122"/>
                <a:ea typeface="黑体" pitchFamily="2" charset="-122"/>
              </a:rPr>
              <a:t>顶层</a:t>
            </a:r>
          </a:p>
        </p:txBody>
      </p:sp>
      <p:sp>
        <p:nvSpPr>
          <p:cNvPr id="24622" name="Line 46"/>
          <p:cNvSpPr>
            <a:spLocks noChangeShapeType="1"/>
          </p:cNvSpPr>
          <p:nvPr/>
        </p:nvSpPr>
        <p:spPr bwMode="auto">
          <a:xfrm>
            <a:off x="1600200" y="1951038"/>
            <a:ext cx="8839200" cy="0"/>
          </a:xfrm>
          <a:prstGeom prst="line">
            <a:avLst/>
          </a:prstGeom>
          <a:noFill/>
          <a:ln w="25400">
            <a:solidFill>
              <a:srgbClr val="01050F"/>
            </a:solidFill>
            <a:prstDash val="lgDash"/>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4623" name="Line 47"/>
          <p:cNvSpPr>
            <a:spLocks noChangeShapeType="1"/>
          </p:cNvSpPr>
          <p:nvPr/>
        </p:nvSpPr>
        <p:spPr bwMode="auto">
          <a:xfrm>
            <a:off x="1600200" y="4283075"/>
            <a:ext cx="8839200" cy="0"/>
          </a:xfrm>
          <a:prstGeom prst="line">
            <a:avLst/>
          </a:prstGeom>
          <a:noFill/>
          <a:ln w="25400">
            <a:solidFill>
              <a:srgbClr val="01050F"/>
            </a:solidFill>
            <a:prstDash val="lgDash"/>
            <a:round/>
            <a:headEnd type="none" w="sm" len="sm"/>
            <a:tailEnd type="none" w="sm" len="sm"/>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0528" name="Rectangle 48"/>
          <p:cNvSpPr>
            <a:spLocks noChangeArrowheads="1"/>
          </p:cNvSpPr>
          <p:nvPr/>
        </p:nvSpPr>
        <p:spPr bwMode="auto">
          <a:xfrm>
            <a:off x="1812925" y="1905000"/>
            <a:ext cx="958596"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4000" b="1">
                <a:solidFill>
                  <a:srgbClr val="01050F"/>
                </a:solidFill>
                <a:effectLst>
                  <a:outerShdw blurRad="38100" dist="38100" dir="2700000" algn="tl">
                    <a:srgbClr val="FFFFFF"/>
                  </a:outerShdw>
                </a:effectLst>
                <a:latin typeface="黑体" pitchFamily="2" charset="-122"/>
                <a:ea typeface="黑体" pitchFamily="2" charset="-122"/>
              </a:rPr>
              <a:t>0</a:t>
            </a:r>
            <a:r>
              <a:rPr lang="zh-CN" altLang="en-US" sz="4000" b="1">
                <a:solidFill>
                  <a:srgbClr val="01050F"/>
                </a:solidFill>
                <a:effectLst>
                  <a:outerShdw blurRad="38100" dist="38100" dir="2700000" algn="tl">
                    <a:srgbClr val="FFFFFF"/>
                  </a:outerShdw>
                </a:effectLst>
                <a:latin typeface="黑体" pitchFamily="2" charset="-122"/>
                <a:ea typeface="黑体" pitchFamily="2" charset="-122"/>
              </a:rPr>
              <a:t>层</a:t>
            </a:r>
          </a:p>
        </p:txBody>
      </p:sp>
      <p:sp>
        <p:nvSpPr>
          <p:cNvPr id="20529" name="Rectangle 49"/>
          <p:cNvSpPr>
            <a:spLocks noChangeArrowheads="1"/>
          </p:cNvSpPr>
          <p:nvPr/>
        </p:nvSpPr>
        <p:spPr bwMode="auto">
          <a:xfrm>
            <a:off x="1584325" y="4389438"/>
            <a:ext cx="958596"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4000" b="1">
                <a:solidFill>
                  <a:srgbClr val="01050F"/>
                </a:solidFill>
                <a:effectLst>
                  <a:outerShdw blurRad="38100" dist="38100" dir="2700000" algn="tl">
                    <a:srgbClr val="FFFFFF"/>
                  </a:outerShdw>
                </a:effectLst>
                <a:latin typeface="黑体" pitchFamily="2" charset="-122"/>
                <a:ea typeface="黑体" pitchFamily="2" charset="-122"/>
              </a:rPr>
              <a:t>1</a:t>
            </a:r>
            <a:r>
              <a:rPr lang="zh-CN" altLang="en-US" sz="4000" b="1">
                <a:solidFill>
                  <a:srgbClr val="01050F"/>
                </a:solidFill>
                <a:effectLst>
                  <a:outerShdw blurRad="38100" dist="38100" dir="2700000" algn="tl">
                    <a:srgbClr val="FFFFFF"/>
                  </a:outerShdw>
                </a:effectLst>
                <a:latin typeface="黑体" pitchFamily="2" charset="-122"/>
                <a:ea typeface="黑体" pitchFamily="2" charset="-122"/>
              </a:rPr>
              <a:t>层</a:t>
            </a:r>
            <a:endParaRPr lang="zh-CN" altLang="en-US" sz="4000" b="1">
              <a:effectLst>
                <a:outerShdw blurRad="38100" dist="38100" dir="2700000" algn="tl">
                  <a:srgbClr val="FFFFFF"/>
                </a:outerShdw>
              </a:effectLst>
              <a:latin typeface="黑体" pitchFamily="2" charset="-122"/>
              <a:ea typeface="黑体" pitchFamily="2" charset="-122"/>
            </a:endParaRPr>
          </a:p>
        </p:txBody>
      </p:sp>
      <p:sp>
        <p:nvSpPr>
          <p:cNvPr id="20530" name="Rectangle 50"/>
          <p:cNvSpPr>
            <a:spLocks noChangeArrowheads="1"/>
          </p:cNvSpPr>
          <p:nvPr/>
        </p:nvSpPr>
        <p:spPr bwMode="auto">
          <a:xfrm>
            <a:off x="7254876" y="854076"/>
            <a:ext cx="3406775" cy="650875"/>
          </a:xfrm>
          <a:prstGeom prst="rect">
            <a:avLst/>
          </a:prstGeom>
          <a:noFill/>
          <a:ln w="9525">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rgbClr val="01050F"/>
                </a:solidFill>
                <a:effectLst>
                  <a:outerShdw blurRad="38100" dist="38100" dir="2700000" algn="tl">
                    <a:srgbClr val="FFFFFF"/>
                  </a:outerShdw>
                </a:effectLst>
                <a:latin typeface="宋体" pitchFamily="2" charset="-122"/>
              </a:rPr>
              <a:t>(</a:t>
            </a:r>
            <a:r>
              <a:rPr lang="zh-CN" altLang="en-US" sz="3600" b="1">
                <a:solidFill>
                  <a:srgbClr val="01050F"/>
                </a:solidFill>
                <a:effectLst>
                  <a:outerShdw blurRad="38100" dist="38100" dir="2700000" algn="tl">
                    <a:srgbClr val="FFFFFF"/>
                  </a:outerShdw>
                </a:effectLst>
                <a:latin typeface="宋体" pitchFamily="2" charset="-122"/>
              </a:rPr>
              <a:t>基本系统模型</a:t>
            </a:r>
            <a:r>
              <a:rPr lang="en-US" altLang="zh-CN" sz="3600" b="1">
                <a:solidFill>
                  <a:srgbClr val="01050F"/>
                </a:solidFill>
                <a:effectLst>
                  <a:outerShdw blurRad="38100" dist="38100" dir="2700000" algn="tl">
                    <a:srgbClr val="FFFFFF"/>
                  </a:outerShdw>
                </a:effectLst>
                <a:latin typeface="宋体" pitchFamily="2" charset="-122"/>
              </a:rPr>
              <a:t>)</a:t>
            </a:r>
          </a:p>
        </p:txBody>
      </p:sp>
      <p:sp>
        <p:nvSpPr>
          <p:cNvPr id="20531" name="Rectangle 51"/>
          <p:cNvSpPr>
            <a:spLocks noChangeArrowheads="1"/>
          </p:cNvSpPr>
          <p:nvPr/>
        </p:nvSpPr>
        <p:spPr bwMode="auto">
          <a:xfrm>
            <a:off x="7010401" y="2606676"/>
            <a:ext cx="3406775" cy="650875"/>
          </a:xfrm>
          <a:prstGeom prst="rect">
            <a:avLst/>
          </a:prstGeom>
          <a:noFill/>
          <a:ln w="9525">
            <a:solidFill>
              <a:srgbClr val="0105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defRPr/>
            </a:pPr>
            <a:r>
              <a:rPr lang="en-US" altLang="zh-CN" sz="3600" b="1">
                <a:solidFill>
                  <a:srgbClr val="01050F"/>
                </a:solidFill>
                <a:effectLst>
                  <a:outerShdw blurRad="38100" dist="38100" dir="2700000" algn="tl">
                    <a:srgbClr val="FFFFFF"/>
                  </a:outerShdw>
                </a:effectLst>
                <a:latin typeface="宋体" pitchFamily="2" charset="-122"/>
              </a:rPr>
              <a:t>(</a:t>
            </a:r>
            <a:r>
              <a:rPr lang="zh-CN" altLang="en-US" sz="3600" b="1">
                <a:solidFill>
                  <a:srgbClr val="01050F"/>
                </a:solidFill>
                <a:effectLst>
                  <a:outerShdw blurRad="38100" dist="38100" dir="2700000" algn="tl">
                    <a:srgbClr val="FFFFFF"/>
                  </a:outerShdw>
                </a:effectLst>
                <a:latin typeface="宋体" pitchFamily="2" charset="-122"/>
              </a:rPr>
              <a:t>系统的子功能</a:t>
            </a:r>
            <a:r>
              <a:rPr lang="en-US" altLang="zh-CN" sz="3600" b="1">
                <a:solidFill>
                  <a:srgbClr val="01050F"/>
                </a:solidFill>
                <a:effectLst>
                  <a:outerShdw blurRad="38100" dist="38100" dir="2700000" algn="tl">
                    <a:srgbClr val="FFFFFF"/>
                  </a:outerShdw>
                </a:effectLst>
                <a:latin typeface="宋体" pitchFamily="2" charset="-122"/>
              </a:rPr>
              <a:t>)</a:t>
            </a:r>
          </a:p>
        </p:txBody>
      </p:sp>
      <p:sp>
        <p:nvSpPr>
          <p:cNvPr id="20532" name="Rectangle 52"/>
          <p:cNvSpPr>
            <a:spLocks noChangeArrowheads="1"/>
          </p:cNvSpPr>
          <p:nvPr/>
        </p:nvSpPr>
        <p:spPr bwMode="auto">
          <a:xfrm>
            <a:off x="4117975" y="-31750"/>
            <a:ext cx="4419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defRPr/>
            </a:pPr>
            <a:r>
              <a:rPr lang="en-US" altLang="zh-CN" sz="4000" b="1" dirty="0">
                <a:solidFill>
                  <a:srgbClr val="B04C03"/>
                </a:solidFill>
                <a:effectLst>
                  <a:outerShdw blurRad="38100" dist="38100" dir="2700000" algn="tl">
                    <a:srgbClr val="000000"/>
                  </a:outerShdw>
                </a:effectLst>
                <a:latin typeface="宋体" pitchFamily="2" charset="-122"/>
              </a:rPr>
              <a:t>DFD</a:t>
            </a:r>
            <a:r>
              <a:rPr lang="zh-CN" altLang="en-US" sz="4000" b="1" dirty="0">
                <a:solidFill>
                  <a:srgbClr val="B04C03"/>
                </a:solidFill>
                <a:effectLst>
                  <a:outerShdw blurRad="38100" dist="38100" dir="2700000" algn="tl">
                    <a:srgbClr val="000000"/>
                  </a:outerShdw>
                </a:effectLst>
                <a:latin typeface="宋体" pitchFamily="2" charset="-122"/>
              </a:rPr>
              <a:t>的分层表示</a:t>
            </a:r>
            <a:endParaRPr lang="zh-CN" altLang="en-US" sz="4000" b="1" dirty="0">
              <a:solidFill>
                <a:srgbClr val="B04C03"/>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4640144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61535" y="609600"/>
            <a:ext cx="8798441" cy="1143000"/>
          </a:xfrm>
        </p:spPr>
        <p:txBody>
          <a:bodyPr/>
          <a:lstStyle/>
          <a:p>
            <a:pPr>
              <a:defRPr/>
            </a:pPr>
            <a:r>
              <a:rPr lang="zh-CN" altLang="en-US" sz="4000" dirty="0" smtClean="0"/>
              <a:t>层次</a:t>
            </a:r>
            <a:r>
              <a:rPr lang="en-US" altLang="zh-CN" sz="4000" dirty="0" smtClean="0"/>
              <a:t>DFD</a:t>
            </a:r>
            <a:endParaRPr lang="en-US" altLang="zh-CN" sz="4000" dirty="0">
              <a:latin typeface="宋体" pitchFamily="2" charset="-122"/>
            </a:endParaRPr>
          </a:p>
        </p:txBody>
      </p:sp>
      <p:sp>
        <p:nvSpPr>
          <p:cNvPr id="25603" name="Rectangle 3"/>
          <p:cNvSpPr>
            <a:spLocks noGrp="1" noChangeArrowheads="1"/>
          </p:cNvSpPr>
          <p:nvPr>
            <p:ph idx="1"/>
          </p:nvPr>
        </p:nvSpPr>
        <p:spPr>
          <a:xfrm>
            <a:off x="1005016" y="1828800"/>
            <a:ext cx="9662984" cy="4495800"/>
          </a:xfrm>
        </p:spPr>
        <p:txBody>
          <a:bodyPr/>
          <a:lstStyle/>
          <a:p>
            <a:pPr>
              <a:lnSpc>
                <a:spcPct val="120000"/>
              </a:lnSpc>
              <a:buFontTx/>
              <a:buNone/>
            </a:pPr>
            <a:r>
              <a:rPr lang="en-US" altLang="zh-CN" b="1" dirty="0" smtClean="0">
                <a:latin typeface="宋体" panose="02010600030101010101" pitchFamily="2" charset="-122"/>
              </a:rPr>
              <a:t>(1)</a:t>
            </a:r>
            <a:r>
              <a:rPr lang="zh-CN" altLang="en-US" b="1" dirty="0" smtClean="0">
                <a:latin typeface="宋体" panose="02010600030101010101" pitchFamily="2" charset="-122"/>
              </a:rPr>
              <a:t>先画出顶层</a:t>
            </a:r>
            <a:r>
              <a:rPr lang="en-US" altLang="zh-CN" b="1" dirty="0" smtClean="0">
                <a:latin typeface="宋体" panose="02010600030101010101" pitchFamily="2" charset="-122"/>
              </a:rPr>
              <a:t>DFD</a:t>
            </a:r>
            <a:r>
              <a:rPr lang="zh-CN" altLang="en-US" b="1" dirty="0" smtClean="0">
                <a:latin typeface="宋体" panose="02010600030101010101" pitchFamily="2" charset="-122"/>
              </a:rPr>
              <a:t>。</a:t>
            </a:r>
          </a:p>
          <a:p>
            <a:pPr>
              <a:lnSpc>
                <a:spcPct val="120000"/>
              </a:lnSpc>
              <a:buFontTx/>
              <a:buNone/>
            </a:pPr>
            <a:r>
              <a:rPr lang="en-US" altLang="zh-CN" b="1" dirty="0" smtClean="0">
                <a:latin typeface="宋体" panose="02010600030101010101" pitchFamily="2" charset="-122"/>
              </a:rPr>
              <a:t>(2)</a:t>
            </a:r>
            <a:r>
              <a:rPr lang="zh-CN" altLang="en-US" b="1" dirty="0" smtClean="0">
                <a:latin typeface="宋体" panose="02010600030101010101" pitchFamily="2" charset="-122"/>
              </a:rPr>
              <a:t>自顶向下画出各层</a:t>
            </a:r>
            <a:r>
              <a:rPr lang="en-US" altLang="zh-CN" b="1" dirty="0" smtClean="0">
                <a:latin typeface="宋体" panose="02010600030101010101" pitchFamily="2" charset="-122"/>
              </a:rPr>
              <a:t>DFD</a:t>
            </a:r>
          </a:p>
          <a:p>
            <a:pPr>
              <a:lnSpc>
                <a:spcPct val="120000"/>
              </a:lnSpc>
              <a:buFontTx/>
              <a:buNone/>
            </a:pPr>
            <a:r>
              <a:rPr lang="en-US" altLang="zh-CN" b="1" dirty="0" smtClean="0">
                <a:latin typeface="宋体" panose="02010600030101010101" pitchFamily="2" charset="-122"/>
              </a:rPr>
              <a:t>   </a:t>
            </a:r>
            <a:r>
              <a:rPr lang="zh-CN" altLang="en-US" b="1" dirty="0" smtClean="0">
                <a:solidFill>
                  <a:srgbClr val="B04C03"/>
                </a:solidFill>
                <a:latin typeface="宋体" panose="02010600030101010101" pitchFamily="2" charset="-122"/>
              </a:rPr>
              <a:t>分解原则：</a:t>
            </a:r>
          </a:p>
          <a:p>
            <a:pPr>
              <a:lnSpc>
                <a:spcPct val="120000"/>
              </a:lnSpc>
              <a:buFontTx/>
              <a:buNone/>
            </a:pPr>
            <a:r>
              <a:rPr lang="zh-CN" altLang="en-US" b="1" dirty="0" smtClean="0">
                <a:latin typeface="宋体" panose="02010600030101010101" pitchFamily="2" charset="-122"/>
              </a:rPr>
              <a:t>   分解后的软件成分有相对独立功能</a:t>
            </a:r>
          </a:p>
          <a:p>
            <a:pPr>
              <a:lnSpc>
                <a:spcPct val="120000"/>
              </a:lnSpc>
              <a:buFontTx/>
              <a:buNone/>
            </a:pPr>
            <a:r>
              <a:rPr lang="zh-CN" altLang="en-US" b="1" dirty="0" smtClean="0">
                <a:latin typeface="宋体" panose="02010600030101010101" pitchFamily="2" charset="-122"/>
              </a:rPr>
              <a:t>   一次分解不要加入细节过多</a:t>
            </a:r>
          </a:p>
          <a:p>
            <a:pPr>
              <a:lnSpc>
                <a:spcPct val="120000"/>
              </a:lnSpc>
              <a:buFontTx/>
              <a:buNone/>
            </a:pPr>
            <a:r>
              <a:rPr lang="zh-CN" altLang="en-US" b="1" dirty="0" smtClean="0">
                <a:latin typeface="宋体" panose="02010600030101010101" pitchFamily="2" charset="-122"/>
              </a:rPr>
              <a:t>   </a:t>
            </a:r>
            <a:r>
              <a:rPr lang="zh-CN" altLang="en-US" b="1" dirty="0" smtClean="0">
                <a:solidFill>
                  <a:srgbClr val="B04C03"/>
                </a:solidFill>
                <a:latin typeface="宋体" panose="02010600030101010101" pitchFamily="2" charset="-122"/>
              </a:rPr>
              <a:t>由外向里画</a:t>
            </a:r>
            <a:r>
              <a:rPr lang="en-US" altLang="zh-CN" b="1" dirty="0" smtClean="0">
                <a:latin typeface="宋体" panose="02010600030101010101" pitchFamily="2" charset="-122"/>
              </a:rPr>
              <a:t>DFD</a:t>
            </a:r>
            <a:endParaRPr lang="en-US" altLang="zh-CN" dirty="0" smtClean="0">
              <a:latin typeface="宋体" panose="02010600030101010101" pitchFamily="2" charset="-122"/>
            </a:endParaRPr>
          </a:p>
        </p:txBody>
      </p:sp>
      <p:sp>
        <p:nvSpPr>
          <p:cNvPr id="25604" name="Oval 4"/>
          <p:cNvSpPr>
            <a:spLocks noChangeArrowheads="1"/>
          </p:cNvSpPr>
          <p:nvPr/>
        </p:nvSpPr>
        <p:spPr bwMode="auto">
          <a:xfrm>
            <a:off x="7467600" y="5334000"/>
            <a:ext cx="1295400" cy="1143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5" name="Line 5"/>
          <p:cNvSpPr>
            <a:spLocks noChangeShapeType="1"/>
          </p:cNvSpPr>
          <p:nvPr/>
        </p:nvSpPr>
        <p:spPr bwMode="auto">
          <a:xfrm>
            <a:off x="6324600" y="5943600"/>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 name="Line 6"/>
          <p:cNvSpPr>
            <a:spLocks noChangeShapeType="1"/>
          </p:cNvSpPr>
          <p:nvPr/>
        </p:nvSpPr>
        <p:spPr bwMode="auto">
          <a:xfrm>
            <a:off x="8763000" y="59436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 name="Text Box 7"/>
          <p:cNvSpPr txBox="1">
            <a:spLocks noChangeArrowheads="1"/>
          </p:cNvSpPr>
          <p:nvPr/>
        </p:nvSpPr>
        <p:spPr bwMode="auto">
          <a:xfrm>
            <a:off x="6362700" y="5546726"/>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报名单</a:t>
            </a:r>
          </a:p>
        </p:txBody>
      </p:sp>
      <p:sp>
        <p:nvSpPr>
          <p:cNvPr id="25608" name="Text Box 8"/>
          <p:cNvSpPr txBox="1">
            <a:spLocks noChangeArrowheads="1"/>
          </p:cNvSpPr>
          <p:nvPr/>
        </p:nvSpPr>
        <p:spPr bwMode="auto">
          <a:xfrm>
            <a:off x="8839200" y="5562601"/>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合格报名单</a:t>
            </a:r>
          </a:p>
        </p:txBody>
      </p:sp>
      <p:sp>
        <p:nvSpPr>
          <p:cNvPr id="21513" name="Text Box 9"/>
          <p:cNvSpPr txBox="1">
            <a:spLocks noChangeArrowheads="1"/>
          </p:cNvSpPr>
          <p:nvPr/>
        </p:nvSpPr>
        <p:spPr bwMode="auto">
          <a:xfrm>
            <a:off x="7604125" y="5534026"/>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检验 报名单</a:t>
            </a:r>
          </a:p>
        </p:txBody>
      </p:sp>
    </p:spTree>
    <p:extLst>
      <p:ext uri="{BB962C8B-B14F-4D97-AF65-F5344CB8AC3E}">
        <p14:creationId xmlns:p14="http://schemas.microsoft.com/office/powerpoint/2010/main" val="456679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1127</TotalTime>
  <Words>24601</Words>
  <Application>Microsoft Office PowerPoint</Application>
  <PresentationFormat>宽屏</PresentationFormat>
  <Paragraphs>4058</Paragraphs>
  <Slides>582</Slides>
  <Notes>44</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3</vt:i4>
      </vt:variant>
      <vt:variant>
        <vt:lpstr>幻灯片标题</vt:lpstr>
      </vt:variant>
      <vt:variant>
        <vt:i4>582</vt:i4>
      </vt:variant>
    </vt:vector>
  </HeadingPairs>
  <TitlesOfParts>
    <vt:vector size="608" baseType="lpstr">
      <vt:lpstr>Arial Unicode MS</vt:lpstr>
      <vt:lpstr>KaiTi</vt:lpstr>
      <vt:lpstr>Monotype Sorts</vt:lpstr>
      <vt:lpstr>ＭＳ Ｐゴシック</vt:lpstr>
      <vt:lpstr>游ゴシック</vt:lpstr>
      <vt:lpstr>等线</vt:lpstr>
      <vt:lpstr>等线 Light</vt:lpstr>
      <vt:lpstr>仿宋</vt:lpstr>
      <vt:lpstr>黑体</vt:lpstr>
      <vt:lpstr>华文楷体</vt:lpstr>
      <vt:lpstr>华文中宋</vt:lpstr>
      <vt:lpstr>楷体_GB2312</vt:lpstr>
      <vt:lpstr>宋体</vt:lpstr>
      <vt:lpstr>幼圆</vt:lpstr>
      <vt:lpstr>Arial</vt:lpstr>
      <vt:lpstr>Arial Narrow</vt:lpstr>
      <vt:lpstr>Calibri</vt:lpstr>
      <vt:lpstr>Symbol</vt:lpstr>
      <vt:lpstr>Tahoma</vt:lpstr>
      <vt:lpstr>Times New Roman</vt:lpstr>
      <vt:lpstr>Verdana</vt:lpstr>
      <vt:lpstr>Wingdings</vt:lpstr>
      <vt:lpstr>Office 主题​​</vt:lpstr>
      <vt:lpstr>位图图像</vt:lpstr>
      <vt:lpstr>Picture2</vt:lpstr>
      <vt:lpstr>Visio.Drawing.11</vt:lpstr>
      <vt:lpstr>信息系统建模</vt:lpstr>
      <vt:lpstr>第一章 概论</vt:lpstr>
      <vt:lpstr>引言</vt:lpstr>
      <vt:lpstr>1.1 模型</vt:lpstr>
      <vt:lpstr>1.1.1 模型的概念</vt:lpstr>
      <vt:lpstr>PowerPoint 演示文稿</vt:lpstr>
      <vt:lpstr>PowerPoint 演示文稿</vt:lpstr>
      <vt:lpstr>PowerPoint 演示文稿</vt:lpstr>
      <vt:lpstr>PowerPoint 演示文稿</vt:lpstr>
      <vt:lpstr>PowerPoint 演示文稿</vt:lpstr>
      <vt:lpstr>1.1.2 模型的组成</vt:lpstr>
      <vt:lpstr>1.1.3 模型的表示</vt:lpstr>
      <vt:lpstr>PowerPoint 演示文稿</vt:lpstr>
      <vt:lpstr>1.1.4 模型的分类---抽象分类</vt:lpstr>
      <vt:lpstr>1.1.4 模型的分类---形式分类</vt:lpstr>
      <vt:lpstr>1.1.4 模型的分类---形式分类</vt:lpstr>
      <vt:lpstr>1.1.5 模型与仿真</vt:lpstr>
      <vt:lpstr>1.1.6 模型建立的基本原则</vt:lpstr>
      <vt:lpstr>1.1.6 模型建立的基本原则</vt:lpstr>
      <vt:lpstr>PowerPoint 演示文稿</vt:lpstr>
      <vt:lpstr>相似性</vt:lpstr>
      <vt:lpstr>切题性</vt:lpstr>
      <vt:lpstr>吻合性</vt:lpstr>
      <vt:lpstr> 可辨识性</vt:lpstr>
      <vt:lpstr>简单性</vt:lpstr>
      <vt:lpstr>综合精度</vt:lpstr>
      <vt:lpstr>冲突折中</vt:lpstr>
      <vt:lpstr>1.2 信息系统</vt:lpstr>
      <vt:lpstr>1.2.1 系统的概念</vt:lpstr>
      <vt:lpstr>系统的特征</vt:lpstr>
      <vt:lpstr>系统的特征</vt:lpstr>
      <vt:lpstr>系统的特征</vt:lpstr>
      <vt:lpstr>1.2.2 信息的概念</vt:lpstr>
      <vt:lpstr>1.2.2 信息的概念</vt:lpstr>
      <vt:lpstr>信息如何被度量呢？</vt:lpstr>
      <vt:lpstr>1.2.3 信息系统</vt:lpstr>
      <vt:lpstr>信息系统的层次模型(Anthony)</vt:lpstr>
      <vt:lpstr>信息系统的种类：</vt:lpstr>
      <vt:lpstr>(1) 数据处理系统</vt:lpstr>
      <vt:lpstr>(2) 管理信息系统</vt:lpstr>
      <vt:lpstr>(3)  决策支持系统</vt:lpstr>
      <vt:lpstr>初级决策支持系统</vt:lpstr>
      <vt:lpstr>高级决策支持系统</vt:lpstr>
      <vt:lpstr>1.2.4 信息系统的开发过程</vt:lpstr>
      <vt:lpstr>1.2.4 信息系统的开发过程</vt:lpstr>
      <vt:lpstr>（1）丢弃式原型</vt:lpstr>
      <vt:lpstr>（2）演化式原型</vt:lpstr>
      <vt:lpstr>（3）递增式原型</vt:lpstr>
      <vt:lpstr>1.3 模型与信息系统</vt:lpstr>
      <vt:lpstr>1.3.1 信息系统规划模型</vt:lpstr>
      <vt:lpstr>1.3.2 信息系统的逻辑模型与物理模型</vt:lpstr>
      <vt:lpstr>建立信息系统的步骤</vt:lpstr>
      <vt:lpstr>1.3.3 信息系统的数据模型与知识表达</vt:lpstr>
      <vt:lpstr>1.3.4 信息系统中的模型</vt:lpstr>
      <vt:lpstr>(1) 成本管理模型</vt:lpstr>
      <vt:lpstr>(2) 库存管理模型</vt:lpstr>
      <vt:lpstr>(3) 生产计划管理模型 </vt:lpstr>
      <vt:lpstr>(4) 财会管理模型</vt:lpstr>
      <vt:lpstr>(5) 经营管理决策模型</vt:lpstr>
      <vt:lpstr>Q&amp;A</vt:lpstr>
      <vt:lpstr>第二章  面向信息系统的建模</vt:lpstr>
      <vt:lpstr>2.1 信息系统建模</vt:lpstr>
      <vt:lpstr>2.1.1 建模的意义</vt:lpstr>
      <vt:lpstr>模型的分类</vt:lpstr>
      <vt:lpstr>2.1.2 建模的特点</vt:lpstr>
      <vt:lpstr>2.2 面向信息系统的建模过程</vt:lpstr>
      <vt:lpstr>2.2.1可行性分析和调查</vt:lpstr>
      <vt:lpstr>2.2.2功能模型精化（需求分析）</vt:lpstr>
      <vt:lpstr>2.2.3 设计精化</vt:lpstr>
      <vt:lpstr>2.2.3 设计精化</vt:lpstr>
      <vt:lpstr>2.2.4 实现</vt:lpstr>
      <vt:lpstr>2.2.5 测试</vt:lpstr>
      <vt:lpstr>2.2.6 部署与交付</vt:lpstr>
      <vt:lpstr>2.3 面向信息系统的建模方法</vt:lpstr>
      <vt:lpstr>2.3.1 面向需求分析的建模方法</vt:lpstr>
      <vt:lpstr>2.3.1 面向需求分析的建模方法</vt:lpstr>
      <vt:lpstr>2.3.2 面向对象的逻辑建模方法</vt:lpstr>
      <vt:lpstr>（1）对象与类的建模</vt:lpstr>
      <vt:lpstr>（2）对象间关系的建模</vt:lpstr>
      <vt:lpstr>（3）子系统模型</vt:lpstr>
      <vt:lpstr>（4）动态模型</vt:lpstr>
      <vt:lpstr>（5）组建模型</vt:lpstr>
      <vt:lpstr>（6）配置图</vt:lpstr>
      <vt:lpstr>2.3.3 面向数据的建模</vt:lpstr>
      <vt:lpstr>第三章  需求分析的结构化分析方法</vt:lpstr>
      <vt:lpstr>PowerPoint 演示文稿</vt:lpstr>
      <vt:lpstr>数据流程图的四个基本成分</vt:lpstr>
      <vt:lpstr>1) 数据流</vt:lpstr>
      <vt:lpstr>数据流（图示）</vt:lpstr>
      <vt:lpstr>画数据流时需注意的问题</vt:lpstr>
      <vt:lpstr>2) 加工</vt:lpstr>
      <vt:lpstr>加工的命名</vt:lpstr>
      <vt:lpstr>3) 数据存储</vt:lpstr>
      <vt:lpstr>4) 外部项</vt:lpstr>
      <vt:lpstr>几种错误(1)</vt:lpstr>
      <vt:lpstr>几种错误(2)</vt:lpstr>
      <vt:lpstr>DFD的特性</vt:lpstr>
      <vt:lpstr>PowerPoint 演示文稿</vt:lpstr>
      <vt:lpstr>层次DFD</vt:lpstr>
      <vt:lpstr>层次DFD</vt:lpstr>
      <vt:lpstr>层次DFD的指导原则</vt:lpstr>
      <vt:lpstr>父图-子图平衡</vt:lpstr>
      <vt:lpstr>父图-子图平衡</vt:lpstr>
      <vt:lpstr>父图-子图平衡</vt:lpstr>
      <vt:lpstr>教材购销系统的顶层DFD</vt:lpstr>
      <vt:lpstr>第二层DFD(０层)  教材购销系统</vt:lpstr>
      <vt:lpstr>第三层DFD (1层)   销售子系统(1.0)</vt:lpstr>
      <vt:lpstr>第三层DFD (1层)   采购子系统(2.0) </vt:lpstr>
      <vt:lpstr>父图-子图平衡补充说明</vt:lpstr>
      <vt:lpstr>局部数据存储的使用</vt:lpstr>
      <vt:lpstr>第二层DFD(０层)  教材购销系统　</vt:lpstr>
      <vt:lpstr>第三层DFD (1层)   采购子系统(2.0)</vt:lpstr>
      <vt:lpstr>加工编号</vt:lpstr>
      <vt:lpstr>PowerPoint 演示文稿</vt:lpstr>
      <vt:lpstr>分解的程度</vt:lpstr>
      <vt:lpstr>实例：图书馆管理系统</vt:lpstr>
      <vt:lpstr>（一）系统功能说明 </vt:lpstr>
      <vt:lpstr>购入新书</vt:lpstr>
      <vt:lpstr>读者借书</vt:lpstr>
      <vt:lpstr>读者还书</vt:lpstr>
      <vt:lpstr>图书注销</vt:lpstr>
      <vt:lpstr>查询统计</vt:lpstr>
      <vt:lpstr>（二）数据流程图 </vt:lpstr>
      <vt:lpstr>顶层数据流图</vt:lpstr>
      <vt:lpstr>PowerPoint 演示文稿</vt:lpstr>
      <vt:lpstr>PowerPoint 演示文稿</vt:lpstr>
      <vt:lpstr>PowerPoint 演示文稿</vt:lpstr>
      <vt:lpstr>PowerPoint 演示文稿</vt:lpstr>
      <vt:lpstr>PowerPoint 演示文稿</vt:lpstr>
      <vt:lpstr>PowerPoint 演示文稿</vt:lpstr>
      <vt:lpstr>实例2 ：考务处理系统</vt:lpstr>
      <vt:lpstr>顶层数据流图</vt:lpstr>
      <vt:lpstr>PowerPoint 演示文稿</vt:lpstr>
      <vt:lpstr>PowerPoint 演示文稿</vt:lpstr>
      <vt:lpstr>PowerPoint 演示文稿</vt:lpstr>
      <vt:lpstr>DFD的改进</vt:lpstr>
      <vt:lpstr>1）检查正确性</vt:lpstr>
      <vt:lpstr>数据守恒</vt:lpstr>
      <vt:lpstr>数据守恒</vt:lpstr>
      <vt:lpstr>数据存储的使用</vt:lpstr>
      <vt:lpstr>2）提高易理解性</vt:lpstr>
      <vt:lpstr>简化加工之间的联系</vt:lpstr>
      <vt:lpstr>分解的均匀</vt:lpstr>
      <vt:lpstr>适当地命名</vt:lpstr>
      <vt:lpstr>3）重新分解</vt:lpstr>
      <vt:lpstr>重新分解的做法</vt:lpstr>
      <vt:lpstr>重新分解的做法</vt:lpstr>
      <vt:lpstr>重新分解的做法</vt:lpstr>
      <vt:lpstr>重新分解的做法</vt:lpstr>
      <vt:lpstr>重新分解的做法</vt:lpstr>
      <vt:lpstr>重新分解的做法</vt:lpstr>
      <vt:lpstr>重新分解的做法</vt:lpstr>
      <vt:lpstr>重新分解的做法</vt:lpstr>
      <vt:lpstr>重新分解的做法</vt:lpstr>
      <vt:lpstr>重新分解的做法</vt:lpstr>
      <vt:lpstr>重新分解的做法</vt:lpstr>
      <vt:lpstr>PowerPoint 演示文稿</vt:lpstr>
      <vt:lpstr>IDEF的基本概念</vt:lpstr>
      <vt:lpstr>IDEF的组成</vt:lpstr>
      <vt:lpstr>PowerPoint 演示文稿</vt:lpstr>
      <vt:lpstr>IDEF0:</vt:lpstr>
      <vt:lpstr>IDEF0的ICOM</vt:lpstr>
      <vt:lpstr>PowerPoint 演示文稿</vt:lpstr>
      <vt:lpstr>IDEF0的ICOM说明：</vt:lpstr>
      <vt:lpstr>IDEF0箭头实例</vt:lpstr>
      <vt:lpstr>IDEF0方法</vt:lpstr>
      <vt:lpstr>逐层分解来构造模型</vt:lpstr>
      <vt:lpstr>逐层分解来构造模型</vt:lpstr>
      <vt:lpstr>IDEF0向下结构分解思路</vt:lpstr>
      <vt:lpstr>IDEF0分解说明</vt:lpstr>
      <vt:lpstr>结点树：</vt:lpstr>
      <vt:lpstr>应用举例： 基于ASP虚拟企业构建过程的IDEFO模型</vt:lpstr>
      <vt:lpstr>PowerPoint 演示文稿</vt:lpstr>
      <vt:lpstr>PowerPoint 演示文稿</vt:lpstr>
      <vt:lpstr>PowerPoint 演示文稿</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信息系统建模工具</vt:lpstr>
      <vt:lpstr>PowerPoint 演示文稿</vt:lpstr>
      <vt:lpstr>第四章  使用实例驱动的需求分析建模</vt:lpstr>
      <vt:lpstr>PowerPoint 演示文稿</vt:lpstr>
      <vt:lpstr>结构化分析方法的缺陷</vt:lpstr>
      <vt:lpstr>结构化分析方法的缺陷</vt:lpstr>
      <vt:lpstr>PowerPoint 演示文稿</vt:lpstr>
      <vt:lpstr>用例(Use Case)</vt:lpstr>
      <vt:lpstr>用例：站在用户角度定义软件系统的外部特征</vt:lpstr>
      <vt:lpstr>用例方法的基本思想</vt:lpstr>
      <vt:lpstr>示例：ATM系统的用例</vt:lpstr>
      <vt:lpstr>关于“通讯关联”的几点说明</vt:lpstr>
      <vt:lpstr>用例方法的优点</vt:lpstr>
      <vt:lpstr>用例方法的优点</vt:lpstr>
      <vt:lpstr>用例建模的基本过程</vt:lpstr>
      <vt:lpstr>Step 1：识别并描述参与者</vt:lpstr>
      <vt:lpstr>PowerPoint 演示文稿</vt:lpstr>
      <vt:lpstr>特殊的参与者：系统时钟</vt:lpstr>
      <vt:lpstr>Step 2 ：识别用例</vt:lpstr>
      <vt:lpstr>例1：对图书馆管理系统来说，有哪些用例？</vt:lpstr>
      <vt:lpstr>例2：对ATM系统来说，有哪些参与者？</vt:lpstr>
      <vt:lpstr>识别用例的几点注意事项</vt:lpstr>
      <vt:lpstr>Step 3：识别参与者与角色之间的通讯关联</vt:lpstr>
      <vt:lpstr>Step 4：给出用例的详细描述</vt:lpstr>
      <vt:lpstr>PowerPoint 演示文稿</vt:lpstr>
      <vt:lpstr>Step 5：细化用例模型</vt:lpstr>
      <vt:lpstr>参与者之间可以有泛化关系</vt:lpstr>
      <vt:lpstr>用例之间的关系：包含(include)</vt:lpstr>
      <vt:lpstr>用例之间的关系：扩展(extend)</vt:lpstr>
      <vt:lpstr>用例之间的关系：扩展(extend)</vt:lpstr>
      <vt:lpstr>用例之间的关系：泛化(generalization)</vt:lpstr>
      <vt:lpstr>案例分析</vt:lpstr>
      <vt:lpstr>PowerPoint 演示文稿</vt:lpstr>
      <vt:lpstr>PowerPoint 演示文稿</vt:lpstr>
      <vt:lpstr>PowerPoint 演示文稿</vt:lpstr>
      <vt:lpstr>DFD 医院病房监护系统</vt:lpstr>
      <vt:lpstr>医院病房监护系统顶层DFD图</vt:lpstr>
      <vt:lpstr>医院病房监护系统二层DFD图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会议管理实例分析－需求</vt:lpstr>
      <vt:lpstr>PowerPoint 演示文稿</vt:lpstr>
      <vt:lpstr>步骤1－识别参与者</vt:lpstr>
      <vt:lpstr>步骤2－识别用例</vt:lpstr>
      <vt:lpstr>步骤3－关系</vt:lpstr>
      <vt:lpstr>步骤4－总结系统需求</vt:lpstr>
      <vt:lpstr>步骤5－顶层用例图</vt:lpstr>
      <vt:lpstr>步骤6－细化</vt:lpstr>
      <vt:lpstr>步骤6－细化</vt:lpstr>
      <vt:lpstr>步骤6－细化</vt:lpstr>
      <vt:lpstr>PowerPoint 演示文稿</vt:lpstr>
      <vt:lpstr>PowerPoint 演示文稿</vt:lpstr>
      <vt:lpstr>PowerPoint 演示文稿</vt:lpstr>
      <vt:lpstr>交互图概述</vt:lpstr>
      <vt:lpstr>PowerPoint 演示文稿</vt:lpstr>
      <vt:lpstr>顺序图</vt:lpstr>
      <vt:lpstr>(1)顺序图的组成</vt:lpstr>
      <vt:lpstr>(2)参与者或对象</vt:lpstr>
      <vt:lpstr>(2) 参与者或对象</vt:lpstr>
      <vt:lpstr>(3) 生命线</vt:lpstr>
      <vt:lpstr>(4)激活期</vt:lpstr>
      <vt:lpstr>(5) 顺序图的基本内容</vt:lpstr>
      <vt:lpstr>(5)顺序图的基本内容</vt:lpstr>
      <vt:lpstr>(6)消息</vt:lpstr>
      <vt:lpstr>(6)消息</vt:lpstr>
      <vt:lpstr>(6)消息</vt:lpstr>
      <vt:lpstr>(6)消息</vt:lpstr>
      <vt:lpstr>PowerPoint 演示文稿</vt:lpstr>
      <vt:lpstr>(6)消息</vt:lpstr>
      <vt:lpstr>(6)消息</vt:lpstr>
      <vt:lpstr>(6)消息示例</vt:lpstr>
      <vt:lpstr>(6)消息</vt:lpstr>
      <vt:lpstr>PowerPoint 演示文稿</vt:lpstr>
      <vt:lpstr>(6)消息</vt:lpstr>
      <vt:lpstr>PowerPoint 演示文稿</vt:lpstr>
      <vt:lpstr>顺序图例子</vt:lpstr>
      <vt:lpstr>案例：存款</vt:lpstr>
      <vt:lpstr>练习</vt:lpstr>
      <vt:lpstr>顺序图的建模技术及应用 </vt:lpstr>
      <vt:lpstr>顺序图的建模技术及应用</vt:lpstr>
      <vt:lpstr>顺序图的建模技术及应用</vt:lpstr>
      <vt:lpstr>顺序图的建模技术及应用</vt:lpstr>
      <vt:lpstr>顺序图的建模技术及应用</vt:lpstr>
      <vt:lpstr>顺序图的建模技术及应用</vt:lpstr>
      <vt:lpstr>顺序图的建模技术及应用</vt:lpstr>
      <vt:lpstr>顺序图的建模技术及应用</vt:lpstr>
      <vt:lpstr>协作图</vt:lpstr>
      <vt:lpstr>PowerPoint 演示文稿</vt:lpstr>
      <vt:lpstr>PowerPoint 演示文稿</vt:lpstr>
      <vt:lpstr>案例：存款</vt:lpstr>
      <vt:lpstr>协作图建模技术及应用</vt:lpstr>
      <vt:lpstr>协作图建模技术及应用</vt:lpstr>
      <vt:lpstr>协作图建模技术及应用</vt:lpstr>
      <vt:lpstr>协作图建模技术及应用</vt:lpstr>
      <vt:lpstr>协作图建模技术及应用</vt:lpstr>
      <vt:lpstr>协作图建模技术及应用</vt:lpstr>
      <vt:lpstr>协作图建模技术及应用</vt:lpstr>
      <vt:lpstr>顺序图习题</vt:lpstr>
      <vt:lpstr>顺序图示例</vt:lpstr>
      <vt:lpstr>顺序图示例</vt:lpstr>
      <vt:lpstr>顺序图示例</vt:lpstr>
      <vt:lpstr>第五章 面向对象的逻辑建模</vt:lpstr>
      <vt:lpstr>第五章 面向对象的逻辑建模</vt:lpstr>
      <vt:lpstr>5.1  面向对象的基本概念</vt:lpstr>
      <vt:lpstr>5.1  面向对象的基本概念</vt:lpstr>
      <vt:lpstr>5.1  面向对象的基本概念</vt:lpstr>
      <vt:lpstr>1.  对象</vt:lpstr>
      <vt:lpstr>一个对象的实例图解 </vt:lpstr>
      <vt:lpstr>2.  封装 </vt:lpstr>
      <vt:lpstr>3.  消息 </vt:lpstr>
      <vt:lpstr>4.  类</vt:lpstr>
      <vt:lpstr>5.  继承</vt:lpstr>
      <vt:lpstr>继承的描述 </vt:lpstr>
      <vt:lpstr>单重继承和多重继承的描述 </vt:lpstr>
      <vt:lpstr>6.  多态性</vt:lpstr>
      <vt:lpstr>6.  多态性</vt:lpstr>
      <vt:lpstr>7.  结构与连接 </vt:lpstr>
      <vt:lpstr>5.2 面向对象的建模语言</vt:lpstr>
      <vt:lpstr>UML的发展过程 </vt:lpstr>
      <vt:lpstr>5.3  面向对象分析（OOA）</vt:lpstr>
      <vt:lpstr>5.3.1  面向对象分析的层次</vt:lpstr>
      <vt:lpstr>对象模型的五个层次 </vt:lpstr>
      <vt:lpstr>5.3.2  面向对象分析的基本过程 </vt:lpstr>
      <vt:lpstr>面向对象分析过程模型 </vt:lpstr>
      <vt:lpstr>5.3.3  面向对象分析的基本原则</vt:lpstr>
      <vt:lpstr>5.3.4  类图</vt:lpstr>
      <vt:lpstr>5.3.4  类图</vt:lpstr>
      <vt:lpstr>类图的三个层次 </vt:lpstr>
      <vt:lpstr>5.3.5  发现对象和定义类 </vt:lpstr>
      <vt:lpstr>5.3.6  对象之间的通信 </vt:lpstr>
      <vt:lpstr>1.  一般/特殊结构</vt:lpstr>
      <vt:lpstr>2.  整体/部分结构 </vt:lpstr>
      <vt:lpstr>3.  实例连接 </vt:lpstr>
      <vt:lpstr>4.  消息连接 </vt:lpstr>
      <vt:lpstr>5.4  面向对象设计（OOD）</vt:lpstr>
      <vt:lpstr>5.4.1  面向对象设计的模型</vt:lpstr>
      <vt:lpstr>5.4.2  面向对象的高层设计 </vt:lpstr>
      <vt:lpstr>1.  高层设计的结构模型</vt:lpstr>
      <vt:lpstr>2.  高层设计的准则</vt:lpstr>
      <vt:lpstr>3.  问题域子系统的设计</vt:lpstr>
      <vt:lpstr>4.  人机交互子系统的设计</vt:lpstr>
      <vt:lpstr>5.  任务管理子系统的设计 </vt:lpstr>
      <vt:lpstr>6.  数据管理子系统的设计 </vt:lpstr>
      <vt:lpstr>5.5  面向对象的类设计 </vt:lpstr>
      <vt:lpstr>1.  类设计的目标</vt:lpstr>
      <vt:lpstr>2.  类的设计准则 </vt:lpstr>
      <vt:lpstr>5.6  基于UML的面向对象分析设计过程</vt:lpstr>
      <vt:lpstr>第六章 面向对象的静态建模</vt:lpstr>
      <vt:lpstr>第六章 面向对象的静态建模 类图和对象图</vt:lpstr>
      <vt:lpstr>6.1  类图的概念</vt:lpstr>
      <vt:lpstr>6.1.1  概述</vt:lpstr>
      <vt:lpstr>6.1.2  类 </vt:lpstr>
      <vt:lpstr>6.1.2  类</vt:lpstr>
      <vt:lpstr>名称 </vt:lpstr>
      <vt:lpstr>属性</vt:lpstr>
      <vt:lpstr>属性</vt:lpstr>
      <vt:lpstr>（1）  可见性</vt:lpstr>
      <vt:lpstr>（2）  属性名 </vt:lpstr>
      <vt:lpstr>（3）  类型 </vt:lpstr>
      <vt:lpstr>（4）  初始值 </vt:lpstr>
      <vt:lpstr>（5）  属性字符串 </vt:lpstr>
      <vt:lpstr>操作</vt:lpstr>
      <vt:lpstr>操作</vt:lpstr>
      <vt:lpstr>（1）  可见性</vt:lpstr>
      <vt:lpstr>（2）  操作名 </vt:lpstr>
      <vt:lpstr>（3）  参数表 </vt:lpstr>
      <vt:lpstr>（4）  返回类型</vt:lpstr>
      <vt:lpstr>（5）  属性字符串 </vt:lpstr>
      <vt:lpstr>职责 </vt:lpstr>
      <vt:lpstr>约束</vt:lpstr>
      <vt:lpstr>注释</vt:lpstr>
      <vt:lpstr>6.1.3  接口 </vt:lpstr>
      <vt:lpstr>6.1.3  接口</vt:lpstr>
      <vt:lpstr>6.1.4  类之间的关系 </vt:lpstr>
      <vt:lpstr>依赖关系</vt:lpstr>
      <vt:lpstr>依赖关系</vt:lpstr>
      <vt:lpstr>1.  使用依赖 </vt:lpstr>
      <vt:lpstr>2.  抽象依赖</vt:lpstr>
      <vt:lpstr>3.  授权依赖 </vt:lpstr>
      <vt:lpstr>4.  绑定依赖</vt:lpstr>
      <vt:lpstr>泛化关系</vt:lpstr>
      <vt:lpstr>泛化关系</vt:lpstr>
      <vt:lpstr>关联关系</vt:lpstr>
      <vt:lpstr>关联关系 </vt:lpstr>
      <vt:lpstr>（1）  名称</vt:lpstr>
      <vt:lpstr>（2）  角色 </vt:lpstr>
      <vt:lpstr>（3）  多重性 </vt:lpstr>
      <vt:lpstr>（4）聚合关系 </vt:lpstr>
      <vt:lpstr>（5）  组合关系</vt:lpstr>
      <vt:lpstr>（6）  导航性 </vt:lpstr>
      <vt:lpstr>实现关系 </vt:lpstr>
      <vt:lpstr>6.2 类图建模技术 </vt:lpstr>
      <vt:lpstr>6.2.1  对简单协作建模</vt:lpstr>
      <vt:lpstr>6.2.2  对逻辑数据库模式建模 </vt:lpstr>
      <vt:lpstr>6.2.3  正向工程和逆向工程</vt:lpstr>
      <vt:lpstr>6.3  对象图 </vt:lpstr>
      <vt:lpstr>类图和对象图的区别 </vt:lpstr>
      <vt:lpstr>6.4  对象图建模技术 </vt:lpstr>
      <vt:lpstr>6.5  实例——图书馆管理系统的类图 </vt:lpstr>
      <vt:lpstr>6.5.1  使用Rational Rose绘制类图的步骤</vt:lpstr>
      <vt:lpstr>6.5.2  图书馆管理系统的类图</vt:lpstr>
      <vt:lpstr>6.5.2  图书馆管理系统的类图 </vt:lpstr>
      <vt:lpstr>第七章 对象的行为描述</vt:lpstr>
      <vt:lpstr>第七章 对象的行为描述-1状态图</vt:lpstr>
      <vt:lpstr>7.1  状态机</vt:lpstr>
      <vt:lpstr>7.1  状态机</vt:lpstr>
      <vt:lpstr>7.2  状态图</vt:lpstr>
      <vt:lpstr>7.2  状态图</vt:lpstr>
      <vt:lpstr>7.2  状态图</vt:lpstr>
      <vt:lpstr>7.2  状态图</vt:lpstr>
      <vt:lpstr>7.2.1  状态</vt:lpstr>
      <vt:lpstr>7.2.2  转换</vt:lpstr>
      <vt:lpstr>7.2.3  初始状态</vt:lpstr>
      <vt:lpstr>7.2.4  终止状态</vt:lpstr>
      <vt:lpstr>7.2.5  判定</vt:lpstr>
      <vt:lpstr>7.2.5  判定</vt:lpstr>
      <vt:lpstr>7.3  状态</vt:lpstr>
      <vt:lpstr>7.3.1  概述</vt:lpstr>
      <vt:lpstr>7.3.1  概述</vt:lpstr>
      <vt:lpstr>7.3.2  状态名</vt:lpstr>
      <vt:lpstr>7.3.3  内部转换 </vt:lpstr>
      <vt:lpstr>7.3.4  入口动作与出口动作 </vt:lpstr>
      <vt:lpstr>7.3.5  简单状态 </vt:lpstr>
      <vt:lpstr>7.3.6  组成状态</vt:lpstr>
      <vt:lpstr>7.3.6  组成状态</vt:lpstr>
      <vt:lpstr>1.  顺序子状态</vt:lpstr>
      <vt:lpstr>2.  并发子状态</vt:lpstr>
      <vt:lpstr>7.3.7  历史状态</vt:lpstr>
      <vt:lpstr>7.4  事件</vt:lpstr>
      <vt:lpstr>7.4  事件</vt:lpstr>
      <vt:lpstr>7.4.1  入口事件</vt:lpstr>
      <vt:lpstr>7.4.2  出口事件</vt:lpstr>
      <vt:lpstr>7.4.3  动作事件</vt:lpstr>
      <vt:lpstr>7.4.4  信号事件</vt:lpstr>
      <vt:lpstr>7.4.5  调用事件</vt:lpstr>
      <vt:lpstr>7.4.6  修改事件</vt:lpstr>
      <vt:lpstr>7.4.6  修改事件</vt:lpstr>
      <vt:lpstr>7.4.7  时间事件</vt:lpstr>
      <vt:lpstr>7.4.8  延迟事件</vt:lpstr>
      <vt:lpstr>7.5  转换</vt:lpstr>
      <vt:lpstr>7.5  转换</vt:lpstr>
      <vt:lpstr>7.5  转换</vt:lpstr>
      <vt:lpstr>7.5  转换</vt:lpstr>
      <vt:lpstr>7.5.1  外部转换</vt:lpstr>
      <vt:lpstr>7.5.2  内部转换</vt:lpstr>
      <vt:lpstr>7.5.2  内部转换</vt:lpstr>
      <vt:lpstr>7.5.3  完成转换</vt:lpstr>
      <vt:lpstr>7.5.4  复合转换</vt:lpstr>
      <vt:lpstr>7.5.4  复合转换</vt:lpstr>
      <vt:lpstr>7.5.5  触发事件</vt:lpstr>
      <vt:lpstr>7.5.6  监护条件</vt:lpstr>
      <vt:lpstr>7.5.7  动作</vt:lpstr>
      <vt:lpstr>7.6  状态图建模技术</vt:lpstr>
      <vt:lpstr>7.7  实例——图书馆管理系统的状态图</vt:lpstr>
      <vt:lpstr>7.7.1  使用Rational Rose绘制状态图的步骤</vt:lpstr>
      <vt:lpstr>7.7.2  图书馆管理系统的状态图</vt:lpstr>
      <vt:lpstr>1.  书的状态图</vt:lpstr>
      <vt:lpstr>2.  借阅凭证的状态图</vt:lpstr>
      <vt:lpstr>PowerPoint 演示文稿</vt:lpstr>
      <vt:lpstr>PowerPoint 演示文稿</vt:lpstr>
      <vt:lpstr>PowerPoint 演示文稿</vt:lpstr>
      <vt:lpstr>第八章 对象的行为描述（2）</vt:lpstr>
      <vt:lpstr>第八章 对象的行为描述-2活动图</vt:lpstr>
      <vt:lpstr>8.1  概述</vt:lpstr>
      <vt:lpstr>8.1  概述</vt:lpstr>
      <vt:lpstr>8.1  概述</vt:lpstr>
      <vt:lpstr>8.1.1  活动图的图形表示</vt:lpstr>
      <vt:lpstr>8.1.1  活动图的图形表示 </vt:lpstr>
      <vt:lpstr>8.1.2  活动图与流程图的区别</vt:lpstr>
      <vt:lpstr>8.2  活动图的组成元素</vt:lpstr>
      <vt:lpstr>8.2  活动图的基本组成元素</vt:lpstr>
      <vt:lpstr>8.2.1  动作状态</vt:lpstr>
      <vt:lpstr>8.2.1  动作状态</vt:lpstr>
      <vt:lpstr>8.2.2  活动状态</vt:lpstr>
      <vt:lpstr>8.2.2  活动状态</vt:lpstr>
      <vt:lpstr>8.2.3  动作流</vt:lpstr>
      <vt:lpstr>8.2.4  分支与合并</vt:lpstr>
      <vt:lpstr>8.2.4  分支与合并</vt:lpstr>
      <vt:lpstr>8.2.5  分叉与汇合</vt:lpstr>
      <vt:lpstr>8.2.5  分叉与汇合</vt:lpstr>
      <vt:lpstr>8.2.6  泳道</vt:lpstr>
      <vt:lpstr>8.2.6  泳道</vt:lpstr>
      <vt:lpstr>8.2.7  对象流</vt:lpstr>
      <vt:lpstr>8.2.7  对象流</vt:lpstr>
      <vt:lpstr>8.2.7  对象流</vt:lpstr>
      <vt:lpstr>8.3  活动的分解</vt:lpstr>
      <vt:lpstr>8.3  活动的分解</vt:lpstr>
      <vt:lpstr>8.4  活动图建模技术</vt:lpstr>
      <vt:lpstr>8.5 实例——图书馆管理系统的活动图</vt:lpstr>
      <vt:lpstr>8.5.1  使用Rational Rose绘制活动图的步骤</vt:lpstr>
      <vt:lpstr>8.5.2  图书馆管理系统的活动图</vt:lpstr>
      <vt:lpstr>1.  借阅者的活动图</vt:lpstr>
      <vt:lpstr>2.  图书管理员的活动图 </vt:lpstr>
      <vt:lpstr>3.  系统管理员的活动图</vt:lpstr>
      <vt:lpstr>（1）系统管理员维护借阅者帐户的活动图</vt:lpstr>
      <vt:lpstr>（2）系统管理员进行书目信息维护的活动图</vt:lpstr>
      <vt:lpstr>（3）系统管理员维护书籍信息的活动图</vt:lpstr>
      <vt:lpstr>PowerPoint 演示文稿</vt:lpstr>
      <vt:lpstr>练习：公司的合并</vt:lpstr>
      <vt:lpstr>PowerPoint 演示文稿</vt:lpstr>
      <vt:lpstr>第九章 组件图及部署图</vt:lpstr>
      <vt:lpstr>组件图 </vt:lpstr>
      <vt:lpstr>1  概述</vt:lpstr>
      <vt:lpstr>1  概述</vt:lpstr>
      <vt:lpstr>2  组件</vt:lpstr>
      <vt:lpstr>2  组件</vt:lpstr>
      <vt:lpstr>2  组件</vt:lpstr>
      <vt:lpstr>2.1  名称</vt:lpstr>
      <vt:lpstr>2.2  组件的种类</vt:lpstr>
      <vt:lpstr>2.3  Rational Rose中不同类型组件的图标表示</vt:lpstr>
      <vt:lpstr>3  接口</vt:lpstr>
      <vt:lpstr>3  接口 </vt:lpstr>
      <vt:lpstr>4  依赖关系</vt:lpstr>
      <vt:lpstr>5  组件图建模技术</vt:lpstr>
      <vt:lpstr>6 实例——图书馆管理系统的组件图</vt:lpstr>
      <vt:lpstr>6.1  使用Rational Rose绘制组件图的步骤</vt:lpstr>
      <vt:lpstr>6.2  图书馆管理系统的组件图</vt:lpstr>
      <vt:lpstr>1.  业务对象组件图</vt:lpstr>
      <vt:lpstr>2.  用户界面组件图</vt:lpstr>
      <vt:lpstr>配置图（部署图） </vt:lpstr>
      <vt:lpstr>1  概述</vt:lpstr>
      <vt:lpstr>1  概述</vt:lpstr>
      <vt:lpstr>2  节点</vt:lpstr>
      <vt:lpstr>2  节点</vt:lpstr>
      <vt:lpstr>2  节点</vt:lpstr>
      <vt:lpstr>2.1  名称</vt:lpstr>
      <vt:lpstr>2.2  节点的种类</vt:lpstr>
      <vt:lpstr>1.  处理器</vt:lpstr>
      <vt:lpstr>2.  设备</vt:lpstr>
      <vt:lpstr>2.3  节点中的配置</vt:lpstr>
      <vt:lpstr>2.3  节点中的配置</vt:lpstr>
      <vt:lpstr>2.3  节点中的配置</vt:lpstr>
      <vt:lpstr>3  关联关系</vt:lpstr>
      <vt:lpstr>3  关联关系</vt:lpstr>
      <vt:lpstr>4  配置图建模技术</vt:lpstr>
      <vt:lpstr>5 实例——图书馆管理系统的配置图</vt:lpstr>
      <vt:lpstr>5.1  使用Rational Rose绘制配置图的步骤</vt:lpstr>
      <vt:lpstr>5.2  图书馆管理系统的配置图</vt:lpstr>
      <vt:lpstr>第十章 统一建模语言UML</vt:lpstr>
      <vt:lpstr>第十章 统一建模语言UML</vt:lpstr>
      <vt:lpstr>1  UML的构成 </vt:lpstr>
      <vt:lpstr>UML的组成结构图 </vt:lpstr>
      <vt:lpstr>2  视图 </vt:lpstr>
      <vt:lpstr>2  视图</vt:lpstr>
      <vt:lpstr> 构成系统模型的几种视图 </vt:lpstr>
      <vt:lpstr>2.1  用例视图 </vt:lpstr>
      <vt:lpstr>2.2  逻辑视图 </vt:lpstr>
      <vt:lpstr>2.3  并发视图</vt:lpstr>
      <vt:lpstr>2.4  组件视图</vt:lpstr>
      <vt:lpstr>2.5  配置视图</vt:lpstr>
      <vt:lpstr>3  图 </vt:lpstr>
      <vt:lpstr>4  UML1.4与2.0的比较</vt:lpstr>
      <vt:lpstr>5  模型元素 </vt:lpstr>
      <vt:lpstr>5.1  事物</vt:lpstr>
      <vt:lpstr>1.  结构事物 </vt:lpstr>
      <vt:lpstr>（1）类</vt:lpstr>
      <vt:lpstr>（2）接口</vt:lpstr>
      <vt:lpstr>（3）协作 </vt:lpstr>
      <vt:lpstr>（4）用例 </vt:lpstr>
      <vt:lpstr>（5）活动类 </vt:lpstr>
      <vt:lpstr>（6）组件</vt:lpstr>
      <vt:lpstr>（7）节点 </vt:lpstr>
      <vt:lpstr>2.  动作事物 </vt:lpstr>
      <vt:lpstr>（1）交互</vt:lpstr>
      <vt:lpstr>（2）状态机</vt:lpstr>
      <vt:lpstr>3.  分组事物 </vt:lpstr>
      <vt:lpstr>4.  注释事物 </vt:lpstr>
      <vt:lpstr>5.2  UML中的关系 </vt:lpstr>
      <vt:lpstr>6  通用机制 </vt:lpstr>
      <vt:lpstr>6.1  修饰 </vt:lpstr>
      <vt:lpstr>6.2  注释</vt:lpstr>
      <vt:lpstr>6.3  规格说明 </vt:lpstr>
      <vt:lpstr>6.4  通用划分</vt:lpstr>
      <vt:lpstr>1.  型-实例 </vt:lpstr>
      <vt:lpstr>2.  接口-实现 </vt:lpstr>
      <vt:lpstr>7  UML的扩展组件 </vt:lpstr>
      <vt:lpstr>（1）构造型</vt:lpstr>
      <vt:lpstr>（2）标记值</vt:lpstr>
      <vt:lpstr>（3）约束</vt:lpstr>
      <vt:lpstr>8  UML建模的简单流程 </vt:lpstr>
      <vt:lpstr>建模的步骤 </vt:lpstr>
      <vt:lpstr>附录 Rational Rose简介 </vt:lpstr>
      <vt:lpstr>Rational Rose的特点</vt:lpstr>
      <vt:lpstr>Rational Rose的安装</vt:lpstr>
      <vt:lpstr>Rational Rose使用介绍 </vt:lpstr>
      <vt:lpstr>1  Rational Rose主界面</vt:lpstr>
      <vt:lpstr>2  Rational Rose中的视图</vt:lpstr>
      <vt:lpstr>3  使用Rational Rose建模</vt:lpstr>
      <vt:lpstr>4  设置全局选项</vt:lpstr>
      <vt:lpstr>PowerPoint 演示文稿</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247</cp:revision>
  <dcterms:created xsi:type="dcterms:W3CDTF">2019-02-27T15:45:31Z</dcterms:created>
  <dcterms:modified xsi:type="dcterms:W3CDTF">2019-04-10T20:27:50Z</dcterms:modified>
</cp:coreProperties>
</file>